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5.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handoutMasterIdLst>
    <p:handoutMasterId r:id="rId105"/>
  </p:handoutMasterIdLst>
  <p:sldIdLst>
    <p:sldId id="300" r:id="rId2"/>
    <p:sldId id="4034" r:id="rId3"/>
    <p:sldId id="797" r:id="rId4"/>
    <p:sldId id="799" r:id="rId5"/>
    <p:sldId id="798" r:id="rId6"/>
    <p:sldId id="809" r:id="rId7"/>
    <p:sldId id="810" r:id="rId8"/>
    <p:sldId id="811" r:id="rId9"/>
    <p:sldId id="800" r:id="rId10"/>
    <p:sldId id="814" r:id="rId11"/>
    <p:sldId id="879" r:id="rId12"/>
    <p:sldId id="776" r:id="rId13"/>
    <p:sldId id="780" r:id="rId14"/>
    <p:sldId id="775" r:id="rId15"/>
    <p:sldId id="826" r:id="rId16"/>
    <p:sldId id="824" r:id="rId17"/>
    <p:sldId id="825" r:id="rId18"/>
    <p:sldId id="827" r:id="rId19"/>
    <p:sldId id="828" r:id="rId20"/>
    <p:sldId id="829" r:id="rId21"/>
    <p:sldId id="821" r:id="rId22"/>
    <p:sldId id="830" r:id="rId23"/>
    <p:sldId id="831" r:id="rId24"/>
    <p:sldId id="832" r:id="rId25"/>
    <p:sldId id="820" r:id="rId26"/>
    <p:sldId id="833" r:id="rId27"/>
    <p:sldId id="834" r:id="rId28"/>
    <p:sldId id="835" r:id="rId29"/>
    <p:sldId id="836" r:id="rId30"/>
    <p:sldId id="837" r:id="rId31"/>
    <p:sldId id="822" r:id="rId32"/>
    <p:sldId id="839" r:id="rId33"/>
    <p:sldId id="847" r:id="rId34"/>
    <p:sldId id="848" r:id="rId35"/>
    <p:sldId id="849" r:id="rId36"/>
    <p:sldId id="844" r:id="rId37"/>
    <p:sldId id="845" r:id="rId38"/>
    <p:sldId id="846" r:id="rId39"/>
    <p:sldId id="851" r:id="rId40"/>
    <p:sldId id="852" r:id="rId41"/>
    <p:sldId id="853" r:id="rId42"/>
    <p:sldId id="854" r:id="rId43"/>
    <p:sldId id="855" r:id="rId44"/>
    <p:sldId id="863" r:id="rId45"/>
    <p:sldId id="866" r:id="rId46"/>
    <p:sldId id="868" r:id="rId47"/>
    <p:sldId id="878" r:id="rId48"/>
    <p:sldId id="881" r:id="rId49"/>
    <p:sldId id="3977" r:id="rId50"/>
    <p:sldId id="3978" r:id="rId51"/>
    <p:sldId id="3980" r:id="rId52"/>
    <p:sldId id="3982" r:id="rId53"/>
    <p:sldId id="3983" r:id="rId54"/>
    <p:sldId id="3984" r:id="rId55"/>
    <p:sldId id="3986" r:id="rId56"/>
    <p:sldId id="3987" r:id="rId57"/>
    <p:sldId id="3988" r:id="rId58"/>
    <p:sldId id="3989" r:id="rId59"/>
    <p:sldId id="3990" r:id="rId60"/>
    <p:sldId id="3991" r:id="rId61"/>
    <p:sldId id="3966" r:id="rId62"/>
    <p:sldId id="3965" r:id="rId63"/>
    <p:sldId id="1158" r:id="rId64"/>
    <p:sldId id="3970" r:id="rId65"/>
    <p:sldId id="3964" r:id="rId66"/>
    <p:sldId id="3972" r:id="rId67"/>
    <p:sldId id="3992" r:id="rId68"/>
    <p:sldId id="3994" r:id="rId69"/>
    <p:sldId id="3995" r:id="rId70"/>
    <p:sldId id="3996" r:id="rId71"/>
    <p:sldId id="3997" r:id="rId72"/>
    <p:sldId id="3998" r:id="rId73"/>
    <p:sldId id="3999" r:id="rId74"/>
    <p:sldId id="4000" r:id="rId75"/>
    <p:sldId id="4002" r:id="rId76"/>
    <p:sldId id="4003" r:id="rId77"/>
    <p:sldId id="4004" r:id="rId78"/>
    <p:sldId id="4005" r:id="rId79"/>
    <p:sldId id="4006" r:id="rId80"/>
    <p:sldId id="4007" r:id="rId81"/>
    <p:sldId id="4008" r:id="rId82"/>
    <p:sldId id="4009" r:id="rId83"/>
    <p:sldId id="4010" r:id="rId84"/>
    <p:sldId id="4012" r:id="rId85"/>
    <p:sldId id="4013" r:id="rId86"/>
    <p:sldId id="4014" r:id="rId87"/>
    <p:sldId id="4015" r:id="rId88"/>
    <p:sldId id="4016" r:id="rId89"/>
    <p:sldId id="4017" r:id="rId90"/>
    <p:sldId id="4033" r:id="rId91"/>
    <p:sldId id="4018" r:id="rId92"/>
    <p:sldId id="4019" r:id="rId93"/>
    <p:sldId id="4020" r:id="rId94"/>
    <p:sldId id="4021" r:id="rId95"/>
    <p:sldId id="4022" r:id="rId96"/>
    <p:sldId id="4023" r:id="rId97"/>
    <p:sldId id="4024" r:id="rId98"/>
    <p:sldId id="4025" r:id="rId99"/>
    <p:sldId id="4030" r:id="rId100"/>
    <p:sldId id="4031" r:id="rId101"/>
    <p:sldId id="4032" r:id="rId102"/>
    <p:sldId id="592" r:id="rId103"/>
  </p:sldIdLst>
  <p:sldSz cx="9144000" cy="6858000" type="screen4x3"/>
  <p:notesSz cx="9928225" cy="6797675"/>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微软雅黑" pitchFamily="34" charset="-122"/>
        <a:cs typeface="+mn-cs"/>
      </a:defRPr>
    </a:lvl5pPr>
    <a:lvl6pPr marL="2286000" algn="l" defTabSz="914400" rtl="0" eaLnBrk="1" latinLnBrk="0" hangingPunct="1">
      <a:defRPr kern="1200">
        <a:solidFill>
          <a:schemeClr val="tx1"/>
        </a:solidFill>
        <a:latin typeface="Calibri" pitchFamily="34" charset="0"/>
        <a:ea typeface="微软雅黑" pitchFamily="34" charset="-122"/>
        <a:cs typeface="+mn-cs"/>
      </a:defRPr>
    </a:lvl6pPr>
    <a:lvl7pPr marL="2743200" algn="l" defTabSz="914400" rtl="0" eaLnBrk="1" latinLnBrk="0" hangingPunct="1">
      <a:defRPr kern="1200">
        <a:solidFill>
          <a:schemeClr val="tx1"/>
        </a:solidFill>
        <a:latin typeface="Calibri" pitchFamily="34" charset="0"/>
        <a:ea typeface="微软雅黑" pitchFamily="34" charset="-122"/>
        <a:cs typeface="+mn-cs"/>
      </a:defRPr>
    </a:lvl7pPr>
    <a:lvl8pPr marL="3200400" algn="l" defTabSz="914400" rtl="0" eaLnBrk="1" latinLnBrk="0" hangingPunct="1">
      <a:defRPr kern="1200">
        <a:solidFill>
          <a:schemeClr val="tx1"/>
        </a:solidFill>
        <a:latin typeface="Calibri" pitchFamily="34" charset="0"/>
        <a:ea typeface="微软雅黑" pitchFamily="34" charset="-122"/>
        <a:cs typeface="+mn-cs"/>
      </a:defRPr>
    </a:lvl8pPr>
    <a:lvl9pPr marL="3657600" algn="l" defTabSz="914400" rtl="0" eaLnBrk="1" latinLnBrk="0" hangingPunct="1">
      <a:defRPr kern="1200">
        <a:solidFill>
          <a:schemeClr val="tx1"/>
        </a:solidFill>
        <a:latin typeface="Calibri" pitchFamily="34" charset="0"/>
        <a:ea typeface="微软雅黑" pitchFamily="34" charset="-122"/>
        <a:cs typeface="+mn-cs"/>
      </a:defRPr>
    </a:lvl9pPr>
  </p:defaultTextStyle>
  <p:extLst>
    <p:ext uri="{521415D9-36F7-43E2-AB2F-B90AF26B5E84}">
      <p14:sectionLst xmlns:p14="http://schemas.microsoft.com/office/powerpoint/2010/main">
        <p14:section name="默认节" id="{C7AB62ED-F02D-44B9-9EAC-21C849B588A1}">
          <p14:sldIdLst>
            <p14:sldId id="300"/>
            <p14:sldId id="4034"/>
            <p14:sldId id="797"/>
            <p14:sldId id="799"/>
            <p14:sldId id="798"/>
            <p14:sldId id="809"/>
            <p14:sldId id="810"/>
            <p14:sldId id="811"/>
            <p14:sldId id="800"/>
            <p14:sldId id="814"/>
            <p14:sldId id="879"/>
            <p14:sldId id="776"/>
            <p14:sldId id="780"/>
            <p14:sldId id="775"/>
            <p14:sldId id="826"/>
            <p14:sldId id="824"/>
            <p14:sldId id="825"/>
            <p14:sldId id="827"/>
            <p14:sldId id="828"/>
            <p14:sldId id="829"/>
            <p14:sldId id="821"/>
            <p14:sldId id="830"/>
            <p14:sldId id="831"/>
            <p14:sldId id="832"/>
            <p14:sldId id="820"/>
            <p14:sldId id="833"/>
            <p14:sldId id="834"/>
            <p14:sldId id="835"/>
            <p14:sldId id="836"/>
            <p14:sldId id="837"/>
            <p14:sldId id="822"/>
            <p14:sldId id="839"/>
            <p14:sldId id="847"/>
            <p14:sldId id="848"/>
            <p14:sldId id="849"/>
            <p14:sldId id="844"/>
            <p14:sldId id="845"/>
            <p14:sldId id="846"/>
            <p14:sldId id="851"/>
            <p14:sldId id="852"/>
            <p14:sldId id="853"/>
            <p14:sldId id="854"/>
            <p14:sldId id="855"/>
            <p14:sldId id="863"/>
            <p14:sldId id="866"/>
            <p14:sldId id="868"/>
            <p14:sldId id="878"/>
            <p14:sldId id="881"/>
            <p14:sldId id="3977"/>
            <p14:sldId id="3978"/>
            <p14:sldId id="3980"/>
            <p14:sldId id="3982"/>
            <p14:sldId id="3983"/>
            <p14:sldId id="3984"/>
            <p14:sldId id="3986"/>
            <p14:sldId id="3987"/>
            <p14:sldId id="3988"/>
            <p14:sldId id="3989"/>
            <p14:sldId id="3990"/>
            <p14:sldId id="3991"/>
            <p14:sldId id="3966"/>
            <p14:sldId id="3965"/>
            <p14:sldId id="1158"/>
            <p14:sldId id="3970"/>
            <p14:sldId id="3964"/>
            <p14:sldId id="3972"/>
            <p14:sldId id="3992"/>
            <p14:sldId id="3994"/>
            <p14:sldId id="3995"/>
            <p14:sldId id="3996"/>
            <p14:sldId id="3997"/>
            <p14:sldId id="3998"/>
            <p14:sldId id="3999"/>
            <p14:sldId id="4000"/>
            <p14:sldId id="4002"/>
            <p14:sldId id="4003"/>
            <p14:sldId id="4004"/>
            <p14:sldId id="4005"/>
            <p14:sldId id="4006"/>
            <p14:sldId id="4007"/>
            <p14:sldId id="4008"/>
            <p14:sldId id="4009"/>
            <p14:sldId id="4010"/>
            <p14:sldId id="4012"/>
            <p14:sldId id="4013"/>
            <p14:sldId id="4014"/>
            <p14:sldId id="4015"/>
            <p14:sldId id="4016"/>
            <p14:sldId id="4017"/>
            <p14:sldId id="4033"/>
            <p14:sldId id="4018"/>
            <p14:sldId id="4019"/>
            <p14:sldId id="4020"/>
            <p14:sldId id="4021"/>
            <p14:sldId id="4022"/>
            <p14:sldId id="4023"/>
            <p14:sldId id="4024"/>
            <p14:sldId id="4025"/>
            <p14:sldId id="4030"/>
            <p14:sldId id="4031"/>
            <p14:sldId id="4032"/>
            <p14:sldId id="592"/>
          </p14:sldIdLst>
        </p14:section>
        <p14:section name="无标题节" id="{92901ECC-5E42-4A12-B033-5A13F2BDB7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2">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5F9"/>
    <a:srgbClr val="008000"/>
    <a:srgbClr val="0000FF"/>
    <a:srgbClr val="000066"/>
    <a:srgbClr val="1ADFFA"/>
    <a:srgbClr val="88B6E0"/>
    <a:srgbClr val="FFFFCC"/>
    <a:srgbClr val="05B5CD"/>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88560" autoAdjust="0"/>
  </p:normalViewPr>
  <p:slideViewPr>
    <p:cSldViewPr snapToGrid="0">
      <p:cViewPr varScale="1">
        <p:scale>
          <a:sx n="116" d="100"/>
          <a:sy n="116" d="100"/>
        </p:scale>
        <p:origin x="1740" y="10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0" d="100"/>
          <a:sy n="80" d="100"/>
        </p:scale>
        <p:origin x="-3222" y="-90"/>
      </p:cViewPr>
      <p:guideLst>
        <p:guide orient="horz" pos="2142"/>
        <p:guide pos="312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ocuments\&#33258;&#23450;&#20041;%20Office%20&#27169;&#26495;\P1.xlt"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G:\G109-1\model\Plotting_0016.xlsx" TargetMode="External"/><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oleObject" Target="file:///G:\G109-1\model\&#26032;&#24314;&#25991;&#20214;&#22841;\&#21313;&#20116;&#24180;&#22686;&#27833;.xlsx" TargetMode="External"/><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1" Type="http://schemas.openxmlformats.org/officeDocument/2006/relationships/oleObject" Target="file:///I:\&#28207;&#35199;&#20108;&#19977;&#32467;&#21512;&#25968;&#20540;&#27169;&#25311;&#22791;&#20221;-2017.09\&#28207;&#35199;&#20845;&#21306;-&#25968;&#27169;\&#28207;&#35199;&#20845;&#21306;&#25968;&#27169;&#36164;&#26009;\&#25968;&#27169;&#25968;&#25454;-&#23454;&#39564;&#25968;&#25454;.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I:\&#28207;&#35199;&#20108;&#19977;&#32467;&#21512;&#25968;&#20540;&#27169;&#25311;&#22791;&#20221;-2017.09\&#28207;&#35199;&#20845;&#21306;-&#25968;&#27169;\&#28207;&#35199;&#20845;&#21306;&#25968;&#27169;&#36164;&#26009;\&#25968;&#27169;&#25968;&#25454;-&#23454;&#39564;&#25968;&#25454;.xls" TargetMode="Externa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1" Type="http://schemas.openxmlformats.org/officeDocument/2006/relationships/oleObject" Target="file:///I:\&#28207;&#35199;&#20108;&#19977;&#32467;&#21512;&#25968;&#20540;&#27169;&#25311;&#22791;&#20221;-2017.09\&#28207;&#35199;&#20845;&#21306;-&#25968;&#27169;\&#28207;&#35199;&#20845;&#21306;&#25968;&#27169;&#36164;&#26009;\&#25968;&#27169;&#25968;&#25454;-&#23454;&#39564;&#25968;&#25454;.xls"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G:\G109-1\model\Plotting_0008.xlsx" TargetMode="External"/><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ministrator\Desktop\&#34920;&#27963;&#21058;&#27987;&#24230;&#31579;&#36873;&#32467;&#26524;&#26032;.xlsx" TargetMode="External"/><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3" Type="http://schemas.openxmlformats.org/officeDocument/2006/relationships/oleObject" Target="file:///G:\G109-1\model\Plotting_0017.xlsx" TargetMode="External"/><Relationship Id="rId2" Type="http://schemas.microsoft.com/office/2011/relationships/chartColorStyle" Target="colors3.xml"/><Relationship Id="rId1" Type="http://schemas.microsoft.com/office/2011/relationships/chartStyle" Target="style3.xml"/></Relationships>
</file>

<file path=ppt/charts/_rels/chart9.xml.rels><?xml version="1.0" encoding="UTF-8" standalone="yes"?>
<Relationships xmlns="http://schemas.openxmlformats.org/package/2006/relationships"><Relationship Id="rId3" Type="http://schemas.openxmlformats.org/officeDocument/2006/relationships/oleObject" Target="file:///G:\G109-1\model\Plotting_0016.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368483351345803E-2"/>
          <c:y val="5.7742782152230998E-2"/>
          <c:w val="0.92451169094059304"/>
          <c:h val="0.82048153429640203"/>
        </c:manualLayout>
      </c:layout>
      <c:scatterChart>
        <c:scatterStyle val="lineMarker"/>
        <c:varyColors val="0"/>
        <c:ser>
          <c:idx val="0"/>
          <c:order val="0"/>
          <c:tx>
            <c:strRef>
              <c:f>Sheet1!$G$161</c:f>
              <c:strCache>
                <c:ptCount val="1"/>
                <c:pt idx="0">
                  <c:v>测试日期</c:v>
                </c:pt>
              </c:strCache>
            </c:strRef>
          </c:tx>
          <c:spPr>
            <a:ln w="19050" cap="rnd" cmpd="sng" algn="ctr">
              <a:noFill/>
              <a:prstDash val="solid"/>
              <a:round/>
            </a:ln>
            <a:effectLst/>
          </c:spPr>
          <c:marker>
            <c:symbol val="circle"/>
            <c:size val="5"/>
            <c:spPr>
              <a:solidFill>
                <a:srgbClr val="C00000"/>
              </a:solidFill>
              <a:ln w="9525" cap="flat" cmpd="sng" algn="ctr">
                <a:solidFill>
                  <a:srgbClr val="C00000"/>
                </a:solidFill>
                <a:prstDash val="solid"/>
                <a:round/>
              </a:ln>
              <a:effectLst/>
              <a:scene3d>
                <a:camera prst="orthographicFront"/>
                <a:lightRig rig="threePt" dir="t"/>
              </a:scene3d>
              <a:sp3d>
                <a:bevelT prst="angle"/>
              </a:sp3d>
            </c:spPr>
          </c:marker>
          <c:xVal>
            <c:numRef>
              <c:f>Sheet1!$G$162:$G$213</c:f>
              <c:numCache>
                <c:formatCode>General</c:formatCode>
                <c:ptCount val="52"/>
                <c:pt idx="0">
                  <c:v>1980</c:v>
                </c:pt>
                <c:pt idx="1">
                  <c:v>1983</c:v>
                </c:pt>
                <c:pt idx="2">
                  <c:v>1984</c:v>
                </c:pt>
                <c:pt idx="3">
                  <c:v>1984</c:v>
                </c:pt>
                <c:pt idx="4">
                  <c:v>1985</c:v>
                </c:pt>
                <c:pt idx="5">
                  <c:v>1985</c:v>
                </c:pt>
                <c:pt idx="6">
                  <c:v>1985</c:v>
                </c:pt>
                <c:pt idx="7">
                  <c:v>1985</c:v>
                </c:pt>
                <c:pt idx="8">
                  <c:v>1987</c:v>
                </c:pt>
                <c:pt idx="9">
                  <c:v>1990</c:v>
                </c:pt>
                <c:pt idx="10">
                  <c:v>1992</c:v>
                </c:pt>
                <c:pt idx="11">
                  <c:v>1995</c:v>
                </c:pt>
                <c:pt idx="12">
                  <c:v>1996</c:v>
                </c:pt>
                <c:pt idx="13">
                  <c:v>1996</c:v>
                </c:pt>
                <c:pt idx="14">
                  <c:v>1998</c:v>
                </c:pt>
                <c:pt idx="15">
                  <c:v>1998</c:v>
                </c:pt>
                <c:pt idx="16">
                  <c:v>1998</c:v>
                </c:pt>
                <c:pt idx="17">
                  <c:v>1999</c:v>
                </c:pt>
                <c:pt idx="18">
                  <c:v>1999</c:v>
                </c:pt>
                <c:pt idx="19">
                  <c:v>2000</c:v>
                </c:pt>
                <c:pt idx="20">
                  <c:v>2000</c:v>
                </c:pt>
                <c:pt idx="21">
                  <c:v>2001</c:v>
                </c:pt>
                <c:pt idx="22">
                  <c:v>2002</c:v>
                </c:pt>
                <c:pt idx="23">
                  <c:v>2003</c:v>
                </c:pt>
                <c:pt idx="24">
                  <c:v>2004</c:v>
                </c:pt>
                <c:pt idx="25">
                  <c:v>2004</c:v>
                </c:pt>
                <c:pt idx="26">
                  <c:v>2004</c:v>
                </c:pt>
                <c:pt idx="27">
                  <c:v>2005</c:v>
                </c:pt>
                <c:pt idx="28">
                  <c:v>2005</c:v>
                </c:pt>
                <c:pt idx="29">
                  <c:v>2006</c:v>
                </c:pt>
                <c:pt idx="30">
                  <c:v>2006</c:v>
                </c:pt>
                <c:pt idx="31">
                  <c:v>2006</c:v>
                </c:pt>
                <c:pt idx="32">
                  <c:v>2006</c:v>
                </c:pt>
                <c:pt idx="33">
                  <c:v>2006</c:v>
                </c:pt>
                <c:pt idx="34">
                  <c:v>2006</c:v>
                </c:pt>
                <c:pt idx="35">
                  <c:v>2008</c:v>
                </c:pt>
                <c:pt idx="36">
                  <c:v>2010</c:v>
                </c:pt>
                <c:pt idx="37">
                  <c:v>2010</c:v>
                </c:pt>
                <c:pt idx="38">
                  <c:v>2010</c:v>
                </c:pt>
                <c:pt idx="39">
                  <c:v>2011</c:v>
                </c:pt>
                <c:pt idx="40">
                  <c:v>2011</c:v>
                </c:pt>
                <c:pt idx="41">
                  <c:v>2012</c:v>
                </c:pt>
                <c:pt idx="42">
                  <c:v>2013</c:v>
                </c:pt>
                <c:pt idx="43">
                  <c:v>2013</c:v>
                </c:pt>
                <c:pt idx="44">
                  <c:v>2013</c:v>
                </c:pt>
                <c:pt idx="45">
                  <c:v>2013</c:v>
                </c:pt>
                <c:pt idx="46">
                  <c:v>2013</c:v>
                </c:pt>
                <c:pt idx="47">
                  <c:v>2013</c:v>
                </c:pt>
                <c:pt idx="48">
                  <c:v>2014</c:v>
                </c:pt>
                <c:pt idx="49">
                  <c:v>2015</c:v>
                </c:pt>
                <c:pt idx="50">
                  <c:v>2016</c:v>
                </c:pt>
                <c:pt idx="51">
                  <c:v>2016</c:v>
                </c:pt>
              </c:numCache>
            </c:numRef>
          </c:xVal>
          <c:yVal>
            <c:numRef>
              <c:f>Sheet1!$E$162:$E$213</c:f>
              <c:numCache>
                <c:formatCode>General</c:formatCode>
                <c:ptCount val="52"/>
                <c:pt idx="0">
                  <c:v>199</c:v>
                </c:pt>
                <c:pt idx="1">
                  <c:v>193</c:v>
                </c:pt>
                <c:pt idx="2">
                  <c:v>193</c:v>
                </c:pt>
                <c:pt idx="3">
                  <c:v>191.8</c:v>
                </c:pt>
                <c:pt idx="4">
                  <c:v>197.2</c:v>
                </c:pt>
                <c:pt idx="5">
                  <c:v>202.5</c:v>
                </c:pt>
                <c:pt idx="6">
                  <c:v>198.6</c:v>
                </c:pt>
                <c:pt idx="7">
                  <c:v>179.2</c:v>
                </c:pt>
                <c:pt idx="8">
                  <c:v>200</c:v>
                </c:pt>
                <c:pt idx="9">
                  <c:v>197.2</c:v>
                </c:pt>
                <c:pt idx="10">
                  <c:v>208.6</c:v>
                </c:pt>
                <c:pt idx="11">
                  <c:v>192</c:v>
                </c:pt>
                <c:pt idx="12">
                  <c:v>193</c:v>
                </c:pt>
                <c:pt idx="13">
                  <c:v>190</c:v>
                </c:pt>
                <c:pt idx="14">
                  <c:v>185</c:v>
                </c:pt>
                <c:pt idx="15">
                  <c:v>190</c:v>
                </c:pt>
                <c:pt idx="16">
                  <c:v>180</c:v>
                </c:pt>
                <c:pt idx="17">
                  <c:v>190</c:v>
                </c:pt>
                <c:pt idx="18">
                  <c:v>170</c:v>
                </c:pt>
                <c:pt idx="19">
                  <c:v>180</c:v>
                </c:pt>
                <c:pt idx="20">
                  <c:v>191</c:v>
                </c:pt>
                <c:pt idx="21">
                  <c:v>181</c:v>
                </c:pt>
                <c:pt idx="22">
                  <c:v>180</c:v>
                </c:pt>
                <c:pt idx="23">
                  <c:v>170</c:v>
                </c:pt>
                <c:pt idx="24">
                  <c:v>199.9</c:v>
                </c:pt>
                <c:pt idx="25">
                  <c:v>195.3</c:v>
                </c:pt>
                <c:pt idx="26">
                  <c:v>195.9</c:v>
                </c:pt>
                <c:pt idx="27">
                  <c:v>160.1</c:v>
                </c:pt>
                <c:pt idx="28">
                  <c:v>160.19999999999999</c:v>
                </c:pt>
                <c:pt idx="29">
                  <c:v>180</c:v>
                </c:pt>
                <c:pt idx="30">
                  <c:v>268.7</c:v>
                </c:pt>
                <c:pt idx="31">
                  <c:v>274.8</c:v>
                </c:pt>
                <c:pt idx="32">
                  <c:v>184.1</c:v>
                </c:pt>
                <c:pt idx="33">
                  <c:v>185.8</c:v>
                </c:pt>
                <c:pt idx="34">
                  <c:v>161.4</c:v>
                </c:pt>
                <c:pt idx="35">
                  <c:v>272.2</c:v>
                </c:pt>
                <c:pt idx="36">
                  <c:v>165.8</c:v>
                </c:pt>
                <c:pt idx="37">
                  <c:v>308.3</c:v>
                </c:pt>
                <c:pt idx="38">
                  <c:v>165.5</c:v>
                </c:pt>
                <c:pt idx="39">
                  <c:v>198.1</c:v>
                </c:pt>
                <c:pt idx="40">
                  <c:v>197.4</c:v>
                </c:pt>
                <c:pt idx="41">
                  <c:v>260.5</c:v>
                </c:pt>
                <c:pt idx="42">
                  <c:v>296.3</c:v>
                </c:pt>
                <c:pt idx="43">
                  <c:v>294.89999999999998</c:v>
                </c:pt>
                <c:pt idx="44">
                  <c:v>292.3</c:v>
                </c:pt>
                <c:pt idx="45">
                  <c:v>290.10000000000002</c:v>
                </c:pt>
                <c:pt idx="46">
                  <c:v>288.10000000000002</c:v>
                </c:pt>
                <c:pt idx="47">
                  <c:v>284.5</c:v>
                </c:pt>
                <c:pt idx="48">
                  <c:v>185.8</c:v>
                </c:pt>
                <c:pt idx="49">
                  <c:v>180.9</c:v>
                </c:pt>
                <c:pt idx="50">
                  <c:v>169.7</c:v>
                </c:pt>
                <c:pt idx="51">
                  <c:v>168.9</c:v>
                </c:pt>
              </c:numCache>
            </c:numRef>
          </c:yVal>
          <c:smooth val="0"/>
          <c:extLst>
            <c:ext xmlns:c16="http://schemas.microsoft.com/office/drawing/2014/chart" uri="{C3380CC4-5D6E-409C-BE32-E72D297353CC}">
              <c16:uniqueId val="{00000000-553F-4221-8D62-12C26982BD0F}"/>
            </c:ext>
          </c:extLst>
        </c:ser>
        <c:dLbls>
          <c:showLegendKey val="0"/>
          <c:showVal val="0"/>
          <c:showCatName val="0"/>
          <c:showSerName val="0"/>
          <c:showPercent val="0"/>
          <c:showBubbleSize val="0"/>
        </c:dLbls>
        <c:axId val="285738496"/>
        <c:axId val="285740416"/>
      </c:scatterChart>
      <c:valAx>
        <c:axId val="285738496"/>
        <c:scaling>
          <c:orientation val="minMax"/>
          <c:min val="1980"/>
        </c:scaling>
        <c:delete val="1"/>
        <c:axPos val="b"/>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crossAx val="285740416"/>
        <c:crosses val="autoZero"/>
        <c:crossBetween val="midCat"/>
      </c:valAx>
      <c:valAx>
        <c:axId val="285740416"/>
        <c:scaling>
          <c:orientation val="minMax"/>
          <c:max val="200"/>
        </c:scaling>
        <c:delete val="1"/>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crossAx val="285738496"/>
        <c:crosses val="autoZero"/>
        <c:crossBetween val="midCat"/>
        <c:majorUnit val="20"/>
        <c:minorUnit val="5"/>
      </c:valAx>
      <c:spPr>
        <a:noFill/>
        <a:ln>
          <a:solidFill>
            <a:schemeClr val="tx1">
              <a:alpha val="0"/>
            </a:schemeClr>
          </a:solidFill>
        </a:ln>
        <a:effectLst/>
      </c:spPr>
    </c:plotArea>
    <c:plotVisOnly val="1"/>
    <c:dispBlanksAs val="gap"/>
    <c:showDLblsOverMax val="0"/>
  </c:chart>
  <c:spPr>
    <a:solidFill>
      <a:schemeClr val="accent6">
        <a:lumMod val="75000"/>
        <a:alpha val="0"/>
      </a:schemeClr>
    </a:solidFill>
    <a:ln w="9525" cap="flat" cmpd="sng" algn="ctr">
      <a:solidFill>
        <a:schemeClr val="tx1">
          <a:lumMod val="15000"/>
          <a:lumOff val="85000"/>
          <a:alpha val="0"/>
        </a:schemeClr>
      </a:solidFill>
      <a:round/>
    </a:ln>
    <a:effectLst/>
  </c:spPr>
  <c:txPr>
    <a:bodyPr/>
    <a:lstStyle/>
    <a:p>
      <a:pPr>
        <a:defRPr lang="zh-CN"/>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20603674540685"/>
          <c:y val="0.10168999708369787"/>
          <c:w val="0.82190507436570426"/>
          <c:h val="0.66532937690724581"/>
        </c:manualLayout>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'Merged Time-Line'!$B$441:$B$447</c:f>
              <c:numCache>
                <c:formatCode>General</c:formatCode>
                <c:ptCount val="7"/>
                <c:pt idx="0">
                  <c:v>0.4</c:v>
                </c:pt>
                <c:pt idx="1">
                  <c:v>0.5</c:v>
                </c:pt>
                <c:pt idx="2">
                  <c:v>0.6</c:v>
                </c:pt>
                <c:pt idx="3">
                  <c:v>0.7</c:v>
                </c:pt>
                <c:pt idx="4">
                  <c:v>0.8</c:v>
                </c:pt>
                <c:pt idx="5">
                  <c:v>0.9</c:v>
                </c:pt>
                <c:pt idx="6">
                  <c:v>1</c:v>
                </c:pt>
              </c:numCache>
            </c:numRef>
          </c:xVal>
          <c:yVal>
            <c:numRef>
              <c:f>'Merged Time-Line'!$D$441:$D$447</c:f>
              <c:numCache>
                <c:formatCode>0.0_ </c:formatCode>
                <c:ptCount val="7"/>
                <c:pt idx="0">
                  <c:v>18.494818895454546</c:v>
                </c:pt>
                <c:pt idx="1">
                  <c:v>19.909355747727272</c:v>
                </c:pt>
                <c:pt idx="2">
                  <c:v>21.06798282272727</c:v>
                </c:pt>
                <c:pt idx="3">
                  <c:v>22.02030557727273</c:v>
                </c:pt>
                <c:pt idx="4">
                  <c:v>22.801232195454542</c:v>
                </c:pt>
                <c:pt idx="5">
                  <c:v>23.432493027272727</c:v>
                </c:pt>
                <c:pt idx="6">
                  <c:v>23.932840063636363</c:v>
                </c:pt>
              </c:numCache>
            </c:numRef>
          </c:yVal>
          <c:smooth val="0"/>
          <c:extLst>
            <c:ext xmlns:c16="http://schemas.microsoft.com/office/drawing/2014/chart" uri="{C3380CC4-5D6E-409C-BE32-E72D297353CC}">
              <c16:uniqueId val="{00000000-7F81-4C10-A8A9-AFD44F790BAE}"/>
            </c:ext>
          </c:extLst>
        </c:ser>
        <c:dLbls>
          <c:showLegendKey val="0"/>
          <c:showVal val="0"/>
          <c:showCatName val="0"/>
          <c:showSerName val="0"/>
          <c:showPercent val="0"/>
          <c:showBubbleSize val="0"/>
        </c:dLbls>
        <c:axId val="860684680"/>
        <c:axId val="860685008"/>
      </c:scatterChart>
      <c:valAx>
        <c:axId val="860684680"/>
        <c:scaling>
          <c:orientation val="minMax"/>
          <c:min val="0.300000000000000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段塞尺寸（</a:t>
                </a:r>
                <a:r>
                  <a:rPr lang="en-US"/>
                  <a:t>PV</a:t>
                </a:r>
                <a:r>
                  <a:rPr lang="zh-CN"/>
                  <a:t>）</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0685008"/>
        <c:crosses val="autoZero"/>
        <c:crossBetween val="midCat"/>
      </c:valAx>
      <c:valAx>
        <c:axId val="860685008"/>
        <c:scaling>
          <c:orientation val="minMax"/>
          <c:max val="26"/>
          <c:min val="1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采收率（</a:t>
                </a:r>
                <a:r>
                  <a:rPr lang="en-US"/>
                  <a:t>%</a:t>
                </a:r>
                <a:r>
                  <a:rPr lang="zh-CN"/>
                  <a:t>）</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0684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二三结合方案</c:v>
          </c:tx>
          <c:spPr>
            <a:solidFill>
              <a:srgbClr val="FF0000"/>
            </a:solidFill>
            <a:ln>
              <a:noFill/>
            </a:ln>
            <a:effectLst/>
            <a:scene3d>
              <a:camera prst="orthographicFront"/>
              <a:lightRig rig="threePt" dir="t"/>
            </a:scene3d>
            <a:sp3d>
              <a:bevelT w="254000"/>
            </a:sp3d>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方正大黑简体" panose="03000509000000000000" pitchFamily="65" charset="-122"/>
                    <a:ea typeface="方正大黑简体" panose="03000509000000000000" pitchFamily="65"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成果!$A$423:$A$437</c:f>
              <c:numCache>
                <c:formatCode>General</c:formatCode>
                <c:ptCount val="15"/>
                <c:pt idx="0">
                  <c:v>2021</c:v>
                </c:pt>
                <c:pt idx="1">
                  <c:v>2022</c:v>
                </c:pt>
                <c:pt idx="2">
                  <c:v>2023</c:v>
                </c:pt>
                <c:pt idx="3">
                  <c:v>2024</c:v>
                </c:pt>
                <c:pt idx="4">
                  <c:v>2025</c:v>
                </c:pt>
                <c:pt idx="5">
                  <c:v>2026</c:v>
                </c:pt>
                <c:pt idx="6">
                  <c:v>2027</c:v>
                </c:pt>
                <c:pt idx="7">
                  <c:v>2028</c:v>
                </c:pt>
                <c:pt idx="8">
                  <c:v>2029</c:v>
                </c:pt>
                <c:pt idx="9">
                  <c:v>2030</c:v>
                </c:pt>
                <c:pt idx="10">
                  <c:v>2031</c:v>
                </c:pt>
                <c:pt idx="11">
                  <c:v>2032</c:v>
                </c:pt>
                <c:pt idx="12">
                  <c:v>2033</c:v>
                </c:pt>
                <c:pt idx="13">
                  <c:v>2034</c:v>
                </c:pt>
                <c:pt idx="14">
                  <c:v>2035</c:v>
                </c:pt>
              </c:numCache>
            </c:numRef>
          </c:cat>
          <c:val>
            <c:numRef>
              <c:f>成果!$H$423:$H$437</c:f>
              <c:numCache>
                <c:formatCode>0.00</c:formatCode>
                <c:ptCount val="15"/>
                <c:pt idx="0">
                  <c:v>2.0370758050781248</c:v>
                </c:pt>
                <c:pt idx="1">
                  <c:v>2.94465856875</c:v>
                </c:pt>
                <c:pt idx="2">
                  <c:v>4.4073515484375001</c:v>
                </c:pt>
                <c:pt idx="3">
                  <c:v>5.5984686468750002</c:v>
                </c:pt>
                <c:pt idx="4">
                  <c:v>6.0364487249999996</c:v>
                </c:pt>
                <c:pt idx="5">
                  <c:v>6.5806976593749997</c:v>
                </c:pt>
                <c:pt idx="6">
                  <c:v>6.5541766468749998</c:v>
                </c:pt>
                <c:pt idx="7">
                  <c:v>6.0123349312499998</c:v>
                </c:pt>
                <c:pt idx="8">
                  <c:v>5.4473370531249996</c:v>
                </c:pt>
                <c:pt idx="9">
                  <c:v>4.0215501656249995</c:v>
                </c:pt>
                <c:pt idx="10">
                  <c:v>2.6034397687499995</c:v>
                </c:pt>
                <c:pt idx="11">
                  <c:v>1.7900138062499997</c:v>
                </c:pt>
                <c:pt idx="12">
                  <c:v>1.2626248687499999</c:v>
                </c:pt>
                <c:pt idx="13">
                  <c:v>0.90952451249999999</c:v>
                </c:pt>
                <c:pt idx="14">
                  <c:v>0.67362301874999997</c:v>
                </c:pt>
              </c:numCache>
            </c:numRef>
          </c:val>
          <c:extLst>
            <c:ext xmlns:c16="http://schemas.microsoft.com/office/drawing/2014/chart" uri="{C3380CC4-5D6E-409C-BE32-E72D297353CC}">
              <c16:uniqueId val="{00000000-019E-43D5-9BAB-936BE786A617}"/>
            </c:ext>
          </c:extLst>
        </c:ser>
        <c:ser>
          <c:idx val="1"/>
          <c:order val="1"/>
          <c:tx>
            <c:v>二次开发水驱增油</c:v>
          </c:tx>
          <c:spPr>
            <a:solidFill>
              <a:schemeClr val="accent6">
                <a:lumMod val="75000"/>
              </a:schemeClr>
            </a:solidFill>
            <a:ln>
              <a:noFill/>
            </a:ln>
            <a:effectLst/>
            <a:scene3d>
              <a:camera prst="orthographicFront"/>
              <a:lightRig rig="threePt" dir="t"/>
            </a:scene3d>
            <a:sp3d>
              <a:bevelT w="254000"/>
            </a:sp3d>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方正大黑简体" panose="03000509000000000000" pitchFamily="65" charset="-122"/>
                    <a:ea typeface="方正大黑简体" panose="03000509000000000000" pitchFamily="65"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成果!$A$423:$A$437</c:f>
              <c:numCache>
                <c:formatCode>General</c:formatCode>
                <c:ptCount val="15"/>
                <c:pt idx="0">
                  <c:v>2021</c:v>
                </c:pt>
                <c:pt idx="1">
                  <c:v>2022</c:v>
                </c:pt>
                <c:pt idx="2">
                  <c:v>2023</c:v>
                </c:pt>
                <c:pt idx="3">
                  <c:v>2024</c:v>
                </c:pt>
                <c:pt idx="4">
                  <c:v>2025</c:v>
                </c:pt>
                <c:pt idx="5">
                  <c:v>2026</c:v>
                </c:pt>
                <c:pt idx="6">
                  <c:v>2027</c:v>
                </c:pt>
                <c:pt idx="7">
                  <c:v>2028</c:v>
                </c:pt>
                <c:pt idx="8">
                  <c:v>2029</c:v>
                </c:pt>
                <c:pt idx="9">
                  <c:v>2030</c:v>
                </c:pt>
                <c:pt idx="10">
                  <c:v>2031</c:v>
                </c:pt>
                <c:pt idx="11">
                  <c:v>2032</c:v>
                </c:pt>
                <c:pt idx="12">
                  <c:v>2033</c:v>
                </c:pt>
                <c:pt idx="13">
                  <c:v>2034</c:v>
                </c:pt>
                <c:pt idx="14">
                  <c:v>2035</c:v>
                </c:pt>
              </c:numCache>
            </c:numRef>
          </c:cat>
          <c:val>
            <c:numRef>
              <c:f>成果!$E$423:$E$437</c:f>
              <c:numCache>
                <c:formatCode>0.00</c:formatCode>
                <c:ptCount val="15"/>
                <c:pt idx="0">
                  <c:v>2.0117695464843748</c:v>
                </c:pt>
                <c:pt idx="1">
                  <c:v>2.91819625078125</c:v>
                </c:pt>
                <c:pt idx="2">
                  <c:v>2.7372395249999997</c:v>
                </c:pt>
                <c:pt idx="3">
                  <c:v>2.1305602195312496</c:v>
                </c:pt>
                <c:pt idx="4">
                  <c:v>1.58</c:v>
                </c:pt>
                <c:pt idx="5">
                  <c:v>1.3848521437499999</c:v>
                </c:pt>
                <c:pt idx="6">
                  <c:v>1.135051190625</c:v>
                </c:pt>
                <c:pt idx="7">
                  <c:v>0.72417758437500002</c:v>
                </c:pt>
                <c:pt idx="8">
                  <c:v>0.77105148281249991</c:v>
                </c:pt>
                <c:pt idx="9">
                  <c:v>0.64188042187499994</c:v>
                </c:pt>
                <c:pt idx="10">
                  <c:v>0.53828531718750006</c:v>
                </c:pt>
                <c:pt idx="11">
                  <c:v>0.45164475937500004</c:v>
                </c:pt>
                <c:pt idx="12">
                  <c:v>0.37648604062499996</c:v>
                </c:pt>
                <c:pt idx="13">
                  <c:v>0.31521786562499998</c:v>
                </c:pt>
                <c:pt idx="14">
                  <c:v>0.26396342343749996</c:v>
                </c:pt>
              </c:numCache>
            </c:numRef>
          </c:val>
          <c:extLst>
            <c:ext xmlns:c16="http://schemas.microsoft.com/office/drawing/2014/chart" uri="{C3380CC4-5D6E-409C-BE32-E72D297353CC}">
              <c16:uniqueId val="{00000001-019E-43D5-9BAB-936BE786A617}"/>
            </c:ext>
          </c:extLst>
        </c:ser>
        <c:ser>
          <c:idx val="2"/>
          <c:order val="2"/>
          <c:tx>
            <c:v>基础方案年产油</c:v>
          </c:tx>
          <c:spPr>
            <a:solidFill>
              <a:srgbClr val="00B0F0"/>
            </a:solidFill>
            <a:ln>
              <a:noFill/>
            </a:ln>
            <a:effectLst/>
            <a:scene3d>
              <a:camera prst="orthographicFront"/>
              <a:lightRig rig="threePt" dir="t"/>
            </a:scene3d>
            <a:sp3d>
              <a:bevelT w="254000"/>
            </a:sp3d>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方正大黑简体" panose="03000509000000000000" pitchFamily="65" charset="-122"/>
                    <a:ea typeface="方正大黑简体" panose="03000509000000000000" pitchFamily="65"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成果!$A$423:$A$437</c:f>
              <c:numCache>
                <c:formatCode>General</c:formatCode>
                <c:ptCount val="15"/>
                <c:pt idx="0">
                  <c:v>2021</c:v>
                </c:pt>
                <c:pt idx="1">
                  <c:v>2022</c:v>
                </c:pt>
                <c:pt idx="2">
                  <c:v>2023</c:v>
                </c:pt>
                <c:pt idx="3">
                  <c:v>2024</c:v>
                </c:pt>
                <c:pt idx="4">
                  <c:v>2025</c:v>
                </c:pt>
                <c:pt idx="5">
                  <c:v>2026</c:v>
                </c:pt>
                <c:pt idx="6">
                  <c:v>2027</c:v>
                </c:pt>
                <c:pt idx="7">
                  <c:v>2028</c:v>
                </c:pt>
                <c:pt idx="8">
                  <c:v>2029</c:v>
                </c:pt>
                <c:pt idx="9">
                  <c:v>2030</c:v>
                </c:pt>
                <c:pt idx="10">
                  <c:v>2031</c:v>
                </c:pt>
                <c:pt idx="11">
                  <c:v>2032</c:v>
                </c:pt>
                <c:pt idx="12">
                  <c:v>2033</c:v>
                </c:pt>
                <c:pt idx="13">
                  <c:v>2034</c:v>
                </c:pt>
                <c:pt idx="14">
                  <c:v>2035</c:v>
                </c:pt>
              </c:numCache>
            </c:numRef>
          </c:cat>
          <c:val>
            <c:numRef>
              <c:f>成果!$B$423:$B$437</c:f>
              <c:numCache>
                <c:formatCode>0.00</c:formatCode>
                <c:ptCount val="15"/>
                <c:pt idx="0">
                  <c:v>0.34985469726562496</c:v>
                </c:pt>
                <c:pt idx="1">
                  <c:v>0.57342179531249993</c:v>
                </c:pt>
                <c:pt idx="2">
                  <c:v>0.56074451953125004</c:v>
                </c:pt>
                <c:pt idx="3">
                  <c:v>0.43468798359374994</c:v>
                </c:pt>
                <c:pt idx="4">
                  <c:v>0.26480372109375</c:v>
                </c:pt>
                <c:pt idx="5">
                  <c:v>0.27661766718750003</c:v>
                </c:pt>
                <c:pt idx="6">
                  <c:v>0.22482457265624997</c:v>
                </c:pt>
                <c:pt idx="7">
                  <c:v>0.14275624453124999</c:v>
                </c:pt>
                <c:pt idx="8">
                  <c:v>0.15059382187500001</c:v>
                </c:pt>
                <c:pt idx="9">
                  <c:v>0.12320204999999998</c:v>
                </c:pt>
                <c:pt idx="10">
                  <c:v>0.10056602109375</c:v>
                </c:pt>
                <c:pt idx="11">
                  <c:v>8.2015577343749993E-2</c:v>
                </c:pt>
                <c:pt idx="12">
                  <c:v>6.5966709374999988E-2</c:v>
                </c:pt>
                <c:pt idx="13">
                  <c:v>5.2391927343749999E-2</c:v>
                </c:pt>
                <c:pt idx="14">
                  <c:v>4.0907116406249999E-2</c:v>
                </c:pt>
              </c:numCache>
            </c:numRef>
          </c:val>
          <c:extLst>
            <c:ext xmlns:c16="http://schemas.microsoft.com/office/drawing/2014/chart" uri="{C3380CC4-5D6E-409C-BE32-E72D297353CC}">
              <c16:uniqueId val="{00000002-019E-43D5-9BAB-936BE786A617}"/>
            </c:ext>
          </c:extLst>
        </c:ser>
        <c:dLbls>
          <c:showLegendKey val="0"/>
          <c:showVal val="1"/>
          <c:showCatName val="0"/>
          <c:showSerName val="0"/>
          <c:showPercent val="0"/>
          <c:showBubbleSize val="0"/>
        </c:dLbls>
        <c:gapWidth val="150"/>
        <c:overlap val="-25"/>
        <c:axId val="654830944"/>
        <c:axId val="654831272"/>
      </c:barChart>
      <c:catAx>
        <c:axId val="65483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654831272"/>
        <c:crosses val="autoZero"/>
        <c:auto val="1"/>
        <c:lblAlgn val="ctr"/>
        <c:lblOffset val="100"/>
        <c:noMultiLvlLbl val="0"/>
      </c:catAx>
      <c:valAx>
        <c:axId val="654831272"/>
        <c:scaling>
          <c:orientation val="minMax"/>
        </c:scaling>
        <c:delete val="1"/>
        <c:axPos val="l"/>
        <c:numFmt formatCode="0.00" sourceLinked="1"/>
        <c:majorTickMark val="none"/>
        <c:minorTickMark val="none"/>
        <c:tickLblPos val="nextTo"/>
        <c:crossAx val="654830944"/>
        <c:crosses val="autoZero"/>
        <c:crossBetween val="between"/>
      </c:valAx>
      <c:spPr>
        <a:noFill/>
        <a:ln>
          <a:solidFill>
            <a:schemeClr val="accent1"/>
          </a:solidFill>
        </a:ln>
        <a:effectLst/>
      </c:spPr>
    </c:plotArea>
    <c:legend>
      <c:legendPos val="t"/>
      <c:layout>
        <c:manualLayout>
          <c:xMode val="edge"/>
          <c:yMode val="edge"/>
          <c:x val="0.27657451378888925"/>
          <c:y val="5.0111849761405022E-2"/>
          <c:w val="0.52448910812218508"/>
          <c:h val="6.378748066198372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02424546685545"/>
          <c:y val="8.474251606029734E-2"/>
          <c:w val="0.78369408542414432"/>
          <c:h val="0.69306518520134097"/>
        </c:manualLayout>
      </c:layout>
      <c:scatterChart>
        <c:scatterStyle val="smoothMarker"/>
        <c:varyColors val="0"/>
        <c:ser>
          <c:idx val="0"/>
          <c:order val="0"/>
          <c:tx>
            <c:v>西14-15-1</c:v>
          </c:tx>
          <c:spPr>
            <a:ln w="25400">
              <a:solidFill>
                <a:srgbClr val="666699"/>
              </a:solidFill>
              <a:prstDash val="solid"/>
            </a:ln>
          </c:spPr>
          <c:marker>
            <c:symbol val="diamond"/>
            <c:size val="7"/>
            <c:spPr>
              <a:solidFill>
                <a:srgbClr val="4F81BD"/>
              </a:solidFill>
              <a:ln>
                <a:solidFill>
                  <a:srgbClr val="666699"/>
                </a:solidFill>
                <a:prstDash val="solid"/>
              </a:ln>
            </c:spPr>
          </c:marker>
          <c:xVal>
            <c:numRef>
              <c:f>界面张力曲线!$E$3:$E$7</c:f>
              <c:numCache>
                <c:formatCode>General</c:formatCode>
                <c:ptCount val="5"/>
                <c:pt idx="0">
                  <c:v>5.000000000000001E-2</c:v>
                </c:pt>
                <c:pt idx="1">
                  <c:v>0.1</c:v>
                </c:pt>
                <c:pt idx="2">
                  <c:v>0.2</c:v>
                </c:pt>
                <c:pt idx="3">
                  <c:v>0.3000000000000001</c:v>
                </c:pt>
                <c:pt idx="4">
                  <c:v>0.4</c:v>
                </c:pt>
              </c:numCache>
            </c:numRef>
          </c:xVal>
          <c:yVal>
            <c:numRef>
              <c:f>界面张力曲线!$F$3:$F$7</c:f>
              <c:numCache>
                <c:formatCode>General</c:formatCode>
                <c:ptCount val="5"/>
                <c:pt idx="0">
                  <c:v>7.2600000000000026E-2</c:v>
                </c:pt>
                <c:pt idx="1">
                  <c:v>4.3400000000000018E-3</c:v>
                </c:pt>
                <c:pt idx="2">
                  <c:v>3.1400000000000017E-3</c:v>
                </c:pt>
                <c:pt idx="3">
                  <c:v>4.570000000000002E-3</c:v>
                </c:pt>
                <c:pt idx="4">
                  <c:v>5.8100000000000018E-3</c:v>
                </c:pt>
              </c:numCache>
            </c:numRef>
          </c:yVal>
          <c:smooth val="1"/>
          <c:extLst>
            <c:ext xmlns:c16="http://schemas.microsoft.com/office/drawing/2014/chart" uri="{C3380CC4-5D6E-409C-BE32-E72D297353CC}">
              <c16:uniqueId val="{00000000-C73F-46AA-B96A-E6516EBD3FAF}"/>
            </c:ext>
          </c:extLst>
        </c:ser>
        <c:ser>
          <c:idx val="1"/>
          <c:order val="1"/>
          <c:tx>
            <c:v>西15-18</c:v>
          </c:tx>
          <c:spPr>
            <a:ln w="25400">
              <a:solidFill>
                <a:srgbClr val="993366"/>
              </a:solidFill>
              <a:prstDash val="solid"/>
            </a:ln>
          </c:spPr>
          <c:marker>
            <c:symbol val="square"/>
            <c:size val="7"/>
            <c:spPr>
              <a:solidFill>
                <a:srgbClr val="C0504D"/>
              </a:solidFill>
              <a:ln>
                <a:solidFill>
                  <a:srgbClr val="993366"/>
                </a:solidFill>
                <a:prstDash val="solid"/>
              </a:ln>
            </c:spPr>
          </c:marker>
          <c:xVal>
            <c:numRef>
              <c:f>界面张力曲线!$E$3:$E$7</c:f>
              <c:numCache>
                <c:formatCode>General</c:formatCode>
                <c:ptCount val="5"/>
                <c:pt idx="0">
                  <c:v>5.000000000000001E-2</c:v>
                </c:pt>
                <c:pt idx="1">
                  <c:v>0.1</c:v>
                </c:pt>
                <c:pt idx="2">
                  <c:v>0.2</c:v>
                </c:pt>
                <c:pt idx="3">
                  <c:v>0.3000000000000001</c:v>
                </c:pt>
                <c:pt idx="4">
                  <c:v>0.4</c:v>
                </c:pt>
              </c:numCache>
            </c:numRef>
          </c:xVal>
          <c:yVal>
            <c:numRef>
              <c:f>界面张力曲线!$G$3:$G$7</c:f>
              <c:numCache>
                <c:formatCode>General</c:formatCode>
                <c:ptCount val="5"/>
                <c:pt idx="0">
                  <c:v>4.1700000000000008E-2</c:v>
                </c:pt>
                <c:pt idx="1">
                  <c:v>4.1400000000000009E-4</c:v>
                </c:pt>
                <c:pt idx="2">
                  <c:v>3.2800000000000022E-4</c:v>
                </c:pt>
                <c:pt idx="3">
                  <c:v>3.030000000000001E-4</c:v>
                </c:pt>
                <c:pt idx="4">
                  <c:v>2.4400000000000002E-4</c:v>
                </c:pt>
              </c:numCache>
            </c:numRef>
          </c:yVal>
          <c:smooth val="1"/>
          <c:extLst>
            <c:ext xmlns:c16="http://schemas.microsoft.com/office/drawing/2014/chart" uri="{C3380CC4-5D6E-409C-BE32-E72D297353CC}">
              <c16:uniqueId val="{00000001-C73F-46AA-B96A-E6516EBD3FAF}"/>
            </c:ext>
          </c:extLst>
        </c:ser>
        <c:ser>
          <c:idx val="2"/>
          <c:order val="2"/>
          <c:tx>
            <c:v>西16-16</c:v>
          </c:tx>
          <c:spPr>
            <a:ln w="25400">
              <a:solidFill>
                <a:srgbClr val="CCCCFF"/>
              </a:solidFill>
              <a:prstDash val="solid"/>
            </a:ln>
          </c:spPr>
          <c:marker>
            <c:symbol val="triangle"/>
            <c:size val="7"/>
            <c:spPr>
              <a:solidFill>
                <a:srgbClr val="9BBB59"/>
              </a:solidFill>
              <a:ln>
                <a:solidFill>
                  <a:srgbClr val="CCCCFF"/>
                </a:solidFill>
                <a:prstDash val="solid"/>
              </a:ln>
            </c:spPr>
          </c:marker>
          <c:xVal>
            <c:numRef>
              <c:f>界面张力曲线!$E$3:$E$7</c:f>
              <c:numCache>
                <c:formatCode>General</c:formatCode>
                <c:ptCount val="5"/>
                <c:pt idx="0">
                  <c:v>5.000000000000001E-2</c:v>
                </c:pt>
                <c:pt idx="1">
                  <c:v>0.1</c:v>
                </c:pt>
                <c:pt idx="2">
                  <c:v>0.2</c:v>
                </c:pt>
                <c:pt idx="3">
                  <c:v>0.3000000000000001</c:v>
                </c:pt>
                <c:pt idx="4">
                  <c:v>0.4</c:v>
                </c:pt>
              </c:numCache>
            </c:numRef>
          </c:xVal>
          <c:yVal>
            <c:numRef>
              <c:f>界面张力曲线!$H$3:$H$7</c:f>
              <c:numCache>
                <c:formatCode>General</c:formatCode>
                <c:ptCount val="5"/>
                <c:pt idx="0">
                  <c:v>2.7700000000000006E-2</c:v>
                </c:pt>
                <c:pt idx="1">
                  <c:v>3.0500000000000015E-4</c:v>
                </c:pt>
                <c:pt idx="2">
                  <c:v>3.1800000000000014E-4</c:v>
                </c:pt>
                <c:pt idx="3">
                  <c:v>2.0400000000000011E-4</c:v>
                </c:pt>
                <c:pt idx="4">
                  <c:v>2.6000000000000014E-4</c:v>
                </c:pt>
              </c:numCache>
            </c:numRef>
          </c:yVal>
          <c:smooth val="1"/>
          <c:extLst>
            <c:ext xmlns:c16="http://schemas.microsoft.com/office/drawing/2014/chart" uri="{C3380CC4-5D6E-409C-BE32-E72D297353CC}">
              <c16:uniqueId val="{00000002-C73F-46AA-B96A-E6516EBD3FAF}"/>
            </c:ext>
          </c:extLst>
        </c:ser>
        <c:dLbls>
          <c:showLegendKey val="0"/>
          <c:showVal val="0"/>
          <c:showCatName val="0"/>
          <c:showSerName val="0"/>
          <c:showPercent val="0"/>
          <c:showBubbleSize val="0"/>
        </c:dLbls>
        <c:axId val="166074624"/>
        <c:axId val="167027840"/>
      </c:scatterChart>
      <c:valAx>
        <c:axId val="166074624"/>
        <c:scaling>
          <c:orientation val="minMax"/>
        </c:scaling>
        <c:delete val="0"/>
        <c:axPos val="b"/>
        <c:title>
          <c:tx>
            <c:rich>
              <a:bodyPr/>
              <a:lstStyle/>
              <a:p>
                <a:pPr>
                  <a:defRPr/>
                </a:pPr>
                <a:r>
                  <a:rPr lang="zh-CN"/>
                  <a:t>表活剂浓度，</a:t>
                </a:r>
                <a:r>
                  <a:rPr lang="en-US"/>
                  <a:t>%</a:t>
                </a:r>
              </a:p>
            </c:rich>
          </c:tx>
          <c:layout>
            <c:manualLayout>
              <c:xMode val="edge"/>
              <c:yMode val="edge"/>
              <c:x val="0.45207034120734918"/>
              <c:y val="0.89586759988334752"/>
            </c:manualLayout>
          </c:layout>
          <c:overlay val="0"/>
          <c:spPr>
            <a:noFill/>
            <a:ln w="25400">
              <a:noFill/>
            </a:ln>
          </c:spPr>
        </c:title>
        <c:numFmt formatCode="General" sourceLinked="1"/>
        <c:majorTickMark val="in"/>
        <c:minorTickMark val="none"/>
        <c:tickLblPos val="nextTo"/>
        <c:spPr>
          <a:ln w="3175">
            <a:solidFill>
              <a:srgbClr val="808080"/>
            </a:solidFill>
            <a:prstDash val="solid"/>
          </a:ln>
        </c:spPr>
        <c:txPr>
          <a:bodyPr rot="0" vert="horz"/>
          <a:lstStyle/>
          <a:p>
            <a:pPr>
              <a:defRPr/>
            </a:pPr>
            <a:endParaRPr lang="zh-CN"/>
          </a:p>
        </c:txPr>
        <c:crossAx val="167027840"/>
        <c:crossesAt val="1.0000000000000006E-4"/>
        <c:crossBetween val="midCat"/>
      </c:valAx>
      <c:valAx>
        <c:axId val="167027840"/>
        <c:scaling>
          <c:logBase val="10"/>
          <c:orientation val="minMax"/>
          <c:max val="0.1"/>
          <c:min val="1.0000000000000006E-4"/>
        </c:scaling>
        <c:delete val="0"/>
        <c:axPos val="l"/>
        <c:majorGridlines>
          <c:spPr>
            <a:ln w="3175">
              <a:solidFill>
                <a:srgbClr val="808080"/>
              </a:solidFill>
              <a:prstDash val="solid"/>
            </a:ln>
          </c:spPr>
        </c:majorGridlines>
        <c:title>
          <c:tx>
            <c:rich>
              <a:bodyPr/>
              <a:lstStyle/>
              <a:p>
                <a:pPr>
                  <a:defRPr/>
                </a:pPr>
                <a:r>
                  <a:rPr lang="zh-CN"/>
                  <a:t>界面张力，</a:t>
                </a:r>
                <a:r>
                  <a:rPr lang="en-US"/>
                  <a:t>mN/m</a:t>
                </a:r>
              </a:p>
            </c:rich>
          </c:tx>
          <c:layout>
            <c:manualLayout>
              <c:xMode val="edge"/>
              <c:yMode val="edge"/>
              <c:x val="1.0001469816272972E-2"/>
              <c:y val="0.20834135316418786"/>
            </c:manualLayout>
          </c:layout>
          <c:overlay val="0"/>
          <c:spPr>
            <a:noFill/>
            <a:ln w="25400">
              <a:noFill/>
            </a:ln>
          </c:spPr>
        </c:title>
        <c:numFmt formatCode="General" sourceLinked="1"/>
        <c:majorTickMark val="in"/>
        <c:minorTickMark val="none"/>
        <c:tickLblPos val="nextTo"/>
        <c:spPr>
          <a:ln w="3175">
            <a:solidFill>
              <a:srgbClr val="808080"/>
            </a:solidFill>
            <a:prstDash val="solid"/>
          </a:ln>
        </c:spPr>
        <c:txPr>
          <a:bodyPr rot="0" vert="horz"/>
          <a:lstStyle/>
          <a:p>
            <a:pPr>
              <a:defRPr/>
            </a:pPr>
            <a:endParaRPr lang="zh-CN"/>
          </a:p>
        </c:txPr>
        <c:crossAx val="166074624"/>
        <c:crosses val="autoZero"/>
        <c:crossBetween val="midCat"/>
      </c:valAx>
      <c:spPr>
        <a:solidFill>
          <a:srgbClr val="FFFFFF"/>
        </a:solidFill>
        <a:ln w="12700">
          <a:solidFill>
            <a:srgbClr val="808080"/>
          </a:solidFill>
          <a:prstDash val="solid"/>
        </a:ln>
      </c:spPr>
    </c:plotArea>
    <c:legend>
      <c:legendPos val="r"/>
      <c:layout>
        <c:manualLayout>
          <c:xMode val="edge"/>
          <c:yMode val="edge"/>
          <c:x val="0.37805879265091885"/>
          <c:y val="0.11111548556430446"/>
          <c:w val="0.56808818897637781"/>
          <c:h val="8.6808836395450631E-2"/>
        </c:manualLayout>
      </c:layout>
      <c:overlay val="0"/>
      <c:spPr>
        <a:noFill/>
        <a:ln w="25400">
          <a:noFill/>
        </a:ln>
      </c:spPr>
    </c:legend>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宋体"/>
          <a:ea typeface="宋体"/>
          <a:cs typeface="宋体"/>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299037619856"/>
          <c:y val="3.5820339283488947E-2"/>
          <c:w val="0.7741693960840389"/>
          <c:h val="0.76600417852384084"/>
        </c:manualLayout>
      </c:layout>
      <c:scatterChart>
        <c:scatterStyle val="smoothMarker"/>
        <c:varyColors val="0"/>
        <c:ser>
          <c:idx val="0"/>
          <c:order val="0"/>
          <c:tx>
            <c:strRef>
              <c:f>'表活剂吸附（静态）'!#REF!</c:f>
              <c:strCache>
                <c:ptCount val="1"/>
                <c:pt idx="0">
                  <c:v>#REF!</c:v>
                </c:pt>
              </c:strCache>
            </c:strRef>
          </c:tx>
          <c:spPr>
            <a:ln w="25400">
              <a:solidFill>
                <a:srgbClr val="FF0000"/>
              </a:solidFill>
              <a:prstDash val="solid"/>
            </a:ln>
          </c:spPr>
          <c:marker>
            <c:symbol val="diamond"/>
            <c:size val="7"/>
            <c:spPr>
              <a:solidFill>
                <a:srgbClr val="FF0000"/>
              </a:solidFill>
              <a:ln>
                <a:solidFill>
                  <a:srgbClr val="000090"/>
                </a:solidFill>
                <a:prstDash val="solid"/>
              </a:ln>
            </c:spPr>
          </c:marker>
          <c:xVal>
            <c:numRef>
              <c:f>'表活剂吸附（静态）'!$B$4:$B$14</c:f>
              <c:numCache>
                <c:formatCode>General</c:formatCode>
                <c:ptCount val="11"/>
                <c:pt idx="0">
                  <c:v>5.0000000000000018E-3</c:v>
                </c:pt>
                <c:pt idx="1">
                  <c:v>1.0000000000000004E-2</c:v>
                </c:pt>
                <c:pt idx="2">
                  <c:v>2.0000000000000007E-2</c:v>
                </c:pt>
                <c:pt idx="3">
                  <c:v>3.0000000000000002E-2</c:v>
                </c:pt>
                <c:pt idx="4">
                  <c:v>0.05</c:v>
                </c:pt>
                <c:pt idx="5">
                  <c:v>8.0000000000000029E-2</c:v>
                </c:pt>
                <c:pt idx="6">
                  <c:v>0.1</c:v>
                </c:pt>
                <c:pt idx="7">
                  <c:v>0.2</c:v>
                </c:pt>
                <c:pt idx="8">
                  <c:v>0.3000000000000001</c:v>
                </c:pt>
                <c:pt idx="9">
                  <c:v>0.4</c:v>
                </c:pt>
                <c:pt idx="10">
                  <c:v>0.5</c:v>
                </c:pt>
              </c:numCache>
            </c:numRef>
          </c:xVal>
          <c:yVal>
            <c:numRef>
              <c:f>'表活剂吸附（静态）'!$C$4:$C$14</c:f>
              <c:numCache>
                <c:formatCode>General</c:formatCode>
                <c:ptCount val="11"/>
                <c:pt idx="0">
                  <c:v>0.76600000000000024</c:v>
                </c:pt>
                <c:pt idx="1">
                  <c:v>1.0669999999999995</c:v>
                </c:pt>
                <c:pt idx="2">
                  <c:v>1.78</c:v>
                </c:pt>
                <c:pt idx="3">
                  <c:v>2.3479999999999999</c:v>
                </c:pt>
                <c:pt idx="4">
                  <c:v>3.512999999999999</c:v>
                </c:pt>
                <c:pt idx="5">
                  <c:v>5.2759999999999998</c:v>
                </c:pt>
                <c:pt idx="6">
                  <c:v>6.1049999999999986</c:v>
                </c:pt>
                <c:pt idx="7">
                  <c:v>9.282</c:v>
                </c:pt>
                <c:pt idx="8">
                  <c:v>10.557</c:v>
                </c:pt>
                <c:pt idx="9">
                  <c:v>9.7449999999999992</c:v>
                </c:pt>
                <c:pt idx="10">
                  <c:v>9.918000000000001</c:v>
                </c:pt>
              </c:numCache>
            </c:numRef>
          </c:yVal>
          <c:smooth val="1"/>
          <c:extLst>
            <c:ext xmlns:c16="http://schemas.microsoft.com/office/drawing/2014/chart" uri="{C3380CC4-5D6E-409C-BE32-E72D297353CC}">
              <c16:uniqueId val="{00000000-A41F-4A58-B53F-022AE388386A}"/>
            </c:ext>
          </c:extLst>
        </c:ser>
        <c:dLbls>
          <c:showLegendKey val="0"/>
          <c:showVal val="0"/>
          <c:showCatName val="0"/>
          <c:showSerName val="0"/>
          <c:showPercent val="0"/>
          <c:showBubbleSize val="0"/>
        </c:dLbls>
        <c:axId val="187099392"/>
        <c:axId val="187581184"/>
      </c:scatterChart>
      <c:valAx>
        <c:axId val="187099392"/>
        <c:scaling>
          <c:orientation val="minMax"/>
        </c:scaling>
        <c:delete val="0"/>
        <c:axPos val="b"/>
        <c:title>
          <c:tx>
            <c:rich>
              <a:bodyPr/>
              <a:lstStyle/>
              <a:p>
                <a:pPr>
                  <a:defRPr/>
                </a:pPr>
                <a:r>
                  <a:rPr lang="zh-CN"/>
                  <a:t>表活剂</a:t>
                </a:r>
                <a:r>
                  <a:rPr lang="en-US"/>
                  <a:t>BHS-01A</a:t>
                </a:r>
                <a:r>
                  <a:rPr lang="zh-CN"/>
                  <a:t>浓度，</a:t>
                </a:r>
                <a:r>
                  <a:rPr lang="en-US"/>
                  <a:t>%</a:t>
                </a:r>
              </a:p>
            </c:rich>
          </c:tx>
          <c:layout>
            <c:manualLayout>
              <c:xMode val="edge"/>
              <c:yMode val="edge"/>
              <c:x val="0.38012514517556661"/>
              <c:y val="0.92581795044214521"/>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a:pPr>
            <a:endParaRPr lang="zh-CN"/>
          </a:p>
        </c:txPr>
        <c:crossAx val="187581184"/>
        <c:crosses val="autoZero"/>
        <c:crossBetween val="midCat"/>
      </c:valAx>
      <c:valAx>
        <c:axId val="187581184"/>
        <c:scaling>
          <c:orientation val="minMax"/>
        </c:scaling>
        <c:delete val="0"/>
        <c:axPos val="l"/>
        <c:majorGridlines>
          <c:spPr>
            <a:ln w="3175">
              <a:solidFill>
                <a:srgbClr val="000000"/>
              </a:solidFill>
              <a:prstDash val="sysDash"/>
            </a:ln>
          </c:spPr>
        </c:majorGridlines>
        <c:title>
          <c:tx>
            <c:rich>
              <a:bodyPr/>
              <a:lstStyle/>
              <a:p>
                <a:pPr>
                  <a:defRPr/>
                </a:pPr>
                <a:r>
                  <a:rPr lang="zh-CN"/>
                  <a:t>静态吸附，</a:t>
                </a:r>
                <a:r>
                  <a:rPr lang="en-US"/>
                  <a:t>mg/g</a:t>
                </a:r>
                <a:r>
                  <a:rPr lang="zh-CN"/>
                  <a:t>地层砂</a:t>
                </a:r>
              </a:p>
            </c:rich>
          </c:tx>
          <c:layout>
            <c:manualLayout>
              <c:xMode val="edge"/>
              <c:yMode val="edge"/>
              <c:x val="1.3645428824320941E-2"/>
              <c:y val="0.17910182714763959"/>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a:pPr>
            <a:endParaRPr lang="zh-CN"/>
          </a:p>
        </c:txPr>
        <c:crossAx val="187099392"/>
        <c:crosses val="autoZero"/>
        <c:crossBetween val="midCat"/>
      </c:valAx>
      <c:spPr>
        <a:solidFill>
          <a:srgbClr val="FFFFFF"/>
        </a:solidFill>
        <a:ln w="3175">
          <a:solidFill>
            <a:srgbClr val="000000"/>
          </a:solidFill>
          <a:prstDash val="solid"/>
        </a:ln>
      </c:spPr>
    </c:plotArea>
    <c:plotVisOnly val="1"/>
    <c:dispBlanksAs val="gap"/>
    <c:showDLblsOverMax val="0"/>
  </c:chart>
  <c:spPr>
    <a:solidFill>
      <a:srgbClr val="FFFFFF"/>
    </a:solidFill>
    <a:ln w="9525">
      <a:noFill/>
    </a:ln>
  </c:spPr>
  <c:txPr>
    <a:bodyPr/>
    <a:lstStyle/>
    <a:p>
      <a:pPr>
        <a:defRPr sz="800" b="1" i="0" u="none" strike="noStrike" baseline="0">
          <a:solidFill>
            <a:srgbClr val="000000"/>
          </a:solidFill>
          <a:latin typeface="宋体"/>
          <a:ea typeface="宋体"/>
          <a:cs typeface="宋体"/>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9853891497330441E-2"/>
          <c:y val="3.7488735530326174E-2"/>
          <c:w val="0.8647611548556432"/>
          <c:h val="0.84650845727617419"/>
        </c:manualLayout>
      </c:layout>
      <c:scatterChart>
        <c:scatterStyle val="smoothMarker"/>
        <c:varyColors val="0"/>
        <c:ser>
          <c:idx val="1"/>
          <c:order val="0"/>
          <c:tx>
            <c:strRef>
              <c:f>Sheet1!$B$1</c:f>
              <c:strCache>
                <c:ptCount val="1"/>
                <c:pt idx="0">
                  <c:v>Krw</c:v>
                </c:pt>
              </c:strCache>
            </c:strRef>
          </c:tx>
          <c:xVal>
            <c:numRef>
              <c:f>Sheet1!$A$2:$A$13</c:f>
              <c:numCache>
                <c:formatCode>General</c:formatCode>
                <c:ptCount val="12"/>
                <c:pt idx="0">
                  <c:v>0.33000000000000013</c:v>
                </c:pt>
                <c:pt idx="1">
                  <c:v>0.35000000000000009</c:v>
                </c:pt>
                <c:pt idx="2">
                  <c:v>0.4</c:v>
                </c:pt>
                <c:pt idx="3">
                  <c:v>0.45</c:v>
                </c:pt>
                <c:pt idx="4">
                  <c:v>0.5</c:v>
                </c:pt>
                <c:pt idx="5">
                  <c:v>0.55000000000000004</c:v>
                </c:pt>
                <c:pt idx="6">
                  <c:v>0.6000000000000002</c:v>
                </c:pt>
                <c:pt idx="7">
                  <c:v>0.65000000000000024</c:v>
                </c:pt>
                <c:pt idx="8">
                  <c:v>0.70000000000000018</c:v>
                </c:pt>
                <c:pt idx="9">
                  <c:v>0.75000000000000022</c:v>
                </c:pt>
                <c:pt idx="10">
                  <c:v>0.9</c:v>
                </c:pt>
                <c:pt idx="11">
                  <c:v>1</c:v>
                </c:pt>
              </c:numCache>
            </c:numRef>
          </c:xVal>
          <c:yVal>
            <c:numRef>
              <c:f>Sheet1!$B$2:$B$13</c:f>
              <c:numCache>
                <c:formatCode>General</c:formatCode>
                <c:ptCount val="12"/>
                <c:pt idx="0">
                  <c:v>0</c:v>
                </c:pt>
                <c:pt idx="1">
                  <c:v>3.0000000000000009E-3</c:v>
                </c:pt>
                <c:pt idx="2">
                  <c:v>1.2E-2</c:v>
                </c:pt>
                <c:pt idx="3">
                  <c:v>2.5999999999999999E-2</c:v>
                </c:pt>
                <c:pt idx="4">
                  <c:v>3.4000000000000002E-2</c:v>
                </c:pt>
                <c:pt idx="5">
                  <c:v>6.8000000000000019E-2</c:v>
                </c:pt>
                <c:pt idx="6">
                  <c:v>0.10700000000000003</c:v>
                </c:pt>
                <c:pt idx="7">
                  <c:v>0.16600000000000001</c:v>
                </c:pt>
                <c:pt idx="8">
                  <c:v>0.26500000000000001</c:v>
                </c:pt>
                <c:pt idx="9">
                  <c:v>0.35000000000000009</c:v>
                </c:pt>
                <c:pt idx="10">
                  <c:v>0.57500000000000018</c:v>
                </c:pt>
                <c:pt idx="11">
                  <c:v>1</c:v>
                </c:pt>
              </c:numCache>
            </c:numRef>
          </c:yVal>
          <c:smooth val="1"/>
          <c:extLst>
            <c:ext xmlns:c16="http://schemas.microsoft.com/office/drawing/2014/chart" uri="{C3380CC4-5D6E-409C-BE32-E72D297353CC}">
              <c16:uniqueId val="{00000000-64DB-4C3C-B5BF-7B647C809DE1}"/>
            </c:ext>
          </c:extLst>
        </c:ser>
        <c:ser>
          <c:idx val="2"/>
          <c:order val="1"/>
          <c:tx>
            <c:strRef>
              <c:f>Sheet1!$C$1</c:f>
              <c:strCache>
                <c:ptCount val="1"/>
                <c:pt idx="0">
                  <c:v>Kro1</c:v>
                </c:pt>
              </c:strCache>
            </c:strRef>
          </c:tx>
          <c:xVal>
            <c:numRef>
              <c:f>Sheet1!$A$2:$A$13</c:f>
              <c:numCache>
                <c:formatCode>General</c:formatCode>
                <c:ptCount val="12"/>
                <c:pt idx="0">
                  <c:v>0.33000000000000013</c:v>
                </c:pt>
                <c:pt idx="1">
                  <c:v>0.35000000000000009</c:v>
                </c:pt>
                <c:pt idx="2">
                  <c:v>0.4</c:v>
                </c:pt>
                <c:pt idx="3">
                  <c:v>0.45</c:v>
                </c:pt>
                <c:pt idx="4">
                  <c:v>0.5</c:v>
                </c:pt>
                <c:pt idx="5">
                  <c:v>0.55000000000000004</c:v>
                </c:pt>
                <c:pt idx="6">
                  <c:v>0.6000000000000002</c:v>
                </c:pt>
                <c:pt idx="7">
                  <c:v>0.65000000000000024</c:v>
                </c:pt>
                <c:pt idx="8">
                  <c:v>0.70000000000000018</c:v>
                </c:pt>
                <c:pt idx="9">
                  <c:v>0.75000000000000022</c:v>
                </c:pt>
                <c:pt idx="10">
                  <c:v>0.9</c:v>
                </c:pt>
                <c:pt idx="11">
                  <c:v>1</c:v>
                </c:pt>
              </c:numCache>
            </c:numRef>
          </c:xVal>
          <c:yVal>
            <c:numRef>
              <c:f>Sheet1!$C$2:$C$13</c:f>
              <c:numCache>
                <c:formatCode>General</c:formatCode>
                <c:ptCount val="12"/>
                <c:pt idx="0">
                  <c:v>1</c:v>
                </c:pt>
                <c:pt idx="1">
                  <c:v>0.9750000000000002</c:v>
                </c:pt>
                <c:pt idx="2">
                  <c:v>0.86000000000000021</c:v>
                </c:pt>
                <c:pt idx="3">
                  <c:v>0.67000000000000015</c:v>
                </c:pt>
                <c:pt idx="4">
                  <c:v>0.51</c:v>
                </c:pt>
                <c:pt idx="5">
                  <c:v>0.36500000000000016</c:v>
                </c:pt>
                <c:pt idx="6">
                  <c:v>0.26700000000000002</c:v>
                </c:pt>
                <c:pt idx="7">
                  <c:v>0.17800000000000005</c:v>
                </c:pt>
                <c:pt idx="8">
                  <c:v>0.12000000000000002</c:v>
                </c:pt>
                <c:pt idx="9">
                  <c:v>6.3E-2</c:v>
                </c:pt>
                <c:pt idx="10">
                  <c:v>0</c:v>
                </c:pt>
                <c:pt idx="11">
                  <c:v>0</c:v>
                </c:pt>
              </c:numCache>
            </c:numRef>
          </c:yVal>
          <c:smooth val="1"/>
          <c:extLst>
            <c:ext xmlns:c16="http://schemas.microsoft.com/office/drawing/2014/chart" uri="{C3380CC4-5D6E-409C-BE32-E72D297353CC}">
              <c16:uniqueId val="{00000001-64DB-4C3C-B5BF-7B647C809DE1}"/>
            </c:ext>
          </c:extLst>
        </c:ser>
        <c:ser>
          <c:idx val="0"/>
          <c:order val="2"/>
          <c:tx>
            <c:strRef>
              <c:f>Sheet1!$C$17</c:f>
              <c:strCache>
                <c:ptCount val="1"/>
                <c:pt idx="0">
                  <c:v>Kro2</c:v>
                </c:pt>
              </c:strCache>
            </c:strRef>
          </c:tx>
          <c:xVal>
            <c:numRef>
              <c:f>Sheet1!$A$18:$A$29</c:f>
              <c:numCache>
                <c:formatCode>General</c:formatCode>
                <c:ptCount val="12"/>
                <c:pt idx="0">
                  <c:v>0.33000000000000013</c:v>
                </c:pt>
                <c:pt idx="1">
                  <c:v>0.35000000000000009</c:v>
                </c:pt>
                <c:pt idx="2">
                  <c:v>0.4</c:v>
                </c:pt>
                <c:pt idx="3">
                  <c:v>0.45</c:v>
                </c:pt>
                <c:pt idx="4">
                  <c:v>0.5</c:v>
                </c:pt>
                <c:pt idx="5">
                  <c:v>0.55000000000000004</c:v>
                </c:pt>
                <c:pt idx="6">
                  <c:v>0.6000000000000002</c:v>
                </c:pt>
                <c:pt idx="7">
                  <c:v>0.65000000000000024</c:v>
                </c:pt>
                <c:pt idx="8">
                  <c:v>0.70000000000000018</c:v>
                </c:pt>
                <c:pt idx="9">
                  <c:v>0.75000000000000022</c:v>
                </c:pt>
                <c:pt idx="10">
                  <c:v>0.95000000000000018</c:v>
                </c:pt>
                <c:pt idx="11">
                  <c:v>1</c:v>
                </c:pt>
              </c:numCache>
            </c:numRef>
          </c:xVal>
          <c:yVal>
            <c:numRef>
              <c:f>Sheet1!$C$18:$C$29</c:f>
              <c:numCache>
                <c:formatCode>General</c:formatCode>
                <c:ptCount val="12"/>
                <c:pt idx="0">
                  <c:v>1</c:v>
                </c:pt>
                <c:pt idx="1">
                  <c:v>0.9750000000000002</c:v>
                </c:pt>
                <c:pt idx="2">
                  <c:v>0.9</c:v>
                </c:pt>
                <c:pt idx="3">
                  <c:v>0.76000000000000012</c:v>
                </c:pt>
                <c:pt idx="4">
                  <c:v>0.6000000000000002</c:v>
                </c:pt>
                <c:pt idx="5">
                  <c:v>0.43500000000000011</c:v>
                </c:pt>
                <c:pt idx="6">
                  <c:v>0.33700000000000013</c:v>
                </c:pt>
                <c:pt idx="7">
                  <c:v>0.22800000000000001</c:v>
                </c:pt>
                <c:pt idx="8">
                  <c:v>0.16</c:v>
                </c:pt>
                <c:pt idx="9">
                  <c:v>8.3000000000000032E-2</c:v>
                </c:pt>
                <c:pt idx="10">
                  <c:v>0</c:v>
                </c:pt>
                <c:pt idx="11">
                  <c:v>0</c:v>
                </c:pt>
              </c:numCache>
            </c:numRef>
          </c:yVal>
          <c:smooth val="1"/>
          <c:extLst>
            <c:ext xmlns:c16="http://schemas.microsoft.com/office/drawing/2014/chart" uri="{C3380CC4-5D6E-409C-BE32-E72D297353CC}">
              <c16:uniqueId val="{00000002-64DB-4C3C-B5BF-7B647C809DE1}"/>
            </c:ext>
          </c:extLst>
        </c:ser>
        <c:dLbls>
          <c:showLegendKey val="0"/>
          <c:showVal val="0"/>
          <c:showCatName val="0"/>
          <c:showSerName val="0"/>
          <c:showPercent val="0"/>
          <c:showBubbleSize val="0"/>
        </c:dLbls>
        <c:axId val="102188544"/>
        <c:axId val="102320768"/>
      </c:scatterChart>
      <c:valAx>
        <c:axId val="102188544"/>
        <c:scaling>
          <c:orientation val="minMax"/>
          <c:max val="1"/>
          <c:min val="0.30000000000000016"/>
        </c:scaling>
        <c:delete val="0"/>
        <c:axPos val="b"/>
        <c:title>
          <c:tx>
            <c:rich>
              <a:bodyPr/>
              <a:lstStyle/>
              <a:p>
                <a:pPr>
                  <a:defRPr/>
                </a:pPr>
                <a:r>
                  <a:rPr lang="en-US" altLang="zh-CN"/>
                  <a:t>sw</a:t>
                </a:r>
                <a:endParaRPr lang="zh-CN" altLang="en-US"/>
              </a:p>
            </c:rich>
          </c:tx>
          <c:overlay val="0"/>
        </c:title>
        <c:numFmt formatCode="General" sourceLinked="1"/>
        <c:majorTickMark val="out"/>
        <c:minorTickMark val="none"/>
        <c:tickLblPos val="nextTo"/>
        <c:crossAx val="102320768"/>
        <c:crosses val="autoZero"/>
        <c:crossBetween val="midCat"/>
      </c:valAx>
      <c:valAx>
        <c:axId val="102320768"/>
        <c:scaling>
          <c:orientation val="minMax"/>
          <c:max val="1"/>
          <c:min val="0"/>
        </c:scaling>
        <c:delete val="0"/>
        <c:axPos val="l"/>
        <c:majorGridlines>
          <c:spPr>
            <a:ln>
              <a:prstDash val="dash"/>
            </a:ln>
          </c:spPr>
        </c:majorGridlines>
        <c:title>
          <c:tx>
            <c:rich>
              <a:bodyPr rot="-5400000" vert="horz"/>
              <a:lstStyle/>
              <a:p>
                <a:pPr>
                  <a:defRPr/>
                </a:pPr>
                <a:r>
                  <a:rPr lang="en-US" altLang="zh-CN"/>
                  <a:t>Krw/Kro</a:t>
                </a:r>
                <a:endParaRPr lang="zh-CN" altLang="en-US"/>
              </a:p>
            </c:rich>
          </c:tx>
          <c:overlay val="0"/>
        </c:title>
        <c:numFmt formatCode="General" sourceLinked="1"/>
        <c:majorTickMark val="out"/>
        <c:minorTickMark val="none"/>
        <c:tickLblPos val="nextTo"/>
        <c:crossAx val="102188544"/>
        <c:crosses val="autoZero"/>
        <c:crossBetween val="midCat"/>
        <c:majorUnit val="0.2"/>
      </c:valAx>
      <c:spPr>
        <a:solidFill>
          <a:schemeClr val="bg1"/>
        </a:solidFill>
        <a:ln>
          <a:solidFill>
            <a:schemeClr val="tx1">
              <a:lumMod val="50000"/>
              <a:lumOff val="50000"/>
            </a:schemeClr>
          </a:solidFill>
        </a:ln>
      </c:spPr>
    </c:plotArea>
    <c:legend>
      <c:legendPos val="r"/>
      <c:layout>
        <c:manualLayout>
          <c:xMode val="edge"/>
          <c:yMode val="edge"/>
          <c:x val="0.48820800524934393"/>
          <c:y val="6.8868474773986624E-2"/>
          <c:w val="0.35562532808398956"/>
          <c:h val="0.15392935258092752"/>
        </c:manualLayout>
      </c:layout>
      <c:overlay val="0"/>
    </c:legend>
    <c:plotVisOnly val="1"/>
    <c:dispBlanksAs val="gap"/>
    <c:showDLblsOverMax val="0"/>
  </c:chart>
  <c:spPr>
    <a:solidFill>
      <a:schemeClr val="bg1"/>
    </a:solidFill>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629073758166834"/>
          <c:y val="3.5721910747885582E-2"/>
          <c:w val="0.76314882729085676"/>
          <c:h val="0.72172587904816132"/>
        </c:manualLayout>
      </c:layout>
      <c:scatterChart>
        <c:scatterStyle val="smoothMarker"/>
        <c:varyColors val="0"/>
        <c:ser>
          <c:idx val="0"/>
          <c:order val="0"/>
          <c:spPr>
            <a:ln w="25400">
              <a:solidFill>
                <a:srgbClr val="900000"/>
              </a:solidFill>
              <a:prstDash val="solid"/>
            </a:ln>
          </c:spPr>
          <c:marker>
            <c:symbol val="diamond"/>
            <c:size val="7"/>
            <c:spPr>
              <a:solidFill>
                <a:srgbClr val="FFFFFF"/>
              </a:solidFill>
              <a:ln>
                <a:solidFill>
                  <a:srgbClr val="900000"/>
                </a:solidFill>
                <a:prstDash val="solid"/>
              </a:ln>
            </c:spPr>
          </c:marker>
          <c:xVal>
            <c:numRef>
              <c:f>'聚合物吸附（静态）'!$C$2:$L$2</c:f>
              <c:numCache>
                <c:formatCode>General</c:formatCode>
                <c:ptCount val="10"/>
                <c:pt idx="0">
                  <c:v>20</c:v>
                </c:pt>
                <c:pt idx="1">
                  <c:v>50</c:v>
                </c:pt>
                <c:pt idx="2">
                  <c:v>80</c:v>
                </c:pt>
                <c:pt idx="3">
                  <c:v>100</c:v>
                </c:pt>
                <c:pt idx="4">
                  <c:v>200</c:v>
                </c:pt>
                <c:pt idx="5">
                  <c:v>500</c:v>
                </c:pt>
                <c:pt idx="6">
                  <c:v>800</c:v>
                </c:pt>
                <c:pt idx="7">
                  <c:v>1000</c:v>
                </c:pt>
                <c:pt idx="8">
                  <c:v>2000</c:v>
                </c:pt>
                <c:pt idx="9">
                  <c:v>3000</c:v>
                </c:pt>
              </c:numCache>
            </c:numRef>
          </c:xVal>
          <c:yVal>
            <c:numRef>
              <c:f>'聚合物吸附（静态）'!$C$3:$L$3</c:f>
              <c:numCache>
                <c:formatCode>General</c:formatCode>
                <c:ptCount val="10"/>
                <c:pt idx="0">
                  <c:v>0.13900000000000001</c:v>
                </c:pt>
                <c:pt idx="1">
                  <c:v>0.14800000000000005</c:v>
                </c:pt>
                <c:pt idx="2">
                  <c:v>0.15100000000000005</c:v>
                </c:pt>
                <c:pt idx="3">
                  <c:v>0.15300000000000005</c:v>
                </c:pt>
                <c:pt idx="4">
                  <c:v>0.15200000000000005</c:v>
                </c:pt>
                <c:pt idx="5">
                  <c:v>0.15400000000000005</c:v>
                </c:pt>
                <c:pt idx="6">
                  <c:v>0.15500000000000005</c:v>
                </c:pt>
                <c:pt idx="7">
                  <c:v>0.15600000000000006</c:v>
                </c:pt>
                <c:pt idx="8">
                  <c:v>0.15400000000000005</c:v>
                </c:pt>
                <c:pt idx="9">
                  <c:v>0.15600000000000006</c:v>
                </c:pt>
              </c:numCache>
            </c:numRef>
          </c:yVal>
          <c:smooth val="1"/>
          <c:extLst>
            <c:ext xmlns:c16="http://schemas.microsoft.com/office/drawing/2014/chart" uri="{C3380CC4-5D6E-409C-BE32-E72D297353CC}">
              <c16:uniqueId val="{00000000-84B6-44FA-9075-A05BB4F064CC}"/>
            </c:ext>
          </c:extLst>
        </c:ser>
        <c:dLbls>
          <c:showLegendKey val="0"/>
          <c:showVal val="0"/>
          <c:showCatName val="0"/>
          <c:showSerName val="0"/>
          <c:showPercent val="0"/>
          <c:showBubbleSize val="0"/>
        </c:dLbls>
        <c:axId val="190067456"/>
        <c:axId val="195357312"/>
      </c:scatterChart>
      <c:valAx>
        <c:axId val="190067456"/>
        <c:scaling>
          <c:orientation val="minMax"/>
        </c:scaling>
        <c:delete val="0"/>
        <c:axPos val="b"/>
        <c:title>
          <c:tx>
            <c:rich>
              <a:bodyPr/>
              <a:lstStyle/>
              <a:p>
                <a:pPr>
                  <a:defRPr sz="800" b="0" i="0" u="none" strike="noStrike" baseline="0">
                    <a:solidFill>
                      <a:srgbClr val="000000"/>
                    </a:solidFill>
                    <a:latin typeface="宋体"/>
                    <a:ea typeface="宋体"/>
                    <a:cs typeface="宋体"/>
                  </a:defRPr>
                </a:pPr>
                <a:r>
                  <a:rPr lang="zh-CN" altLang="en-US" sz="800" b="1" i="0" u="none" strike="noStrike" baseline="0">
                    <a:solidFill>
                      <a:srgbClr val="000000"/>
                    </a:solidFill>
                    <a:latin typeface="宋体"/>
                    <a:ea typeface="宋体"/>
                  </a:rPr>
                  <a:t>聚合物</a:t>
                </a:r>
                <a:r>
                  <a:rPr lang="en-US" altLang="zh-CN" sz="800" b="1" i="0" u="none" strike="noStrike" baseline="0">
                    <a:solidFill>
                      <a:srgbClr val="000000"/>
                    </a:solidFill>
                    <a:latin typeface="宋体"/>
                    <a:ea typeface="宋体"/>
                  </a:rPr>
                  <a:t>BHHP-112</a:t>
                </a:r>
                <a:r>
                  <a:rPr lang="zh-CN" altLang="en-US" sz="800" b="1" i="0" u="none" strike="noStrike" baseline="0">
                    <a:solidFill>
                      <a:srgbClr val="000000"/>
                    </a:solidFill>
                    <a:latin typeface="宋体"/>
                    <a:ea typeface="宋体"/>
                  </a:rPr>
                  <a:t>浓度，</a:t>
                </a:r>
                <a:r>
                  <a:rPr lang="en-US" altLang="zh-CN" sz="800" b="1" i="0" u="none" strike="noStrike" baseline="0">
                    <a:solidFill>
                      <a:srgbClr val="000000"/>
                    </a:solidFill>
                    <a:latin typeface="宋体"/>
                    <a:ea typeface="宋体"/>
                  </a:rPr>
                  <a:t>mg/L</a:t>
                </a:r>
              </a:p>
            </c:rich>
          </c:tx>
          <c:layout>
            <c:manualLayout>
              <c:xMode val="edge"/>
              <c:yMode val="edge"/>
              <c:x val="0.30970214978596289"/>
              <c:y val="0.8607058324171214"/>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sz="1125" b="0" i="0" u="none" strike="noStrike" baseline="0">
                <a:solidFill>
                  <a:srgbClr val="000000"/>
                </a:solidFill>
                <a:latin typeface="宋体"/>
                <a:ea typeface="宋体"/>
                <a:cs typeface="宋体"/>
              </a:defRPr>
            </a:pPr>
            <a:endParaRPr lang="zh-CN"/>
          </a:p>
        </c:txPr>
        <c:crossAx val="195357312"/>
        <c:crossesAt val="0"/>
        <c:crossBetween val="midCat"/>
      </c:valAx>
      <c:valAx>
        <c:axId val="195357312"/>
        <c:scaling>
          <c:orientation val="minMax"/>
          <c:max val="0.17"/>
          <c:min val="0.13"/>
        </c:scaling>
        <c:delete val="0"/>
        <c:axPos val="l"/>
        <c:majorGridlines>
          <c:spPr>
            <a:ln w="3175">
              <a:solidFill>
                <a:srgbClr val="000000"/>
              </a:solidFill>
              <a:prstDash val="sysDash"/>
            </a:ln>
          </c:spPr>
        </c:majorGridlines>
        <c:title>
          <c:tx>
            <c:rich>
              <a:bodyPr/>
              <a:lstStyle/>
              <a:p>
                <a:pPr>
                  <a:defRPr sz="800" b="0" i="0" u="none" strike="noStrike" baseline="0">
                    <a:solidFill>
                      <a:srgbClr val="000000"/>
                    </a:solidFill>
                    <a:latin typeface="宋体"/>
                    <a:ea typeface="宋体"/>
                    <a:cs typeface="宋体"/>
                  </a:defRPr>
                </a:pPr>
                <a:r>
                  <a:rPr lang="zh-CN" altLang="en-US" sz="800" b="0" i="0" u="none" strike="noStrike" baseline="0">
                    <a:solidFill>
                      <a:srgbClr val="000000"/>
                    </a:solidFill>
                    <a:latin typeface="ＭＳ Ｐゴシック"/>
                    <a:ea typeface="ＭＳ Ｐゴシック"/>
                  </a:rPr>
                  <a:t>静态吸附，</a:t>
                </a:r>
                <a:r>
                  <a:rPr lang="en-US" altLang="zh-CN" sz="800" b="0" i="0" u="none" strike="noStrike" baseline="0">
                    <a:solidFill>
                      <a:srgbClr val="000000"/>
                    </a:solidFill>
                    <a:latin typeface="ＭＳ Ｐゴシック"/>
                    <a:ea typeface="ＭＳ Ｐゴシック"/>
                  </a:rPr>
                  <a:t>mg/g</a:t>
                </a:r>
                <a:r>
                  <a:rPr lang="zh-CN" altLang="en-US" sz="800" b="0" i="0" u="none" strike="noStrike" baseline="0">
                    <a:solidFill>
                      <a:srgbClr val="000000"/>
                    </a:solidFill>
                    <a:latin typeface="ＭＳ Ｐゴシック"/>
                    <a:ea typeface="ＭＳ Ｐゴシック"/>
                  </a:rPr>
                  <a:t>地层砂</a:t>
                </a:r>
              </a:p>
            </c:rich>
          </c:tx>
          <c:layout>
            <c:manualLayout>
              <c:xMode val="edge"/>
              <c:yMode val="edge"/>
              <c:x val="4.2803764230688801E-3"/>
              <c:y val="0.1786092631293496"/>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sz="800" b="0" i="0" u="none" strike="noStrike" baseline="0">
                <a:solidFill>
                  <a:srgbClr val="000000"/>
                </a:solidFill>
                <a:latin typeface="宋体"/>
                <a:ea typeface="宋体"/>
                <a:cs typeface="宋体"/>
              </a:defRPr>
            </a:pPr>
            <a:endParaRPr lang="zh-CN"/>
          </a:p>
        </c:txPr>
        <c:crossAx val="190067456"/>
        <c:crosses val="autoZero"/>
        <c:crossBetween val="midCat"/>
        <c:majorUnit val="1.0000000000000004E-2"/>
      </c:valAx>
      <c:spPr>
        <a:solidFill>
          <a:srgbClr val="FFFFFF"/>
        </a:solidFill>
        <a:ln w="3175">
          <a:solidFill>
            <a:srgbClr val="000000"/>
          </a:solidFill>
          <a:prstDash val="solid"/>
        </a:ln>
      </c:spPr>
    </c:plotArea>
    <c:plotVisOnly val="1"/>
    <c:dispBlanksAs val="gap"/>
    <c:showDLblsOverMax val="0"/>
  </c:chart>
  <c:spPr>
    <a:solidFill>
      <a:srgbClr val="FFFFFF"/>
    </a:solidFill>
    <a:ln w="9525">
      <a:noFill/>
    </a:ln>
  </c:spPr>
  <c:txPr>
    <a:bodyPr/>
    <a:lstStyle/>
    <a:p>
      <a:pPr>
        <a:defRPr sz="800" b="0" i="0" u="none" strike="noStrike" baseline="0">
          <a:solidFill>
            <a:srgbClr val="000000"/>
          </a:solidFill>
          <a:latin typeface="宋体"/>
          <a:ea typeface="宋体"/>
          <a:cs typeface="宋体"/>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65427751179344"/>
          <c:y val="8.3333333333333329E-2"/>
          <c:w val="0.80345682920288231"/>
          <c:h val="0.75371172353455818"/>
        </c:manualLayout>
      </c:layout>
      <c:scatterChart>
        <c:scatterStyle val="lineMarker"/>
        <c:varyColors val="0"/>
        <c:ser>
          <c:idx val="0"/>
          <c:order val="0"/>
          <c:tx>
            <c:strRef>
              <c:f>'Merged Time-Line'!$C$487</c:f>
              <c:strCache>
                <c:ptCount val="1"/>
                <c:pt idx="0">
                  <c:v>累计产油（万吨）</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'Merged Time-Line'!$B$490:$B$495</c:f>
              <c:numCache>
                <c:formatCode>General</c:formatCode>
                <c:ptCount val="6"/>
                <c:pt idx="0">
                  <c:v>1500</c:v>
                </c:pt>
                <c:pt idx="1">
                  <c:v>1600</c:v>
                </c:pt>
                <c:pt idx="2">
                  <c:v>1700</c:v>
                </c:pt>
                <c:pt idx="3">
                  <c:v>1900</c:v>
                </c:pt>
                <c:pt idx="4">
                  <c:v>2000</c:v>
                </c:pt>
                <c:pt idx="5">
                  <c:v>2200</c:v>
                </c:pt>
              </c:numCache>
            </c:numRef>
          </c:xVal>
          <c:yVal>
            <c:numRef>
              <c:f>'Merged Time-Line'!$E$490:$E$495</c:f>
              <c:numCache>
                <c:formatCode>0.000</c:formatCode>
                <c:ptCount val="6"/>
                <c:pt idx="0">
                  <c:v>17.354952456818179</c:v>
                </c:pt>
                <c:pt idx="1">
                  <c:v>18.173903945454544</c:v>
                </c:pt>
                <c:pt idx="2">
                  <c:v>19.054789309090907</c:v>
                </c:pt>
                <c:pt idx="3">
                  <c:v>21.004099397727273</c:v>
                </c:pt>
                <c:pt idx="4">
                  <c:v>21.585454545454546</c:v>
                </c:pt>
                <c:pt idx="5">
                  <c:v>21.941818181818181</c:v>
                </c:pt>
              </c:numCache>
            </c:numRef>
          </c:yVal>
          <c:smooth val="0"/>
          <c:extLst>
            <c:ext xmlns:c16="http://schemas.microsoft.com/office/drawing/2014/chart" uri="{C3380CC4-5D6E-409C-BE32-E72D297353CC}">
              <c16:uniqueId val="{00000000-0EC2-4F0B-94F4-79A105F11C72}"/>
            </c:ext>
          </c:extLst>
        </c:ser>
        <c:dLbls>
          <c:showLegendKey val="0"/>
          <c:showVal val="0"/>
          <c:showCatName val="0"/>
          <c:showSerName val="0"/>
          <c:showPercent val="0"/>
          <c:showBubbleSize val="0"/>
        </c:dLbls>
        <c:axId val="303788600"/>
        <c:axId val="304251616"/>
      </c:scatterChart>
      <c:valAx>
        <c:axId val="303788600"/>
        <c:scaling>
          <c:orientation val="minMax"/>
          <c:min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聚合物浓度</a:t>
                </a:r>
                <a:r>
                  <a:rPr lang="en-US"/>
                  <a:t>(mg/L)</a:t>
                </a:r>
                <a:endParaRPr lang="zh-C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304251616"/>
        <c:crosses val="autoZero"/>
        <c:crossBetween val="midCat"/>
      </c:valAx>
      <c:valAx>
        <c:axId val="304251616"/>
        <c:scaling>
          <c:orientation val="minMax"/>
          <c:max val="25"/>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ltLang="en-US"/>
                  <a:t>采收率</a:t>
                </a:r>
                <a:r>
                  <a:rPr lang="zh-CN"/>
                  <a:t>（</a:t>
                </a:r>
                <a:r>
                  <a:rPr lang="en-US" altLang="zh-CN"/>
                  <a:t>%</a:t>
                </a:r>
                <a:r>
                  <a:rPr lang="zh-CN"/>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303788600"/>
        <c:crosses val="autoZero"/>
        <c:crossBetween val="midCat"/>
        <c:majorUnit val="5"/>
        <c:minorUnit val="5"/>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68985126859144"/>
          <c:y val="7.407407407407407E-2"/>
          <c:w val="0.80342825896762893"/>
          <c:h val="0.71355715952172649"/>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'Merged Time-Line'!$B$428:$B$434</c:f>
              <c:numCache>
                <c:formatCode>General</c:formatCode>
                <c:ptCount val="7"/>
                <c:pt idx="0">
                  <c:v>0.1</c:v>
                </c:pt>
                <c:pt idx="1">
                  <c:v>0.15</c:v>
                </c:pt>
                <c:pt idx="2">
                  <c:v>0.2</c:v>
                </c:pt>
                <c:pt idx="3">
                  <c:v>0.25</c:v>
                </c:pt>
                <c:pt idx="4">
                  <c:v>0.3</c:v>
                </c:pt>
                <c:pt idx="5">
                  <c:v>0.35</c:v>
                </c:pt>
                <c:pt idx="6">
                  <c:v>0.4</c:v>
                </c:pt>
              </c:numCache>
            </c:numRef>
          </c:xVal>
          <c:yVal>
            <c:numRef>
              <c:f>'Merged Time-Line'!$F$428:$F$434</c:f>
              <c:numCache>
                <c:formatCode>0.00</c:formatCode>
                <c:ptCount val="7"/>
                <c:pt idx="0">
                  <c:v>17.770031536363636</c:v>
                </c:pt>
                <c:pt idx="1">
                  <c:v>19.144602613636362</c:v>
                </c:pt>
                <c:pt idx="2">
                  <c:v>19.849810179545454</c:v>
                </c:pt>
                <c:pt idx="3">
                  <c:v>20.259060061363638</c:v>
                </c:pt>
                <c:pt idx="4">
                  <c:v>20.535388240909093</c:v>
                </c:pt>
                <c:pt idx="5">
                  <c:v>20.715032140909091</c:v>
                </c:pt>
                <c:pt idx="6">
                  <c:v>20.855133893181815</c:v>
                </c:pt>
              </c:numCache>
            </c:numRef>
          </c:yVal>
          <c:smooth val="0"/>
          <c:extLst>
            <c:ext xmlns:c16="http://schemas.microsoft.com/office/drawing/2014/chart" uri="{C3380CC4-5D6E-409C-BE32-E72D297353CC}">
              <c16:uniqueId val="{00000000-1FCE-47D5-A3A3-C83BFE0976E8}"/>
            </c:ext>
          </c:extLst>
        </c:ser>
        <c:dLbls>
          <c:showLegendKey val="0"/>
          <c:showVal val="0"/>
          <c:showCatName val="0"/>
          <c:showSerName val="0"/>
          <c:showPercent val="0"/>
          <c:showBubbleSize val="0"/>
        </c:dLbls>
        <c:axId val="862899720"/>
        <c:axId val="862898736"/>
      </c:scatterChart>
      <c:valAx>
        <c:axId val="862899720"/>
        <c:scaling>
          <c:orientation val="minMax"/>
          <c:max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ltLang="en-US" dirty="0"/>
                  <a:t>表活剂</a:t>
                </a:r>
                <a:r>
                  <a:rPr lang="zh-CN" dirty="0"/>
                  <a:t>浓度（</a:t>
                </a:r>
                <a:r>
                  <a:rPr lang="en-US" dirty="0"/>
                  <a:t>%</a:t>
                </a:r>
                <a:r>
                  <a:rPr lang="zh-CN"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2898736"/>
        <c:crosses val="autoZero"/>
        <c:crossBetween val="midCat"/>
      </c:valAx>
      <c:valAx>
        <c:axId val="862898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采收率（</a:t>
                </a:r>
                <a:r>
                  <a:rPr lang="en-US"/>
                  <a:t>%</a:t>
                </a:r>
                <a:r>
                  <a:rPr lang="zh-CN"/>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289972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'Merged Time-Line'!$B$489:$B$497</c:f>
              <c:numCache>
                <c:formatCode>General</c:formatCode>
                <c:ptCount val="9"/>
                <c:pt idx="0">
                  <c:v>0.06</c:v>
                </c:pt>
                <c:pt idx="1">
                  <c:v>7.0000000000000007E-2</c:v>
                </c:pt>
                <c:pt idx="2">
                  <c:v>0.08</c:v>
                </c:pt>
                <c:pt idx="3">
                  <c:v>0.09</c:v>
                </c:pt>
                <c:pt idx="4">
                  <c:v>0.1</c:v>
                </c:pt>
                <c:pt idx="5">
                  <c:v>0.11</c:v>
                </c:pt>
                <c:pt idx="6">
                  <c:v>0.12</c:v>
                </c:pt>
                <c:pt idx="7">
                  <c:v>0.14000000000000001</c:v>
                </c:pt>
                <c:pt idx="8">
                  <c:v>0.15</c:v>
                </c:pt>
              </c:numCache>
            </c:numRef>
          </c:xVal>
          <c:yVal>
            <c:numRef>
              <c:f>'Merged Time-Line'!$D$489:$D$497</c:f>
              <c:numCache>
                <c:formatCode>0.0_ </c:formatCode>
                <c:ptCount val="9"/>
                <c:pt idx="0">
                  <c:v>17.929898959090909</c:v>
                </c:pt>
                <c:pt idx="1">
                  <c:v>19.085664388636367</c:v>
                </c:pt>
                <c:pt idx="2">
                  <c:v>20.418970711363638</c:v>
                </c:pt>
                <c:pt idx="3">
                  <c:v>21.996435477272726</c:v>
                </c:pt>
                <c:pt idx="4">
                  <c:v>22.801232195454542</c:v>
                </c:pt>
                <c:pt idx="5">
                  <c:v>24.17314479545454</c:v>
                </c:pt>
                <c:pt idx="6">
                  <c:v>24.292936213636366</c:v>
                </c:pt>
                <c:pt idx="7">
                  <c:v>24.775707040909086</c:v>
                </c:pt>
                <c:pt idx="8">
                  <c:v>25.66353038181818</c:v>
                </c:pt>
              </c:numCache>
            </c:numRef>
          </c:yVal>
          <c:smooth val="0"/>
          <c:extLst>
            <c:ext xmlns:c16="http://schemas.microsoft.com/office/drawing/2014/chart" uri="{C3380CC4-5D6E-409C-BE32-E72D297353CC}">
              <c16:uniqueId val="{00000000-6910-4402-82FD-441FF515D18B}"/>
            </c:ext>
          </c:extLst>
        </c:ser>
        <c:dLbls>
          <c:showLegendKey val="0"/>
          <c:showVal val="0"/>
          <c:showCatName val="0"/>
          <c:showSerName val="0"/>
          <c:showPercent val="0"/>
          <c:showBubbleSize val="0"/>
        </c:dLbls>
        <c:axId val="673262216"/>
        <c:axId val="673261888"/>
      </c:scatterChart>
      <c:valAx>
        <c:axId val="673262216"/>
        <c:scaling>
          <c:orientation val="minMax"/>
          <c:min val="5.000000000000001E-2"/>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dirty="0"/>
                  <a:t>注入速度（</a:t>
                </a:r>
                <a:r>
                  <a:rPr lang="en-US" altLang="zh-CN" dirty="0" err="1"/>
                  <a:t>pv</a:t>
                </a:r>
                <a:r>
                  <a:rPr lang="en-US" altLang="zh-CN" dirty="0"/>
                  <a:t>/a</a:t>
                </a:r>
                <a:r>
                  <a:rPr lang="zh-CN" dirty="0"/>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673261888"/>
        <c:crosses val="autoZero"/>
        <c:crossBetween val="midCat"/>
      </c:valAx>
      <c:valAx>
        <c:axId val="673261888"/>
        <c:scaling>
          <c:orientation val="minMax"/>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采收率（</a:t>
                </a:r>
                <a:r>
                  <a:rPr lang="en-US"/>
                  <a:t>%</a:t>
                </a:r>
                <a:r>
                  <a:rPr lang="zh-CN"/>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67326221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20603674540685"/>
          <c:y val="0.10168999708369787"/>
          <c:w val="0.82190507436570426"/>
          <c:h val="0.66532937690724581"/>
        </c:manualLayout>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'Merged Time-Line'!$B$441:$B$447</c:f>
              <c:numCache>
                <c:formatCode>General</c:formatCode>
                <c:ptCount val="7"/>
                <c:pt idx="0">
                  <c:v>0.4</c:v>
                </c:pt>
                <c:pt idx="1">
                  <c:v>0.5</c:v>
                </c:pt>
                <c:pt idx="2">
                  <c:v>0.6</c:v>
                </c:pt>
                <c:pt idx="3">
                  <c:v>0.7</c:v>
                </c:pt>
                <c:pt idx="4">
                  <c:v>0.8</c:v>
                </c:pt>
                <c:pt idx="5">
                  <c:v>0.9</c:v>
                </c:pt>
                <c:pt idx="6">
                  <c:v>1</c:v>
                </c:pt>
              </c:numCache>
            </c:numRef>
          </c:xVal>
          <c:yVal>
            <c:numRef>
              <c:f>'Merged Time-Line'!$D$441:$D$447</c:f>
              <c:numCache>
                <c:formatCode>0.0_ </c:formatCode>
                <c:ptCount val="7"/>
                <c:pt idx="0">
                  <c:v>18.494818895454546</c:v>
                </c:pt>
                <c:pt idx="1">
                  <c:v>19.909355747727272</c:v>
                </c:pt>
                <c:pt idx="2">
                  <c:v>21.06798282272727</c:v>
                </c:pt>
                <c:pt idx="3">
                  <c:v>22.02030557727273</c:v>
                </c:pt>
                <c:pt idx="4">
                  <c:v>22.801232195454542</c:v>
                </c:pt>
                <c:pt idx="5">
                  <c:v>23.432493027272727</c:v>
                </c:pt>
                <c:pt idx="6">
                  <c:v>23.932840063636363</c:v>
                </c:pt>
              </c:numCache>
            </c:numRef>
          </c:yVal>
          <c:smooth val="0"/>
          <c:extLst>
            <c:ext xmlns:c16="http://schemas.microsoft.com/office/drawing/2014/chart" uri="{C3380CC4-5D6E-409C-BE32-E72D297353CC}">
              <c16:uniqueId val="{00000000-7F81-4C10-A8A9-AFD44F790BAE}"/>
            </c:ext>
          </c:extLst>
        </c:ser>
        <c:dLbls>
          <c:showLegendKey val="0"/>
          <c:showVal val="0"/>
          <c:showCatName val="0"/>
          <c:showSerName val="0"/>
          <c:showPercent val="0"/>
          <c:showBubbleSize val="0"/>
        </c:dLbls>
        <c:axId val="860684680"/>
        <c:axId val="860685008"/>
      </c:scatterChart>
      <c:valAx>
        <c:axId val="860684680"/>
        <c:scaling>
          <c:orientation val="minMax"/>
          <c:min val="0.3000000000000000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段塞尺寸（</a:t>
                </a:r>
                <a:r>
                  <a:rPr lang="en-US"/>
                  <a:t>PV</a:t>
                </a:r>
                <a:r>
                  <a:rPr lang="zh-CN"/>
                  <a:t>）</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0685008"/>
        <c:crosses val="autoZero"/>
        <c:crossBetween val="midCat"/>
      </c:valAx>
      <c:valAx>
        <c:axId val="860685008"/>
        <c:scaling>
          <c:orientation val="minMax"/>
          <c:max val="26"/>
          <c:min val="1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r>
                  <a:rPr lang="zh-CN"/>
                  <a:t>采收率（</a:t>
                </a:r>
                <a:r>
                  <a:rPr lang="en-US"/>
                  <a:t>%</a:t>
                </a:r>
                <a:r>
                  <a:rPr lang="zh-CN"/>
                  <a:t>）</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title>
        <c:numFmt formatCode="0.0_ "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方正大黑简体" panose="03000509000000000000" pitchFamily="65" charset="-122"/>
                <a:ea typeface="方正大黑简体" panose="03000509000000000000" pitchFamily="65" charset="-122"/>
                <a:cs typeface="+mn-cs"/>
              </a:defRPr>
            </a:pPr>
            <a:endParaRPr lang="zh-CN"/>
          </a:p>
        </c:txPr>
        <c:crossAx val="86068468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a:latin typeface="方正大黑简体" panose="03000509000000000000" pitchFamily="65" charset="-122"/>
          <a:ea typeface="方正大黑简体" panose="03000509000000000000" pitchFamily="65"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313" cy="340264"/>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622594" y="0"/>
            <a:ext cx="4303313" cy="340264"/>
          </a:xfrm>
          <a:prstGeom prst="rect">
            <a:avLst/>
          </a:prstGeom>
        </p:spPr>
        <p:txBody>
          <a:bodyPr vert="horz" lIns="91440" tIns="45720" rIns="91440" bIns="45720" rtlCol="0"/>
          <a:lstStyle>
            <a:lvl1pPr algn="r">
              <a:defRPr sz="1200"/>
            </a:lvl1pPr>
          </a:lstStyle>
          <a:p>
            <a:pPr>
              <a:defRPr/>
            </a:pPr>
            <a:endParaRPr lang="zh-CN" altLang="en-US"/>
          </a:p>
        </p:txBody>
      </p:sp>
      <p:sp>
        <p:nvSpPr>
          <p:cNvPr id="4" name="页脚占位符 3"/>
          <p:cNvSpPr>
            <a:spLocks noGrp="1"/>
          </p:cNvSpPr>
          <p:nvPr>
            <p:ph type="ftr" sz="quarter" idx="2"/>
          </p:nvPr>
        </p:nvSpPr>
        <p:spPr>
          <a:xfrm>
            <a:off x="0" y="6456324"/>
            <a:ext cx="4303313" cy="34026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622594" y="6456324"/>
            <a:ext cx="4303313" cy="340264"/>
          </a:xfrm>
          <a:prstGeom prst="rect">
            <a:avLst/>
          </a:prstGeom>
        </p:spPr>
        <p:txBody>
          <a:bodyPr vert="horz" lIns="91440" tIns="45720" rIns="91440" bIns="45720" rtlCol="0" anchor="b"/>
          <a:lstStyle>
            <a:lvl1pPr algn="r">
              <a:defRPr sz="1200"/>
            </a:lvl1pPr>
          </a:lstStyle>
          <a:p>
            <a:pPr>
              <a:defRPr/>
            </a:pPr>
            <a:fld id="{D39423CD-AA14-4DB6-B656-30553106DC39}" type="slidenum">
              <a:rPr lang="zh-CN" altLang="en-US"/>
              <a:pPr>
                <a:defRPr/>
              </a:pPr>
              <a:t>‹#›</a:t>
            </a:fld>
            <a:endParaRPr lang="zh-CN" altLang="en-US"/>
          </a:p>
        </p:txBody>
      </p:sp>
    </p:spTree>
    <p:extLst>
      <p:ext uri="{BB962C8B-B14F-4D97-AF65-F5344CB8AC3E}">
        <p14:creationId xmlns:p14="http://schemas.microsoft.com/office/powerpoint/2010/main" val="138697477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313" cy="340264"/>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5622594" y="0"/>
            <a:ext cx="4303313" cy="340264"/>
          </a:xfrm>
          <a:prstGeom prst="rect">
            <a:avLst/>
          </a:prstGeom>
        </p:spPr>
        <p:txBody>
          <a:bodyPr vert="horz" lIns="91440" tIns="45720" rIns="91440" bIns="45720" rtlCol="0"/>
          <a:lstStyle>
            <a:lvl1pPr algn="r">
              <a:defRPr sz="1200"/>
            </a:lvl1pPr>
          </a:lstStyle>
          <a:p>
            <a:pPr>
              <a:defRPr/>
            </a:pPr>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360" y="3228705"/>
            <a:ext cx="7943507" cy="3059117"/>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324"/>
            <a:ext cx="4303313" cy="34026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5622594" y="6456324"/>
            <a:ext cx="4303313" cy="340264"/>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46D5F8B-5255-4B9D-98C1-835AB3857A90}" type="slidenum">
              <a:rPr lang="zh-CN" altLang="en-US"/>
              <a:pPr>
                <a:defRPr/>
              </a:pPr>
              <a:t>‹#›</a:t>
            </a:fld>
            <a:endParaRPr lang="zh-CN" altLang="en-US"/>
          </a:p>
        </p:txBody>
      </p:sp>
    </p:spTree>
    <p:extLst>
      <p:ext uri="{BB962C8B-B14F-4D97-AF65-F5344CB8AC3E}">
        <p14:creationId xmlns:p14="http://schemas.microsoft.com/office/powerpoint/2010/main" val="2408314919"/>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p:spPr>
      </p:sp>
      <p:sp>
        <p:nvSpPr>
          <p:cNvPr id="2150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21508" name="灯片编号占位符 3"/>
          <p:cNvSpPr>
            <a:spLocks noGrp="1"/>
          </p:cNvSpPr>
          <p:nvPr>
            <p:ph type="sldNum" sz="quarter" idx="5"/>
          </p:nvPr>
        </p:nvSpPr>
        <p:spPr bwMode="auto">
          <a:noFill/>
          <a:ln>
            <a:miter lim="800000"/>
            <a:headEnd/>
            <a:tailEnd/>
          </a:ln>
        </p:spPr>
        <p:txBody>
          <a:bodyPr/>
          <a:lstStyle/>
          <a:p>
            <a:fld id="{105C4054-5B80-4950-850C-E03E9AB98293}" type="slidenum">
              <a:rPr lang="zh-CN" altLang="en-US" smtClean="0"/>
              <a:pPr/>
              <a:t>1</a:t>
            </a:fld>
            <a:endParaRPr lang="zh-CN" altLang="en-US"/>
          </a:p>
        </p:txBody>
      </p:sp>
      <p:sp>
        <p:nvSpPr>
          <p:cNvPr id="21509" name="日期占位符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10</a:t>
            </a:fld>
            <a:endParaRPr lang="zh-CN" altLang="en-US"/>
          </a:p>
        </p:txBody>
      </p:sp>
    </p:spTree>
    <p:extLst>
      <p:ext uri="{BB962C8B-B14F-4D97-AF65-F5344CB8AC3E}">
        <p14:creationId xmlns:p14="http://schemas.microsoft.com/office/powerpoint/2010/main" val="3013841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11</a:t>
            </a:fld>
            <a:endParaRPr lang="zh-CN" altLang="en-US"/>
          </a:p>
        </p:txBody>
      </p:sp>
    </p:spTree>
    <p:extLst>
      <p:ext uri="{BB962C8B-B14F-4D97-AF65-F5344CB8AC3E}">
        <p14:creationId xmlns:p14="http://schemas.microsoft.com/office/powerpoint/2010/main" val="254860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14</a:t>
            </a:fld>
            <a:endParaRPr lang="zh-CN" altLang="en-US"/>
          </a:p>
        </p:txBody>
      </p:sp>
    </p:spTree>
    <p:extLst>
      <p:ext uri="{BB962C8B-B14F-4D97-AF65-F5344CB8AC3E}">
        <p14:creationId xmlns:p14="http://schemas.microsoft.com/office/powerpoint/2010/main" val="214382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16</a:t>
            </a:fld>
            <a:endParaRPr lang="zh-CN" altLang="en-US"/>
          </a:p>
        </p:txBody>
      </p:sp>
    </p:spTree>
    <p:extLst>
      <p:ext uri="{BB962C8B-B14F-4D97-AF65-F5344CB8AC3E}">
        <p14:creationId xmlns:p14="http://schemas.microsoft.com/office/powerpoint/2010/main" val="341146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17</a:t>
            </a:fld>
            <a:endParaRPr lang="zh-CN" altLang="en-US"/>
          </a:p>
        </p:txBody>
      </p:sp>
    </p:spTree>
    <p:extLst>
      <p:ext uri="{BB962C8B-B14F-4D97-AF65-F5344CB8AC3E}">
        <p14:creationId xmlns:p14="http://schemas.microsoft.com/office/powerpoint/2010/main" val="368025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dirty="0">
                <a:latin typeface="Arial" charset="0"/>
                <a:ea typeface="宋体" charset="-122"/>
              </a:rPr>
              <a:t> </a:t>
            </a:r>
            <a:r>
              <a:rPr lang="zh-CN" altLang="en-US" dirty="0">
                <a:latin typeface="Arial" charset="0"/>
                <a:ea typeface="宋体" charset="-122"/>
              </a:rPr>
              <a:t>死油油藏：油藏在整个开发阶段压力一直保持在泡点压力以上，在油藏中不会发生脱气。生产油气比是常数（脱气发生在井筒或地面）。</a:t>
            </a:r>
          </a:p>
          <a:p>
            <a:pPr eaLnBrk="1" hangingPunct="1"/>
            <a:r>
              <a:rPr lang="zh-CN" altLang="en-US" dirty="0">
                <a:latin typeface="Arial" charset="0"/>
                <a:ea typeface="宋体" charset="-122"/>
              </a:rPr>
              <a:t> 活油油藏：油藏在开发阶段压力会降到泡点压力以下，在油藏中发生脱气，溶解油气比降低，生产油气比增加（自由气会生产出来）。</a:t>
            </a:r>
          </a:p>
          <a:p>
            <a:pPr eaLnBrk="1" hangingPunct="1"/>
            <a:r>
              <a:rPr lang="zh-CN" altLang="en-US" dirty="0">
                <a:latin typeface="Arial" charset="0"/>
                <a:ea typeface="宋体" charset="-122"/>
              </a:rPr>
              <a:t> 干气藏：气藏压力在生产过程中不会穿过露点线，气藏中没有挥发油产生。</a:t>
            </a:r>
          </a:p>
          <a:p>
            <a:pPr eaLnBrk="1" hangingPunct="1"/>
            <a:r>
              <a:rPr lang="zh-CN" altLang="en-US" dirty="0">
                <a:latin typeface="Arial" charset="0"/>
                <a:ea typeface="宋体" charset="-122"/>
              </a:rPr>
              <a:t> 湿气藏：气藏压力在生产过程中会穿过露点线，气藏中产生挥发油。</a:t>
            </a:r>
          </a:p>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19</a:t>
            </a:fld>
            <a:endParaRPr lang="zh-CN" altLang="en-US"/>
          </a:p>
        </p:txBody>
      </p:sp>
    </p:spTree>
    <p:extLst>
      <p:ext uri="{BB962C8B-B14F-4D97-AF65-F5344CB8AC3E}">
        <p14:creationId xmlns:p14="http://schemas.microsoft.com/office/powerpoint/2010/main" val="151745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20</a:t>
            </a:fld>
            <a:endParaRPr lang="zh-CN" altLang="en-US"/>
          </a:p>
        </p:txBody>
      </p:sp>
    </p:spTree>
    <p:extLst>
      <p:ext uri="{BB962C8B-B14F-4D97-AF65-F5344CB8AC3E}">
        <p14:creationId xmlns:p14="http://schemas.microsoft.com/office/powerpoint/2010/main" val="129061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）先用</a:t>
            </a:r>
            <a:r>
              <a:rPr lang="en-US" altLang="zh-CN" sz="1200" b="0" i="0" kern="1200" dirty="0">
                <a:solidFill>
                  <a:schemeClr val="tx1"/>
                </a:solidFill>
                <a:effectLst/>
                <a:latin typeface="+mn-lt"/>
                <a:ea typeface="+mn-ea"/>
                <a:cs typeface="+mn-cs"/>
              </a:rPr>
              <a:t>COORD</a:t>
            </a:r>
            <a:r>
              <a:rPr lang="zh-CN" altLang="en-US" sz="1200" b="0" i="0" kern="1200" dirty="0">
                <a:solidFill>
                  <a:schemeClr val="tx1"/>
                </a:solidFill>
                <a:effectLst/>
                <a:latin typeface="+mn-lt"/>
                <a:ea typeface="+mn-ea"/>
                <a:cs typeface="+mn-cs"/>
              </a:rPr>
              <a:t>定义线，一共有 （</a:t>
            </a:r>
            <a:r>
              <a:rPr lang="en-US" altLang="zh-CN" sz="1200" b="0" i="0" kern="1200" dirty="0">
                <a:solidFill>
                  <a:schemeClr val="tx1"/>
                </a:solidFill>
                <a:effectLst/>
                <a:latin typeface="+mn-lt"/>
                <a:ea typeface="+mn-ea"/>
                <a:cs typeface="+mn-cs"/>
              </a:rPr>
              <a:t>NI+1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NJ+1</a:t>
            </a:r>
            <a:r>
              <a:rPr lang="zh-CN" altLang="en-US" sz="1200" b="0" i="0" kern="1200" dirty="0">
                <a:solidFill>
                  <a:schemeClr val="tx1"/>
                </a:solidFill>
                <a:effectLst/>
                <a:latin typeface="+mn-lt"/>
                <a:ea typeface="+mn-ea"/>
                <a:cs typeface="+mn-cs"/>
              </a:rPr>
              <a:t>）条线，其中</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表示</a:t>
            </a:r>
            <a:r>
              <a:rPr lang="en-US" altLang="zh-CN" sz="1200" b="0" i="0" kern="1200" dirty="0">
                <a:solidFill>
                  <a:schemeClr val="tx1"/>
                </a:solidFill>
                <a:effectLst/>
                <a:latin typeface="+mn-lt"/>
                <a:ea typeface="+mn-ea"/>
                <a:cs typeface="+mn-cs"/>
              </a:rPr>
              <a:t>XY</a:t>
            </a:r>
            <a:r>
              <a:rPr lang="zh-CN" altLang="en-US" sz="1200" b="0" i="0" kern="1200" dirty="0">
                <a:solidFill>
                  <a:schemeClr val="tx1"/>
                </a:solidFill>
                <a:effectLst/>
                <a:latin typeface="+mn-lt"/>
                <a:ea typeface="+mn-ea"/>
                <a:cs typeface="+mn-cs"/>
              </a:rPr>
              <a:t>平面网格数目，一条线由两个点来定，一个点有</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三个数据，所以紧跟在</a:t>
            </a:r>
            <a:r>
              <a:rPr lang="en-US" altLang="zh-CN" sz="1200" b="0" i="0" kern="1200" dirty="0">
                <a:solidFill>
                  <a:schemeClr val="tx1"/>
                </a:solidFill>
                <a:effectLst/>
                <a:latin typeface="+mn-lt"/>
                <a:ea typeface="+mn-ea"/>
                <a:cs typeface="+mn-cs"/>
              </a:rPr>
              <a:t>COORD</a:t>
            </a:r>
            <a:r>
              <a:rPr lang="zh-CN" altLang="en-US" sz="1200" b="0" i="0" kern="1200" dirty="0">
                <a:solidFill>
                  <a:schemeClr val="tx1"/>
                </a:solidFill>
                <a:effectLst/>
                <a:latin typeface="+mn-lt"/>
                <a:ea typeface="+mn-ea"/>
                <a:cs typeface="+mn-cs"/>
              </a:rPr>
              <a:t>后面的数据一共有 （</a:t>
            </a:r>
            <a:r>
              <a:rPr lang="en-US" altLang="zh-CN" sz="1200" b="0" i="0" kern="1200" dirty="0">
                <a:solidFill>
                  <a:schemeClr val="tx1"/>
                </a:solidFill>
                <a:effectLst/>
                <a:latin typeface="+mn-lt"/>
                <a:ea typeface="+mn-ea"/>
                <a:cs typeface="+mn-cs"/>
              </a:rPr>
              <a:t>NI+1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NJ+1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2*3 </a:t>
            </a:r>
            <a:r>
              <a:rPr lang="zh-CN" altLang="en-US" sz="1200" b="0" i="0" kern="1200" dirty="0">
                <a:solidFill>
                  <a:schemeClr val="tx1"/>
                </a:solidFill>
                <a:effectLst/>
                <a:latin typeface="+mn-lt"/>
                <a:ea typeface="+mn-ea"/>
                <a:cs typeface="+mn-cs"/>
              </a:rPr>
              <a:t>个！注意：定义线的顺序是一条线一条线的定义，方向是从左到右，再从左到右。</a:t>
            </a:r>
          </a:p>
          <a:p>
            <a:pPr latinLnBrk="0"/>
            <a:r>
              <a:rPr lang="zh-CN" altLang="en-US" sz="1200" b="0" i="0" kern="1200" dirty="0">
                <a:solidFill>
                  <a:schemeClr val="tx1"/>
                </a:solidFill>
                <a:effectLst/>
                <a:latin typeface="+mn-lt"/>
                <a:ea typeface="+mn-ea"/>
                <a:cs typeface="+mn-cs"/>
              </a:rPr>
              <a:t>例如以</a:t>
            </a:r>
            <a:r>
              <a:rPr lang="en-US" altLang="zh-CN" sz="1200" b="0" i="0" kern="1200" dirty="0">
                <a:solidFill>
                  <a:schemeClr val="tx1"/>
                </a:solidFill>
                <a:effectLst/>
                <a:latin typeface="+mn-lt"/>
                <a:ea typeface="+mn-ea"/>
                <a:cs typeface="+mn-cs"/>
              </a:rPr>
              <a:t>3*3*3</a:t>
            </a:r>
            <a:r>
              <a:rPr lang="zh-CN" altLang="en-US" sz="1200" b="0" i="0" kern="1200" dirty="0">
                <a:solidFill>
                  <a:schemeClr val="tx1"/>
                </a:solidFill>
                <a:effectLst/>
                <a:latin typeface="+mn-lt"/>
                <a:ea typeface="+mn-ea"/>
                <a:cs typeface="+mn-cs"/>
              </a:rPr>
              <a:t>的网格系统，</a:t>
            </a:r>
            <a:r>
              <a:rPr lang="en-US" altLang="zh-CN" sz="1200" b="0" i="0" kern="1200" dirty="0">
                <a:solidFill>
                  <a:schemeClr val="tx1"/>
                </a:solidFill>
                <a:effectLst/>
                <a:latin typeface="+mn-lt"/>
                <a:ea typeface="+mn-ea"/>
                <a:cs typeface="+mn-cs"/>
              </a:rPr>
              <a:t>COORD</a:t>
            </a:r>
            <a:r>
              <a:rPr lang="zh-CN" altLang="en-US" sz="1200" b="0" i="0" kern="1200" dirty="0">
                <a:solidFill>
                  <a:schemeClr val="tx1"/>
                </a:solidFill>
                <a:effectLst/>
                <a:latin typeface="+mn-lt"/>
                <a:ea typeface="+mn-ea"/>
                <a:cs typeface="+mn-cs"/>
              </a:rPr>
              <a:t>就定义</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条线。在</a:t>
            </a:r>
            <a:r>
              <a:rPr lang="en-US" altLang="zh-CN" sz="1200" b="0" i="0" kern="1200" dirty="0">
                <a:solidFill>
                  <a:schemeClr val="tx1"/>
                </a:solidFill>
                <a:effectLst/>
                <a:latin typeface="+mn-lt"/>
                <a:ea typeface="+mn-ea"/>
                <a:cs typeface="+mn-cs"/>
              </a:rPr>
              <a:t>eclipse</a:t>
            </a:r>
            <a:r>
              <a:rPr lang="zh-CN" altLang="en-US" sz="1200" b="0" i="0" kern="1200" dirty="0">
                <a:solidFill>
                  <a:schemeClr val="tx1"/>
                </a:solidFill>
                <a:effectLst/>
                <a:latin typeface="+mn-lt"/>
                <a:ea typeface="+mn-ea"/>
                <a:cs typeface="+mn-cs"/>
              </a:rPr>
              <a:t>中就有</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行数据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见附录文件</a:t>
            </a:r>
            <a:r>
              <a:rPr lang="en-US" altLang="zh-CN" sz="1200" b="0" i="0" kern="1200" dirty="0">
                <a:solidFill>
                  <a:schemeClr val="tx1"/>
                </a:solidFill>
                <a:effectLst/>
                <a:latin typeface="+mn-lt"/>
                <a:ea typeface="+mn-ea"/>
                <a:cs typeface="+mn-cs"/>
              </a:rPr>
              <a:t>)</a:t>
            </a:r>
          </a:p>
          <a:p>
            <a:pPr latinLnBrk="0"/>
            <a:r>
              <a:rPr lang="en-US" altLang="zh-CN" sz="1200" b="0" i="0" kern="1200" dirty="0">
                <a:solidFill>
                  <a:schemeClr val="tx1"/>
                </a:solidFill>
                <a:effectLst/>
                <a:latin typeface="+mn-lt"/>
                <a:ea typeface="+mn-ea"/>
                <a:cs typeface="+mn-cs"/>
              </a:rPr>
              <a:t> 3*3*3</a:t>
            </a:r>
            <a:r>
              <a:rPr lang="zh-CN" altLang="en-US" sz="1200" b="0" i="0" kern="1200" dirty="0">
                <a:solidFill>
                  <a:schemeClr val="tx1"/>
                </a:solidFill>
                <a:effectLst/>
                <a:latin typeface="+mn-lt"/>
                <a:ea typeface="+mn-ea"/>
                <a:cs typeface="+mn-cs"/>
              </a:rPr>
              <a:t>的网格系统</a:t>
            </a: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）然后用</a:t>
            </a:r>
            <a:r>
              <a:rPr lang="en-US" altLang="zh-CN" sz="1200" b="0" i="0" kern="1200" dirty="0">
                <a:solidFill>
                  <a:schemeClr val="tx1"/>
                </a:solidFill>
                <a:effectLst/>
                <a:latin typeface="+mn-lt"/>
                <a:ea typeface="+mn-ea"/>
                <a:cs typeface="+mn-cs"/>
              </a:rPr>
              <a:t>ZCORN</a:t>
            </a:r>
            <a:r>
              <a:rPr lang="zh-CN" altLang="en-US" sz="1200" b="0" i="0" kern="1200" dirty="0">
                <a:solidFill>
                  <a:schemeClr val="tx1"/>
                </a:solidFill>
                <a:effectLst/>
                <a:latin typeface="+mn-lt"/>
                <a:ea typeface="+mn-ea"/>
                <a:cs typeface="+mn-cs"/>
              </a:rPr>
              <a:t>定义每个网格的点，一个网络</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个点嘛，所以紧跟在</a:t>
            </a:r>
            <a:r>
              <a:rPr lang="en-US" altLang="zh-CN" sz="1200" b="0" i="0" kern="1200" dirty="0">
                <a:solidFill>
                  <a:schemeClr val="tx1"/>
                </a:solidFill>
                <a:effectLst/>
                <a:latin typeface="+mn-lt"/>
                <a:ea typeface="+mn-ea"/>
                <a:cs typeface="+mn-cs"/>
              </a:rPr>
              <a:t>ZCORN</a:t>
            </a:r>
            <a:r>
              <a:rPr lang="zh-CN" altLang="en-US" sz="1200" b="0" i="0" kern="1200" dirty="0">
                <a:solidFill>
                  <a:schemeClr val="tx1"/>
                </a:solidFill>
                <a:effectLst/>
                <a:latin typeface="+mn-lt"/>
                <a:ea typeface="+mn-ea"/>
                <a:cs typeface="+mn-cs"/>
              </a:rPr>
              <a:t>后面的数据应该有</a:t>
            </a:r>
            <a:r>
              <a:rPr lang="en-US" altLang="zh-CN" sz="1200" b="0" i="0" kern="1200" dirty="0">
                <a:solidFill>
                  <a:schemeClr val="tx1"/>
                </a:solidFill>
                <a:effectLst/>
                <a:latin typeface="+mn-lt"/>
                <a:ea typeface="+mn-ea"/>
                <a:cs typeface="+mn-cs"/>
              </a:rPr>
              <a:t>N*8</a:t>
            </a:r>
            <a:r>
              <a:rPr lang="zh-CN" altLang="en-US" sz="1200" b="0" i="0" kern="1200" dirty="0">
                <a:solidFill>
                  <a:schemeClr val="tx1"/>
                </a:solidFill>
                <a:effectLst/>
                <a:latin typeface="+mn-lt"/>
                <a:ea typeface="+mn-ea"/>
                <a:cs typeface="+mn-cs"/>
              </a:rPr>
              <a:t>个！，这</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个点全是</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值。注意： 定义网格角点的顺序都是 从左到右，再从左到右 从顶到底！</a:t>
            </a:r>
          </a:p>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24</a:t>
            </a:fld>
            <a:endParaRPr lang="zh-CN" altLang="en-US"/>
          </a:p>
        </p:txBody>
      </p:sp>
    </p:spTree>
    <p:extLst>
      <p:ext uri="{BB962C8B-B14F-4D97-AF65-F5344CB8AC3E}">
        <p14:creationId xmlns:p14="http://schemas.microsoft.com/office/powerpoint/2010/main" val="752380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endParaRPr lang="zh-CN" altLang="en-US"/>
          </a:p>
        </p:txBody>
      </p:sp>
      <p:sp>
        <p:nvSpPr>
          <p:cNvPr id="5" name="灯片编号占位符 4"/>
          <p:cNvSpPr>
            <a:spLocks noGrp="1"/>
          </p:cNvSpPr>
          <p:nvPr>
            <p:ph type="sldNum" sz="quarter" idx="5"/>
          </p:nvPr>
        </p:nvSpPr>
        <p:spPr/>
        <p:txBody>
          <a:bodyPr/>
          <a:lstStyle/>
          <a:p>
            <a:pPr>
              <a:defRPr/>
            </a:pPr>
            <a:fld id="{A46D5F8B-5255-4B9D-98C1-835AB3857A90}" type="slidenum">
              <a:rPr lang="zh-CN" altLang="en-US" smtClean="0"/>
              <a:t>61</a:t>
            </a:fld>
            <a:endParaRPr lang="zh-CN" altLang="en-US"/>
          </a:p>
        </p:txBody>
      </p:sp>
    </p:spTree>
    <p:extLst>
      <p:ext uri="{BB962C8B-B14F-4D97-AF65-F5344CB8AC3E}">
        <p14:creationId xmlns:p14="http://schemas.microsoft.com/office/powerpoint/2010/main" val="1439835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pPr>
              <a:defRPr/>
            </a:pPr>
            <a:endParaRPr lang="zh-CN" altLang="en-US"/>
          </a:p>
        </p:txBody>
      </p:sp>
      <p:sp>
        <p:nvSpPr>
          <p:cNvPr id="5" name="灯片编号占位符 4"/>
          <p:cNvSpPr>
            <a:spLocks noGrp="1"/>
          </p:cNvSpPr>
          <p:nvPr>
            <p:ph type="sldNum" sz="quarter" idx="5"/>
          </p:nvPr>
        </p:nvSpPr>
        <p:spPr/>
        <p:txBody>
          <a:bodyPr/>
          <a:lstStyle/>
          <a:p>
            <a:pPr>
              <a:defRPr/>
            </a:pPr>
            <a:fld id="{A46D5F8B-5255-4B9D-98C1-835AB3857A90}" type="slidenum">
              <a:rPr lang="zh-CN" altLang="en-US" smtClean="0"/>
              <a:t>63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2</a:t>
            </a:fld>
            <a:endParaRPr lang="zh-CN" altLang="en-US"/>
          </a:p>
        </p:txBody>
      </p:sp>
    </p:spTree>
    <p:extLst>
      <p:ext uri="{BB962C8B-B14F-4D97-AF65-F5344CB8AC3E}">
        <p14:creationId xmlns:p14="http://schemas.microsoft.com/office/powerpoint/2010/main" val="20513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67</a:t>
            </a:fld>
            <a:endParaRPr lang="zh-CN" altLang="en-US"/>
          </a:p>
        </p:txBody>
      </p:sp>
    </p:spTree>
    <p:extLst>
      <p:ext uri="{BB962C8B-B14F-4D97-AF65-F5344CB8AC3E}">
        <p14:creationId xmlns:p14="http://schemas.microsoft.com/office/powerpoint/2010/main" val="1034579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68</a:t>
            </a:fld>
            <a:endParaRPr lang="zh-CN" altLang="en-US"/>
          </a:p>
        </p:txBody>
      </p:sp>
    </p:spTree>
    <p:extLst>
      <p:ext uri="{BB962C8B-B14F-4D97-AF65-F5344CB8AC3E}">
        <p14:creationId xmlns:p14="http://schemas.microsoft.com/office/powerpoint/2010/main" val="3075318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69</a:t>
            </a:fld>
            <a:endParaRPr lang="zh-CN" altLang="en-US"/>
          </a:p>
        </p:txBody>
      </p:sp>
    </p:spTree>
    <p:extLst>
      <p:ext uri="{BB962C8B-B14F-4D97-AF65-F5344CB8AC3E}">
        <p14:creationId xmlns:p14="http://schemas.microsoft.com/office/powerpoint/2010/main" val="1137269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70</a:t>
            </a:fld>
            <a:endParaRPr lang="zh-CN" altLang="en-US"/>
          </a:p>
        </p:txBody>
      </p:sp>
    </p:spTree>
    <p:extLst>
      <p:ext uri="{BB962C8B-B14F-4D97-AF65-F5344CB8AC3E}">
        <p14:creationId xmlns:p14="http://schemas.microsoft.com/office/powerpoint/2010/main" val="948575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solidFill>
                  <a:srgbClr val="000066"/>
                </a:solidFill>
                <a:latin typeface="方正大黑简体" pitchFamily="65" charset="-122"/>
                <a:ea typeface="方正大黑简体" pitchFamily="65" charset="-122"/>
              </a:rPr>
              <a:t>表活剂浓度为</a:t>
            </a:r>
            <a:r>
              <a:rPr lang="en-US" altLang="zh-CN" sz="1200" dirty="0">
                <a:solidFill>
                  <a:srgbClr val="000066"/>
                </a:solidFill>
                <a:latin typeface="方正大黑简体" pitchFamily="65" charset="-122"/>
                <a:ea typeface="方正大黑简体" pitchFamily="65" charset="-122"/>
              </a:rPr>
              <a:t>0</a:t>
            </a:r>
            <a:r>
              <a:rPr lang="zh-CN" altLang="en-US" sz="1200" dirty="0">
                <a:solidFill>
                  <a:srgbClr val="000066"/>
                </a:solidFill>
                <a:latin typeface="方正大黑简体" pitchFamily="65" charset="-122"/>
                <a:ea typeface="方正大黑简体" pitchFamily="65" charset="-122"/>
              </a:rPr>
              <a:t>时的粘度值要与</a:t>
            </a:r>
            <a:r>
              <a:rPr lang="en-US" altLang="zh-CN" sz="1200" dirty="0">
                <a:solidFill>
                  <a:srgbClr val="000066"/>
                </a:solidFill>
                <a:latin typeface="方正大黑简体" pitchFamily="65" charset="-122"/>
                <a:ea typeface="方正大黑简体" pitchFamily="65" charset="-122"/>
              </a:rPr>
              <a:t>PVTW</a:t>
            </a:r>
            <a:r>
              <a:rPr lang="zh-CN" altLang="en-US" sz="1200" dirty="0">
                <a:solidFill>
                  <a:srgbClr val="000066"/>
                </a:solidFill>
                <a:latin typeface="方正大黑简体" pitchFamily="65" charset="-122"/>
                <a:ea typeface="方正大黑简体" pitchFamily="65" charset="-122"/>
              </a:rPr>
              <a:t>中给定的水的粘度值相同，否则计算出现错误</a:t>
            </a:r>
            <a:endParaRPr lang="en-US" altLang="zh-CN" sz="1200" dirty="0">
              <a:solidFill>
                <a:srgbClr val="000066"/>
              </a:solidFill>
              <a:latin typeface="方正大黑简体" pitchFamily="65" charset="-122"/>
              <a:ea typeface="方正大黑简体" pitchFamily="65" charset="-122"/>
            </a:endParaRPr>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71</a:t>
            </a:fld>
            <a:endParaRPr lang="zh-CN" altLang="en-US"/>
          </a:p>
        </p:txBody>
      </p:sp>
    </p:spTree>
    <p:extLst>
      <p:ext uri="{BB962C8B-B14F-4D97-AF65-F5344CB8AC3E}">
        <p14:creationId xmlns:p14="http://schemas.microsoft.com/office/powerpoint/2010/main" val="1161464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72</a:t>
            </a:fld>
            <a:endParaRPr lang="zh-CN" altLang="en-US"/>
          </a:p>
        </p:txBody>
      </p:sp>
    </p:spTree>
    <p:extLst>
      <p:ext uri="{BB962C8B-B14F-4D97-AF65-F5344CB8AC3E}">
        <p14:creationId xmlns:p14="http://schemas.microsoft.com/office/powerpoint/2010/main" val="1528813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Adsorption index </a:t>
            </a:r>
            <a:r>
              <a:rPr lang="zh-CN" altLang="en-US" sz="1200" b="0" i="0" kern="1200" dirty="0">
                <a:solidFill>
                  <a:schemeClr val="tx1"/>
                </a:solidFill>
                <a:effectLst/>
                <a:latin typeface="+mn-lt"/>
                <a:ea typeface="+mn-ea"/>
                <a:cs typeface="+mn-cs"/>
              </a:rPr>
              <a:t>当溶液中局部表面活性剂浓度降低时，表面活性剂吸附等温线会被回溯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通常实验室提供的吸附函数为静吸附，也就是单独考虑聚合物吸附和单独考虑表活剂吸附，单独吸附时，表活剂和聚合物的吸附量都很大，甚至表活剂的吸附量大于聚合物，而往往实际发生时，聚合物表活剂同时作用，为动吸附，表活剂受聚合物作用影响，吸附量大大降低。因此在调参过程中如果发现表面活性剂无效，则应该降低吸附（如果用的静吸附数据）</a:t>
            </a:r>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73</a:t>
            </a:fld>
            <a:endParaRPr lang="zh-CN" altLang="en-US"/>
          </a:p>
        </p:txBody>
      </p:sp>
    </p:spTree>
    <p:extLst>
      <p:ext uri="{BB962C8B-B14F-4D97-AF65-F5344CB8AC3E}">
        <p14:creationId xmlns:p14="http://schemas.microsoft.com/office/powerpoint/2010/main" val="3000825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74</a:t>
            </a:fld>
            <a:endParaRPr lang="zh-CN" altLang="en-US"/>
          </a:p>
        </p:txBody>
      </p:sp>
    </p:spTree>
    <p:extLst>
      <p:ext uri="{BB962C8B-B14F-4D97-AF65-F5344CB8AC3E}">
        <p14:creationId xmlns:p14="http://schemas.microsoft.com/office/powerpoint/2010/main" val="3814840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75</a:t>
            </a:fld>
            <a:endParaRPr lang="zh-CN" altLang="en-US"/>
          </a:p>
        </p:txBody>
      </p:sp>
    </p:spTree>
    <p:extLst>
      <p:ext uri="{BB962C8B-B14F-4D97-AF65-F5344CB8AC3E}">
        <p14:creationId xmlns:p14="http://schemas.microsoft.com/office/powerpoint/2010/main" val="1162516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76</a:t>
            </a:fld>
            <a:endParaRPr lang="zh-CN" altLang="en-US"/>
          </a:p>
        </p:txBody>
      </p:sp>
    </p:spTree>
    <p:extLst>
      <p:ext uri="{BB962C8B-B14F-4D97-AF65-F5344CB8AC3E}">
        <p14:creationId xmlns:p14="http://schemas.microsoft.com/office/powerpoint/2010/main" val="113408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3</a:t>
            </a:fld>
            <a:endParaRPr lang="zh-CN" altLang="en-US"/>
          </a:p>
        </p:txBody>
      </p:sp>
    </p:spTree>
    <p:extLst>
      <p:ext uri="{BB962C8B-B14F-4D97-AF65-F5344CB8AC3E}">
        <p14:creationId xmlns:p14="http://schemas.microsoft.com/office/powerpoint/2010/main" val="3226567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77</a:t>
            </a:fld>
            <a:endParaRPr lang="zh-CN" altLang="en-US"/>
          </a:p>
        </p:txBody>
      </p:sp>
    </p:spTree>
    <p:extLst>
      <p:ext uri="{BB962C8B-B14F-4D97-AF65-F5344CB8AC3E}">
        <p14:creationId xmlns:p14="http://schemas.microsoft.com/office/powerpoint/2010/main" val="1799145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78</a:t>
            </a:fld>
            <a:endParaRPr lang="zh-CN" altLang="en-US"/>
          </a:p>
        </p:txBody>
      </p:sp>
    </p:spTree>
    <p:extLst>
      <p:ext uri="{BB962C8B-B14F-4D97-AF65-F5344CB8AC3E}">
        <p14:creationId xmlns:p14="http://schemas.microsoft.com/office/powerpoint/2010/main" val="3936667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Adsorption index </a:t>
            </a:r>
            <a:r>
              <a:rPr lang="zh-CN" altLang="en-US" sz="1200" b="0" i="0" kern="1200" dirty="0">
                <a:solidFill>
                  <a:schemeClr val="tx1"/>
                </a:solidFill>
                <a:effectLst/>
                <a:latin typeface="+mn-lt"/>
                <a:ea typeface="+mn-ea"/>
                <a:cs typeface="+mn-cs"/>
              </a:rPr>
              <a:t>当溶液中局部表面活性剂浓度降低时，表面活性剂吸附等温线会被回溯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通常实验室提供的吸附函数为静吸附，也就是单独考虑聚合物吸附和单独考虑表活剂吸附，单独吸附时，表活剂和聚合物的吸附量都很大，甚至表活剂的吸附量大于聚合物，而往往实际发生时，聚合物表活剂同时作用，为动吸附，表活剂受聚合物作用影响，吸附量大大降低。因此在调参过程中如果发现表面活性剂无效，则应该降低吸附（如果用的静吸附数据）</a:t>
            </a:r>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81</a:t>
            </a:fld>
            <a:endParaRPr lang="zh-CN" altLang="en-US"/>
          </a:p>
        </p:txBody>
      </p:sp>
    </p:spTree>
    <p:extLst>
      <p:ext uri="{BB962C8B-B14F-4D97-AF65-F5344CB8AC3E}">
        <p14:creationId xmlns:p14="http://schemas.microsoft.com/office/powerpoint/2010/main" val="1940883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82</a:t>
            </a:fld>
            <a:endParaRPr lang="zh-CN" altLang="en-US"/>
          </a:p>
        </p:txBody>
      </p:sp>
    </p:spTree>
    <p:extLst>
      <p:ext uri="{BB962C8B-B14F-4D97-AF65-F5344CB8AC3E}">
        <p14:creationId xmlns:p14="http://schemas.microsoft.com/office/powerpoint/2010/main" val="2923250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84</a:t>
            </a:fld>
            <a:endParaRPr lang="zh-CN" altLang="en-US"/>
          </a:p>
        </p:txBody>
      </p:sp>
    </p:spTree>
    <p:extLst>
      <p:ext uri="{BB962C8B-B14F-4D97-AF65-F5344CB8AC3E}">
        <p14:creationId xmlns:p14="http://schemas.microsoft.com/office/powerpoint/2010/main" val="3025380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85</a:t>
            </a:fld>
            <a:endParaRPr lang="zh-CN" altLang="en-US"/>
          </a:p>
        </p:txBody>
      </p:sp>
    </p:spTree>
    <p:extLst>
      <p:ext uri="{BB962C8B-B14F-4D97-AF65-F5344CB8AC3E}">
        <p14:creationId xmlns:p14="http://schemas.microsoft.com/office/powerpoint/2010/main" val="3124566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88</a:t>
            </a:fld>
            <a:endParaRPr lang="zh-CN" altLang="en-US"/>
          </a:p>
        </p:txBody>
      </p:sp>
    </p:spTree>
    <p:extLst>
      <p:ext uri="{BB962C8B-B14F-4D97-AF65-F5344CB8AC3E}">
        <p14:creationId xmlns:p14="http://schemas.microsoft.com/office/powerpoint/2010/main" val="906738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479FF-47DF-4840-9597-6666A7A72F8D}" type="slidenum">
              <a:rPr lang="zh-CN" altLang="en-US" smtClean="0"/>
              <a:t>99</a:t>
            </a:fld>
            <a:endParaRPr lang="zh-CN" altLang="en-US"/>
          </a:p>
        </p:txBody>
      </p:sp>
    </p:spTree>
    <p:extLst>
      <p:ext uri="{BB962C8B-B14F-4D97-AF65-F5344CB8AC3E}">
        <p14:creationId xmlns:p14="http://schemas.microsoft.com/office/powerpoint/2010/main" val="333483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479FF-47DF-4840-9597-6666A7A72F8D}" type="slidenum">
              <a:rPr lang="zh-CN" altLang="en-US" smtClean="0"/>
              <a:t>100</a:t>
            </a:fld>
            <a:endParaRPr lang="zh-CN" altLang="en-US"/>
          </a:p>
        </p:txBody>
      </p:sp>
    </p:spTree>
    <p:extLst>
      <p:ext uri="{BB962C8B-B14F-4D97-AF65-F5344CB8AC3E}">
        <p14:creationId xmlns:p14="http://schemas.microsoft.com/office/powerpoint/2010/main" val="270824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4</a:t>
            </a:fld>
            <a:endParaRPr lang="zh-CN" altLang="en-US"/>
          </a:p>
        </p:txBody>
      </p:sp>
    </p:spTree>
    <p:extLst>
      <p:ext uri="{BB962C8B-B14F-4D97-AF65-F5344CB8AC3E}">
        <p14:creationId xmlns:p14="http://schemas.microsoft.com/office/powerpoint/2010/main" val="3083580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5</a:t>
            </a:fld>
            <a:endParaRPr lang="zh-CN" altLang="en-US"/>
          </a:p>
        </p:txBody>
      </p:sp>
    </p:spTree>
    <p:extLst>
      <p:ext uri="{BB962C8B-B14F-4D97-AF65-F5344CB8AC3E}">
        <p14:creationId xmlns:p14="http://schemas.microsoft.com/office/powerpoint/2010/main" val="219474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6</a:t>
            </a:fld>
            <a:endParaRPr lang="zh-CN" altLang="en-US"/>
          </a:p>
        </p:txBody>
      </p:sp>
    </p:spTree>
    <p:extLst>
      <p:ext uri="{BB962C8B-B14F-4D97-AF65-F5344CB8AC3E}">
        <p14:creationId xmlns:p14="http://schemas.microsoft.com/office/powerpoint/2010/main" val="2246116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7</a:t>
            </a:fld>
            <a:endParaRPr lang="zh-CN" altLang="en-US"/>
          </a:p>
        </p:txBody>
      </p:sp>
    </p:spTree>
    <p:extLst>
      <p:ext uri="{BB962C8B-B14F-4D97-AF65-F5344CB8AC3E}">
        <p14:creationId xmlns:p14="http://schemas.microsoft.com/office/powerpoint/2010/main" val="316457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8</a:t>
            </a:fld>
            <a:endParaRPr lang="zh-CN" altLang="en-US"/>
          </a:p>
        </p:txBody>
      </p:sp>
    </p:spTree>
    <p:extLst>
      <p:ext uri="{BB962C8B-B14F-4D97-AF65-F5344CB8AC3E}">
        <p14:creationId xmlns:p14="http://schemas.microsoft.com/office/powerpoint/2010/main" val="1627291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zh-CN" altLang="en-US"/>
          </a:p>
        </p:txBody>
      </p:sp>
      <p:sp>
        <p:nvSpPr>
          <p:cNvPr id="5" name="灯片编号占位符 4"/>
          <p:cNvSpPr>
            <a:spLocks noGrp="1"/>
          </p:cNvSpPr>
          <p:nvPr>
            <p:ph type="sldNum" sz="quarter" idx="11"/>
          </p:nvPr>
        </p:nvSpPr>
        <p:spPr/>
        <p:txBody>
          <a:bodyPr/>
          <a:lstStyle/>
          <a:p>
            <a:pPr>
              <a:defRPr/>
            </a:pPr>
            <a:fld id="{A46D5F8B-5255-4B9D-98C1-835AB3857A90}" type="slidenum">
              <a:rPr lang="zh-CN" altLang="en-US" smtClean="0"/>
              <a:pPr>
                <a:defRPr/>
              </a:pPr>
              <a:t>9</a:t>
            </a:fld>
            <a:endParaRPr lang="zh-CN" altLang="en-US"/>
          </a:p>
        </p:txBody>
      </p:sp>
    </p:spTree>
    <p:extLst>
      <p:ext uri="{BB962C8B-B14F-4D97-AF65-F5344CB8AC3E}">
        <p14:creationId xmlns:p14="http://schemas.microsoft.com/office/powerpoint/2010/main" val="34094531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6819900"/>
            <a:ext cx="9144000" cy="53975"/>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w="9525">
            <a:noFill/>
            <a:miter lim="800000"/>
            <a:headEnd/>
            <a:tailEnd/>
          </a:ln>
        </p:spPr>
        <p:txBody>
          <a:bodyPr wrap="none" anchor="ctr"/>
          <a:lstStyle/>
          <a:p>
            <a:pPr>
              <a:defRPr/>
            </a:pPr>
            <a:endParaRPr lang="zh-CN" altLang="zh-CN" sz="1300" b="1">
              <a:solidFill>
                <a:srgbClr val="000000"/>
              </a:solidFill>
              <a:ea typeface="黑体" pitchFamily="49" charset="-122"/>
              <a:sym typeface="Arial" charset="0"/>
            </a:endParaRPr>
          </a:p>
        </p:txBody>
      </p:sp>
      <p:sp>
        <p:nvSpPr>
          <p:cNvPr id="6" name="Rectangle 4"/>
          <p:cNvSpPr>
            <a:spLocks noChangeArrowheads="1"/>
          </p:cNvSpPr>
          <p:nvPr userDrawn="1"/>
        </p:nvSpPr>
        <p:spPr bwMode="auto">
          <a:xfrm>
            <a:off x="0" y="773113"/>
            <a:ext cx="9144000" cy="36512"/>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headEnd/>
            <a:tailEnd/>
          </a:ln>
        </p:spPr>
        <p:txBody>
          <a:bodyPr wrap="none" anchor="ctr"/>
          <a:lstStyle/>
          <a:p>
            <a:pPr>
              <a:defRPr/>
            </a:pPr>
            <a:endParaRPr lang="zh-CN" altLang="zh-CN" sz="1200" b="1">
              <a:solidFill>
                <a:srgbClr val="000000"/>
              </a:solidFill>
              <a:ea typeface="黑体" pitchFamily="49" charset="-122"/>
              <a:sym typeface="Arial" charset="0"/>
            </a:endParaRPr>
          </a:p>
        </p:txBody>
      </p:sp>
      <p:sp>
        <p:nvSpPr>
          <p:cNvPr id="9" name="Rectangle 4"/>
          <p:cNvSpPr>
            <a:spLocks noChangeArrowheads="1"/>
          </p:cNvSpPr>
          <p:nvPr userDrawn="1"/>
        </p:nvSpPr>
        <p:spPr bwMode="auto">
          <a:xfrm>
            <a:off x="0" y="727075"/>
            <a:ext cx="9144000" cy="14288"/>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w="9525">
            <a:noFill/>
            <a:miter lim="800000"/>
            <a:headEnd/>
            <a:tailEnd/>
          </a:ln>
        </p:spPr>
        <p:txBody>
          <a:bodyPr wrap="none" anchor="ctr"/>
          <a:lstStyle/>
          <a:p>
            <a:pPr>
              <a:defRPr/>
            </a:pPr>
            <a:endParaRPr lang="zh-CN" altLang="zh-CN" sz="1200" b="1">
              <a:solidFill>
                <a:srgbClr val="000000"/>
              </a:solidFill>
              <a:ea typeface="黑体" pitchFamily="49" charset="-122"/>
              <a:sym typeface="Arial" charset="0"/>
            </a:endParaRPr>
          </a:p>
        </p:txBody>
      </p:sp>
      <p:pic>
        <p:nvPicPr>
          <p:cNvPr id="10" name="Picture 3" descr="C:\Users\lenovo\Pictures\图片2.png"/>
          <p:cNvPicPr preferRelativeResize="0">
            <a:picLocks noChangeArrowheads="1"/>
          </p:cNvPicPr>
          <p:nvPr userDrawn="1"/>
        </p:nvPicPr>
        <p:blipFill>
          <a:blip r:embed="rId2" cstate="print"/>
          <a:srcRect r="7828" b="4349"/>
          <a:stretch>
            <a:fillRect/>
          </a:stretch>
        </p:blipFill>
        <p:spPr bwMode="auto">
          <a:xfrm>
            <a:off x="7353300" y="6635750"/>
            <a:ext cx="1803400" cy="233363"/>
          </a:xfrm>
          <a:prstGeom prst="rect">
            <a:avLst/>
          </a:prstGeom>
          <a:noFill/>
          <a:ln w="9525">
            <a:noFill/>
            <a:miter lim="800000"/>
            <a:headEnd/>
            <a:tailEnd/>
          </a:ln>
        </p:spPr>
      </p:pic>
      <p:sp>
        <p:nvSpPr>
          <p:cNvPr id="11" name="矩形 10"/>
          <p:cNvSpPr>
            <a:spLocks noChangeArrowheads="1"/>
          </p:cNvSpPr>
          <p:nvPr userDrawn="1"/>
        </p:nvSpPr>
        <p:spPr bwMode="auto">
          <a:xfrm>
            <a:off x="7610511" y="6625746"/>
            <a:ext cx="1402948" cy="238527"/>
          </a:xfrm>
          <a:prstGeom prst="rect">
            <a:avLst/>
          </a:prstGeom>
          <a:noFill/>
          <a:ln w="9525">
            <a:noFill/>
            <a:miter lim="800000"/>
            <a:headEnd/>
            <a:tailEnd/>
          </a:ln>
        </p:spPr>
        <p:txBody>
          <a:bodyPr wrap="none">
            <a:spAutoFit/>
          </a:bodyPr>
          <a:lstStyle/>
          <a:p>
            <a:pPr algn="ctr" eaLnBrk="1" hangingPunct="1">
              <a:spcBef>
                <a:spcPts val="100"/>
              </a:spcBef>
              <a:spcAft>
                <a:spcPts val="600"/>
              </a:spcAft>
              <a:defRPr/>
            </a:pPr>
            <a:r>
              <a:rPr lang="zh-CN" altLang="en-US" sz="950" b="1" dirty="0">
                <a:solidFill>
                  <a:schemeClr val="bg1"/>
                </a:solidFill>
                <a:latin typeface="+mn-ea"/>
                <a:ea typeface="+mn-ea"/>
              </a:rPr>
              <a:t>中国石油大港油田公司</a:t>
            </a:r>
          </a:p>
        </p:txBody>
      </p:sp>
      <p:sp>
        <p:nvSpPr>
          <p:cNvPr id="7" name="Title Placeholder 1"/>
          <p:cNvSpPr>
            <a:spLocks noGrp="1"/>
          </p:cNvSpPr>
          <p:nvPr>
            <p:ph type="title"/>
          </p:nvPr>
        </p:nvSpPr>
        <p:spPr bwMode="auto">
          <a:xfrm>
            <a:off x="963930" y="-19875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8" name="Text Placeholder 2"/>
          <p:cNvSpPr>
            <a:spLocks noGrp="1"/>
          </p:cNvSpPr>
          <p:nvPr>
            <p:ph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en-US" noProof="0"/>
          </a:p>
        </p:txBody>
      </p:sp>
      <p:sp>
        <p:nvSpPr>
          <p:cNvPr id="12" name="Date Placeholder 3"/>
          <p:cNvSpPr>
            <a:spLocks noGrp="1"/>
          </p:cNvSpPr>
          <p:nvPr userDrawn="1">
            <p:ph type="dt" sz="half" idx="10"/>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A045C4C-6FA3-4198-BF9B-4BD3532DF0C5}" type="datetimeFigureOut">
              <a:rPr lang="zh-CN" altLang="en-US"/>
              <a:pPr>
                <a:defRPr/>
              </a:pPr>
              <a:t>2023/10/17</a:t>
            </a:fld>
            <a:endParaRPr lang="zh-CN" altLang="en-US"/>
          </a:p>
        </p:txBody>
      </p:sp>
      <p:sp>
        <p:nvSpPr>
          <p:cNvPr id="13" name="Footer Placeholder 4"/>
          <p:cNvSpPr>
            <a:spLocks noGrp="1"/>
          </p:cNvSpPr>
          <p:nvPr userDrawn="1">
            <p:ph type="ftr" sz="quarter" idx="11"/>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14" name="Slide Number Placeholder 5"/>
          <p:cNvSpPr>
            <a:spLocks noGrp="1"/>
          </p:cNvSpPr>
          <p:nvPr userDrawn="1">
            <p:ph type="sldNum" sz="quarter" idx="12"/>
          </p:nvPr>
        </p:nvSpPr>
        <p:spPr>
          <a:xfrm>
            <a:off x="68263" y="6517316"/>
            <a:ext cx="2057400" cy="365125"/>
          </a:xfrm>
          <a:prstGeom prst="rect">
            <a:avLst/>
          </a:prstGeom>
        </p:spPr>
        <p:txBody>
          <a:bodyPr vert="horz" wrap="square" lIns="91440" tIns="45720" rIns="91440" bIns="45720" numCol="1" anchor="ctr" anchorCtr="0" compatLnSpc="1">
            <a:prstTxWarp prst="textNoShape">
              <a:avLst/>
            </a:prstTxWarp>
          </a:bodyPr>
          <a:lstStyle>
            <a:lvl1pPr algn="l" rtl="0" eaLnBrk="1" fontAlgn="base" hangingPunct="1">
              <a:spcBef>
                <a:spcPts val="100"/>
              </a:spcBef>
              <a:spcAft>
                <a:spcPts val="600"/>
              </a:spcAft>
              <a:defRPr lang="zh-CN" altLang="en-US" sz="950" b="1" kern="1200">
                <a:solidFill>
                  <a:srgbClr val="000082"/>
                </a:solidFill>
                <a:latin typeface="+mn-ea"/>
                <a:ea typeface="+mn-ea"/>
                <a:cs typeface="+mn-cs"/>
              </a:defRPr>
            </a:lvl1pPr>
          </a:lstStyle>
          <a:p>
            <a:pPr>
              <a:defRPr/>
            </a:pPr>
            <a:r>
              <a:rPr lang="zh-CN" altLang="en-US"/>
              <a:t>第</a:t>
            </a:r>
            <a:fld id="{FD3D492B-4D0B-4D76-89E5-57BA8EB6244A}" type="slidenum">
              <a:rPr lang="en-US" altLang="zh-CN" smtClean="0"/>
              <a:pPr>
                <a:defRPr/>
              </a:pPr>
              <a:t>‹#›</a:t>
            </a:fld>
            <a:r>
              <a:rPr lang="zh-CN" altLang="en-US"/>
              <a:t>页</a:t>
            </a:r>
            <a:endParaRPr lang="zh-CN" altLang="en-US" dirty="0"/>
          </a:p>
        </p:txBody>
      </p:sp>
      <p:pic>
        <p:nvPicPr>
          <p:cNvPr id="15" name="图片 1" descr="E:\CNPC-VI手册\中国石油VI基础部分\cnpc透明小.gif"/>
          <p:cNvPicPr>
            <a:picLocks noChangeAspect="1" noChangeArrowheads="1"/>
          </p:cNvPicPr>
          <p:nvPr userDrawn="1"/>
        </p:nvPicPr>
        <p:blipFill>
          <a:blip r:embed="rId3" cstate="print"/>
          <a:srcRect r="2750" b="20450"/>
          <a:stretch>
            <a:fillRect/>
          </a:stretch>
        </p:blipFill>
        <p:spPr bwMode="auto">
          <a:xfrm>
            <a:off x="240192" y="157163"/>
            <a:ext cx="576263" cy="53498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4DAE5E5C-9662-40BA-BE73-4F63E9E50AE5}" type="datetimeFigureOut">
              <a:rPr lang="zh-CN" altLang="en-US"/>
              <a:pPr>
                <a:defRPr/>
              </a:pPr>
              <a:t>2023/10/17</a:t>
            </a:fld>
            <a:endParaRPr lang="zh-CN" alt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5B010446-AB22-446A-A237-D4B4D37E83E3}"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3074" name="Line 2"/>
          <p:cNvSpPr>
            <a:spLocks noChangeShapeType="1"/>
          </p:cNvSpPr>
          <p:nvPr/>
        </p:nvSpPr>
        <p:spPr bwMode="auto">
          <a:xfrm>
            <a:off x="1500188" y="1708150"/>
            <a:ext cx="7646987" cy="0"/>
          </a:xfrm>
          <a:prstGeom prst="line">
            <a:avLst/>
          </a:prstGeom>
          <a:noFill/>
          <a:ln w="12700" cap="sq">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5" name="Arc 3"/>
          <p:cNvSpPr>
            <a:spLocks/>
          </p:cNvSpPr>
          <p:nvPr/>
        </p:nvSpPr>
        <p:spPr bwMode="auto">
          <a:xfrm>
            <a:off x="0" y="842963"/>
            <a:ext cx="2895600" cy="60182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gradFill rotWithShape="0">
            <a:gsLst>
              <a:gs pos="0">
                <a:schemeClr val="accent1"/>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SzTx/>
              <a:buFontTx/>
              <a:buNone/>
            </a:pPr>
            <a:endParaRPr lang="zh-CN" altLang="en-US" sz="2400"/>
          </a:p>
        </p:txBody>
      </p:sp>
      <p:sp>
        <p:nvSpPr>
          <p:cNvPr id="3076" name="Rectangle 4"/>
          <p:cNvSpPr>
            <a:spLocks noGrp="1" noChangeArrowheads="1"/>
          </p:cNvSpPr>
          <p:nvPr>
            <p:ph type="ctrTitle" sz="quarter"/>
          </p:nvPr>
        </p:nvSpPr>
        <p:spPr>
          <a:xfrm>
            <a:off x="2590800" y="781050"/>
            <a:ext cx="6248400" cy="1143000"/>
          </a:xfrm>
        </p:spPr>
        <p:txBody>
          <a:bodyPr anchor="b"/>
          <a:lstStyle>
            <a:lvl1pPr>
              <a:defRPr sz="6600"/>
            </a:lvl1pPr>
          </a:lstStyle>
          <a:p>
            <a:pPr lvl="0"/>
            <a:r>
              <a:rPr lang="zh-CN" altLang="en-US" noProof="0"/>
              <a:t>单击此处编辑母版标题样式</a:t>
            </a:r>
          </a:p>
        </p:txBody>
      </p:sp>
      <p:sp>
        <p:nvSpPr>
          <p:cNvPr id="3077" name="Rectangle 5"/>
          <p:cNvSpPr>
            <a:spLocks noGrp="1" noChangeArrowheads="1"/>
          </p:cNvSpPr>
          <p:nvPr>
            <p:ph type="subTitle" sz="quarter" idx="1"/>
          </p:nvPr>
        </p:nvSpPr>
        <p:spPr>
          <a:xfrm>
            <a:off x="4191000" y="1752600"/>
            <a:ext cx="4572000" cy="1752600"/>
          </a:xfrm>
        </p:spPr>
        <p:txBody>
          <a:bodyPr/>
          <a:lstStyle>
            <a:lvl1pPr marL="0" indent="0">
              <a:buFont typeface="Monotype Sorts" pitchFamily="2" charset="2"/>
              <a:buNone/>
              <a:defRPr sz="2400"/>
            </a:lvl1pPr>
          </a:lstStyle>
          <a:p>
            <a:pPr lvl="0"/>
            <a:r>
              <a:rPr lang="zh-CN" altLang="en-US" noProof="0"/>
              <a:t>单击此处编辑母版副标题样式</a:t>
            </a:r>
          </a:p>
        </p:txBody>
      </p:sp>
      <p:sp>
        <p:nvSpPr>
          <p:cNvPr id="3080" name="Rectangle 8">
            <a:hlinkClick r:id="" action="ppaction://hlinkshowjump?jump=firstslide"/>
          </p:cNvPr>
          <p:cNvSpPr>
            <a:spLocks noChangeArrowheads="1"/>
          </p:cNvSpPr>
          <p:nvPr/>
        </p:nvSpPr>
        <p:spPr bwMode="auto">
          <a:xfrm>
            <a:off x="7004050" y="6499225"/>
            <a:ext cx="15303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marL="742950" indent="-285750">
              <a:spcBef>
                <a:spcPct val="0"/>
              </a:spcBef>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0"/>
              </a:spcBef>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0"/>
              </a:spcBef>
              <a:defRPr kumimoji="1" sz="2400">
                <a:solidFill>
                  <a:schemeClr val="tx1"/>
                </a:solidFill>
                <a:latin typeface="Times New Roman" panose="02020603050405020304" pitchFamily="18" charset="0"/>
                <a:ea typeface="宋体" panose="02010600030101010101" pitchFamily="2" charset="-122"/>
              </a:defRPr>
            </a:lvl4pPr>
            <a:lvl5pPr marL="2057400" indent="-228600">
              <a:spcBef>
                <a:spcPct val="0"/>
              </a:spcBef>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Tx/>
              <a:buSzTx/>
              <a:buFontTx/>
              <a:buNone/>
            </a:pPr>
            <a:r>
              <a:rPr lang="zh-CN" altLang="en-US" sz="1200">
                <a:solidFill>
                  <a:schemeClr val="folHlink"/>
                </a:solidFill>
                <a:latin typeface="Arial" panose="020B0604020202020204" pitchFamily="34" charset="0"/>
                <a:hlinkClick r:id="" action="ppaction://hlinkshowjump?jump=firstslide"/>
              </a:rPr>
              <a:t>跳转到第一页</a:t>
            </a:r>
          </a:p>
        </p:txBody>
      </p:sp>
      <p:sp>
        <p:nvSpPr>
          <p:cNvPr id="3081" name="AutoShape 9">
            <a:hlinkClick r:id="" action="ppaction://hlinkshowjump?jump=previousslide"/>
          </p:cNvPr>
          <p:cNvSpPr>
            <a:spLocks noChangeArrowheads="1"/>
          </p:cNvSpPr>
          <p:nvPr/>
        </p:nvSpPr>
        <p:spPr bwMode="auto">
          <a:xfrm>
            <a:off x="8502650" y="6554788"/>
            <a:ext cx="193675" cy="227012"/>
          </a:xfrm>
          <a:prstGeom prst="leftArrow">
            <a:avLst>
              <a:gd name="adj1" fmla="val 50000"/>
              <a:gd name="adj2" fmla="val 63796"/>
            </a:avLst>
          </a:prstGeom>
          <a:solidFill>
            <a:schemeClr val="bg1"/>
          </a:solidFill>
          <a:ln w="12700" cap="sq">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SzTx/>
              <a:buFontTx/>
              <a:buNone/>
            </a:pPr>
            <a:endParaRPr lang="zh-CN" altLang="en-US" sz="2400"/>
          </a:p>
        </p:txBody>
      </p:sp>
      <p:sp>
        <p:nvSpPr>
          <p:cNvPr id="3082" name="AutoShape 10">
            <a:hlinkClick r:id="" action="ppaction://hlinkshowjump?jump=nextslide"/>
          </p:cNvPr>
          <p:cNvSpPr>
            <a:spLocks noChangeArrowheads="1"/>
          </p:cNvSpPr>
          <p:nvPr/>
        </p:nvSpPr>
        <p:spPr bwMode="auto">
          <a:xfrm>
            <a:off x="8731250" y="6556375"/>
            <a:ext cx="193675" cy="227013"/>
          </a:xfrm>
          <a:prstGeom prst="rightArrow">
            <a:avLst>
              <a:gd name="adj1" fmla="val 50000"/>
              <a:gd name="adj2" fmla="val 63806"/>
            </a:avLst>
          </a:prstGeom>
          <a:solidFill>
            <a:schemeClr val="bg1"/>
          </a:solidFill>
          <a:ln w="12700" cap="sq">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ct val="0"/>
              </a:spcBef>
              <a:buClrTx/>
              <a:buSzTx/>
              <a:buFontTx/>
              <a:buNone/>
            </a:pPr>
            <a:endParaRPr kumimoji="0" lang="zh-CN" altLang="en-US" sz="2400"/>
          </a:p>
        </p:txBody>
      </p:sp>
      <p:sp>
        <p:nvSpPr>
          <p:cNvPr id="3083" name="Rectangle 11"/>
          <p:cNvSpPr>
            <a:spLocks noGrp="1" noChangeArrowheads="1"/>
          </p:cNvSpPr>
          <p:nvPr>
            <p:ph type="dt" sz="quarter" idx="2"/>
          </p:nvPr>
        </p:nvSpPr>
        <p:spPr>
          <a:xfrm>
            <a:off x="152400" y="5486400"/>
            <a:ext cx="1905000" cy="304800"/>
          </a:xfrm>
        </p:spPr>
        <p:txBody>
          <a:bodyPr/>
          <a:lstStyle>
            <a:lvl1pPr>
              <a:defRPr/>
            </a:lvl1pPr>
          </a:lstStyle>
          <a:p>
            <a:endParaRPr lang="en-US" altLang="zh-CN"/>
          </a:p>
        </p:txBody>
      </p:sp>
      <p:sp>
        <p:nvSpPr>
          <p:cNvPr id="3084" name="Rectangle 12"/>
          <p:cNvSpPr>
            <a:spLocks noGrp="1" noChangeArrowheads="1"/>
          </p:cNvSpPr>
          <p:nvPr>
            <p:ph type="ftr" sz="quarter" idx="3"/>
          </p:nvPr>
        </p:nvSpPr>
        <p:spPr>
          <a:xfrm>
            <a:off x="152400" y="5791200"/>
            <a:ext cx="2667000" cy="304800"/>
          </a:xfrm>
        </p:spPr>
        <p:txBody>
          <a:bodyPr/>
          <a:lstStyle>
            <a:lvl1pPr>
              <a:defRPr/>
            </a:lvl1pPr>
          </a:lstStyle>
          <a:p>
            <a:endParaRPr lang="en-US" altLang="zh-CN"/>
          </a:p>
        </p:txBody>
      </p:sp>
      <p:sp>
        <p:nvSpPr>
          <p:cNvPr id="3085" name="Rectangle 13"/>
          <p:cNvSpPr>
            <a:spLocks noGrp="1" noChangeArrowheads="1"/>
          </p:cNvSpPr>
          <p:nvPr>
            <p:ph type="sldNum" sz="quarter" idx="4"/>
          </p:nvPr>
        </p:nvSpPr>
        <p:spPr/>
        <p:txBody>
          <a:bodyPr/>
          <a:lstStyle>
            <a:lvl1pPr>
              <a:defRPr/>
            </a:lvl1pPr>
          </a:lstStyle>
          <a:p>
            <a:fld id="{C66E5091-4ACC-491F-BD8C-C84F492925A9}" type="slidenum">
              <a:rPr lang="zh-CN" altLang="en-US"/>
              <a:pPr/>
              <a:t>‹#›</a:t>
            </a:fld>
            <a:endParaRPr lang="en-US" altLang="zh-CN"/>
          </a:p>
        </p:txBody>
      </p:sp>
    </p:spTree>
    <p:extLst>
      <p:ext uri="{BB962C8B-B14F-4D97-AF65-F5344CB8AC3E}">
        <p14:creationId xmlns:p14="http://schemas.microsoft.com/office/powerpoint/2010/main" val="243032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pic>
        <p:nvPicPr>
          <p:cNvPr id="3" name="图片 1" descr="E:\CNPC-VI手册\中国石油VI基础部分\cnpc透明小.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2750" b="20450"/>
          <a:stretch>
            <a:fillRect/>
          </a:stretch>
        </p:blipFill>
        <p:spPr bwMode="auto">
          <a:xfrm>
            <a:off x="239713" y="157163"/>
            <a:ext cx="576262"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4"/>
          <p:cNvSpPr>
            <a:spLocks noChangeArrowheads="1"/>
          </p:cNvSpPr>
          <p:nvPr userDrawn="1"/>
        </p:nvSpPr>
        <p:spPr bwMode="auto">
          <a:xfrm>
            <a:off x="0" y="773113"/>
            <a:ext cx="9144000" cy="36512"/>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5" name="Rectangle 4"/>
          <p:cNvSpPr>
            <a:spLocks noChangeArrowheads="1"/>
          </p:cNvSpPr>
          <p:nvPr userDrawn="1"/>
        </p:nvSpPr>
        <p:spPr bwMode="auto">
          <a:xfrm>
            <a:off x="0" y="727075"/>
            <a:ext cx="9144000" cy="14288"/>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200" b="1">
              <a:solidFill>
                <a:srgbClr val="000000"/>
              </a:solidFill>
              <a:ea typeface="黑体" panose="02010609060101010101" pitchFamily="49" charset="-122"/>
              <a:sym typeface="Arial" panose="020B0604020202020204" pitchFamily="34" charset="0"/>
            </a:endParaRPr>
          </a:p>
        </p:txBody>
      </p:sp>
      <p:sp>
        <p:nvSpPr>
          <p:cNvPr id="7" name="Slide Number Placeholder 5"/>
          <p:cNvSpPr txBox="1"/>
          <p:nvPr userDrawn="1"/>
        </p:nvSpPr>
        <p:spPr>
          <a:xfrm>
            <a:off x="68263" y="6516688"/>
            <a:ext cx="2057400" cy="365125"/>
          </a:xfrm>
          <a:prstGeom prst="rect">
            <a:avLst/>
          </a:prstGeom>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100"/>
              </a:spcBef>
              <a:spcAft>
                <a:spcPts val="600"/>
              </a:spcAft>
              <a:defRPr/>
            </a:pPr>
            <a:r>
              <a:rPr lang="zh-CN" altLang="en-US" sz="900">
                <a:solidFill>
                  <a:srgbClr val="000082"/>
                </a:solidFill>
                <a:latin typeface="方正大黑简体" panose="03000509000000000000" pitchFamily="2" charset="-122"/>
                <a:ea typeface="方正大黑简体" panose="03000509000000000000" pitchFamily="2" charset="-122"/>
              </a:rPr>
              <a:t>第</a:t>
            </a:r>
            <a:fld id="{C36BB04F-EDF1-471A-9F19-B24C31F92EB9}" type="slidenum">
              <a:rPr lang="en-US" altLang="zh-CN" sz="900">
                <a:solidFill>
                  <a:srgbClr val="000082"/>
                </a:solidFill>
                <a:latin typeface="方正大黑简体" panose="03000509000000000000" pitchFamily="2" charset="-122"/>
                <a:ea typeface="方正大黑简体" panose="03000509000000000000" pitchFamily="2" charset="-122"/>
              </a:rPr>
              <a:t>‹#›</a:t>
            </a:fld>
            <a:r>
              <a:rPr lang="zh-CN" altLang="en-US" sz="900">
                <a:solidFill>
                  <a:srgbClr val="000082"/>
                </a:solidFill>
                <a:latin typeface="方正大黑简体" panose="03000509000000000000" pitchFamily="2" charset="-122"/>
                <a:ea typeface="方正大黑简体" panose="03000509000000000000" pitchFamily="2" charset="-122"/>
              </a:rPr>
              <a:t>页</a:t>
            </a:r>
          </a:p>
        </p:txBody>
      </p:sp>
      <p:sp>
        <p:nvSpPr>
          <p:cNvPr id="8" name="Rectangle 4"/>
          <p:cNvSpPr>
            <a:spLocks noChangeArrowheads="1"/>
          </p:cNvSpPr>
          <p:nvPr userDrawn="1"/>
        </p:nvSpPr>
        <p:spPr bwMode="auto">
          <a:xfrm>
            <a:off x="0" y="6819900"/>
            <a:ext cx="9144000" cy="53975"/>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endParaRPr lang="zh-CN" altLang="zh-CN" sz="1300" b="1">
              <a:solidFill>
                <a:srgbClr val="000000"/>
              </a:solidFill>
              <a:ea typeface="黑体" panose="02010609060101010101" pitchFamily="49" charset="-122"/>
              <a:sym typeface="Arial" panose="020B0604020202020204" pitchFamily="34" charset="0"/>
            </a:endParaRPr>
          </a:p>
        </p:txBody>
      </p:sp>
      <p:pic>
        <p:nvPicPr>
          <p:cNvPr id="9" name="Picture 3" descr="C:\Users\lenovo\Pictures\图片2.png"/>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r="7828" b="4349"/>
          <a:stretch>
            <a:fillRect/>
          </a:stretch>
        </p:blipFill>
        <p:spPr bwMode="auto">
          <a:xfrm>
            <a:off x="7353300" y="6635750"/>
            <a:ext cx="1803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userDrawn="1"/>
        </p:nvSpPr>
        <p:spPr bwMode="auto">
          <a:xfrm>
            <a:off x="7610475" y="6626225"/>
            <a:ext cx="1403350" cy="238125"/>
          </a:xfrm>
          <a:prstGeom prst="rect">
            <a:avLst/>
          </a:prstGeom>
          <a:noFill/>
          <a:ln w="9525">
            <a:noFill/>
            <a:miter lim="800000"/>
          </a:ln>
        </p:spPr>
        <p:txBody>
          <a:bodyPr wrap="none">
            <a:spAutoFit/>
          </a:bodyPr>
          <a:lstStyle/>
          <a:p>
            <a:pPr algn="ctr" fontAlgn="auto">
              <a:spcBef>
                <a:spcPts val="100"/>
              </a:spcBef>
              <a:spcAft>
                <a:spcPts val="600"/>
              </a:spcAft>
              <a:defRPr/>
            </a:pPr>
            <a:r>
              <a:rPr lang="zh-CN" altLang="en-US" sz="950" b="1" dirty="0">
                <a:solidFill>
                  <a:schemeClr val="bg1"/>
                </a:solidFill>
                <a:latin typeface="微软雅黑" panose="020B0503020204020204" pitchFamily="34" charset="-122"/>
                <a:ea typeface="微软雅黑" panose="020B0503020204020204" pitchFamily="34" charset="-122"/>
              </a:rPr>
              <a:t>中国石油大港油田公司</a:t>
            </a:r>
          </a:p>
        </p:txBody>
      </p:sp>
      <p:sp>
        <p:nvSpPr>
          <p:cNvPr id="6" name="Title Placeholder 1"/>
          <p:cNvSpPr>
            <a:spLocks noGrp="1"/>
          </p:cNvSpPr>
          <p:nvPr>
            <p:ph type="title"/>
          </p:nvPr>
        </p:nvSpPr>
        <p:spPr bwMode="auto">
          <a:xfrm>
            <a:off x="0" y="-198755"/>
            <a:ext cx="9144000" cy="1325563"/>
          </a:xfrm>
          <a:prstGeom prst="rect">
            <a:avLst/>
          </a:prstGeom>
          <a:noFill/>
          <a:ln w="9525">
            <a:noFill/>
            <a:miter lim="800000"/>
          </a:ln>
        </p:spPr>
        <p:txBody>
          <a:bodyPr/>
          <a:lstStyle>
            <a:lvl1pPr algn="ctr">
              <a:defRPr lang="en-US" sz="2800" dirty="0" smtClean="0">
                <a:solidFill>
                  <a:srgbClr val="660033"/>
                </a:solidFill>
                <a:latin typeface="方正大黑简体" panose="03000509000000000000" pitchFamily="2" charset="-122"/>
                <a:ea typeface="方正大黑简体" panose="03000509000000000000" pitchFamily="2" charset="-122"/>
              </a:defRPr>
            </a:lvl1pPr>
          </a:lstStyle>
          <a:p>
            <a:pPr lvl="0"/>
            <a:r>
              <a:rPr lang="zh-CN" altLang="en-US" dirty="0"/>
              <a:t>单击此处编辑母版标题样式</a:t>
            </a:r>
            <a:endParaRPr lang="en-US" dirty="0"/>
          </a:p>
        </p:txBody>
      </p:sp>
      <p:sp>
        <p:nvSpPr>
          <p:cNvPr id="11" name="Date Placeholder 1"/>
          <p:cNvSpPr>
            <a:spLocks noGrp="1"/>
          </p:cNvSpPr>
          <p:nvPr>
            <p:ph type="dt" sz="half" idx="10"/>
          </p:nvPr>
        </p:nvSpPr>
        <p:spPr>
          <a:xfrm>
            <a:off x="628650" y="6356350"/>
            <a:ext cx="2057400" cy="365125"/>
          </a:xfrm>
          <a:prstGeom prst="rect">
            <a:avLst/>
          </a:prstGeom>
        </p:spPr>
        <p:txBody>
          <a:bodyPr/>
          <a:lstStyle>
            <a:lvl1pPr>
              <a:defRPr/>
            </a:lvl1pPr>
          </a:lstStyle>
          <a:p>
            <a:pPr>
              <a:defRPr/>
            </a:pPr>
            <a:endParaRPr lang="zh-CN" altLang="en-US"/>
          </a:p>
        </p:txBody>
      </p:sp>
      <p:sp>
        <p:nvSpPr>
          <p:cNvPr id="12" name="Footer Placeholder 2"/>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3207644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0" y="6819900"/>
            <a:ext cx="9144000" cy="53975"/>
          </a:xfrm>
          <a:prstGeom prst="rect">
            <a:avLst/>
          </a:prstGeom>
          <a:gradFill rotWithShape="0">
            <a:gsLst>
              <a:gs pos="0">
                <a:srgbClr val="000082"/>
              </a:gs>
              <a:gs pos="10001">
                <a:srgbClr val="66008F"/>
              </a:gs>
              <a:gs pos="35001">
                <a:srgbClr val="BA0066"/>
              </a:gs>
              <a:gs pos="70000">
                <a:srgbClr val="FF0000"/>
              </a:gs>
              <a:gs pos="100000">
                <a:srgbClr val="FF8200"/>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3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3" name="Rectangle 4"/>
          <p:cNvSpPr>
            <a:spLocks noChangeArrowheads="1"/>
          </p:cNvSpPr>
          <p:nvPr userDrawn="1"/>
        </p:nvSpPr>
        <p:spPr bwMode="auto">
          <a:xfrm>
            <a:off x="0" y="773113"/>
            <a:ext cx="9144000" cy="36512"/>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sp>
        <p:nvSpPr>
          <p:cNvPr id="4" name="Rectangle 4"/>
          <p:cNvSpPr>
            <a:spLocks noChangeArrowheads="1"/>
          </p:cNvSpPr>
          <p:nvPr userDrawn="1"/>
        </p:nvSpPr>
        <p:spPr bwMode="auto">
          <a:xfrm>
            <a:off x="0" y="727075"/>
            <a:ext cx="9144000" cy="14288"/>
          </a:xfrm>
          <a:prstGeom prst="rect">
            <a:avLst/>
          </a:prstGeom>
          <a:gradFill rotWithShape="0">
            <a:gsLst>
              <a:gs pos="0">
                <a:srgbClr val="FF8200"/>
              </a:gs>
              <a:gs pos="10001">
                <a:srgbClr val="FF0000"/>
              </a:gs>
              <a:gs pos="35001">
                <a:srgbClr val="BA0066"/>
              </a:gs>
              <a:gs pos="70000">
                <a:srgbClr val="66008F"/>
              </a:gs>
              <a:gs pos="100000">
                <a:srgbClr val="000082"/>
              </a:gs>
            </a:gsLst>
            <a:lin ang="0" scaled="1"/>
          </a:gradFill>
          <a:ln>
            <a:noFill/>
          </a:ln>
        </p:spPr>
        <p:txBody>
          <a:bodyPr wrap="none" anchor="ctr"/>
          <a:lstStyle>
            <a:lvl1pPr defTabSz="913130">
              <a:defRPr sz="1600">
                <a:solidFill>
                  <a:schemeClr val="tx1"/>
                </a:solidFill>
                <a:latin typeface="Arial" panose="020B0604020202020204" pitchFamily="34" charset="0"/>
                <a:ea typeface="宋体" panose="02010600030101010101" pitchFamily="2" charset="-122"/>
              </a:defRPr>
            </a:lvl1pPr>
            <a:lvl2pPr marL="742950" indent="-285750" defTabSz="913130">
              <a:defRPr sz="1600">
                <a:solidFill>
                  <a:schemeClr val="tx1"/>
                </a:solidFill>
                <a:latin typeface="Arial" panose="020B0604020202020204" pitchFamily="34" charset="0"/>
                <a:ea typeface="宋体" panose="02010600030101010101" pitchFamily="2" charset="-122"/>
              </a:defRPr>
            </a:lvl2pPr>
            <a:lvl3pPr marL="1143000" indent="-228600" defTabSz="913130">
              <a:defRPr sz="1600">
                <a:solidFill>
                  <a:schemeClr val="tx1"/>
                </a:solidFill>
                <a:latin typeface="Arial" panose="020B0604020202020204" pitchFamily="34" charset="0"/>
                <a:ea typeface="宋体" panose="02010600030101010101" pitchFamily="2" charset="-122"/>
              </a:defRPr>
            </a:lvl3pPr>
            <a:lvl4pPr marL="1600200" indent="-228600" defTabSz="913130">
              <a:defRPr sz="1600">
                <a:solidFill>
                  <a:schemeClr val="tx1"/>
                </a:solidFill>
                <a:latin typeface="Arial" panose="020B0604020202020204" pitchFamily="34" charset="0"/>
                <a:ea typeface="宋体" panose="02010600030101010101" pitchFamily="2" charset="-122"/>
              </a:defRPr>
            </a:lvl4pPr>
            <a:lvl5pPr marL="2057400" indent="-228600" defTabSz="913130">
              <a:defRPr sz="1600">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defRPr/>
            </a:pPr>
            <a:endParaRPr lang="zh-CN" altLang="zh-CN" sz="1200" b="1">
              <a:solidFill>
                <a:srgbClr val="000000"/>
              </a:solidFill>
              <a:latin typeface="Calibri" panose="020F0502020204030204" pitchFamily="34" charset="0"/>
              <a:ea typeface="黑体" panose="02010609060101010101" pitchFamily="49" charset="-122"/>
              <a:sym typeface="Arial" panose="020B0604020202020204" pitchFamily="34" charset="0"/>
            </a:endParaRPr>
          </a:p>
        </p:txBody>
      </p:sp>
      <p:pic>
        <p:nvPicPr>
          <p:cNvPr id="5" name="Picture 3" descr="C:\Users\lenovo\Pictures\图片2.png"/>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r="7828" b="4349"/>
          <a:stretch>
            <a:fillRect/>
          </a:stretch>
        </p:blipFill>
        <p:spPr bwMode="auto">
          <a:xfrm>
            <a:off x="7353300" y="6635750"/>
            <a:ext cx="1803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userDrawn="1"/>
        </p:nvSpPr>
        <p:spPr bwMode="auto">
          <a:xfrm>
            <a:off x="7610475" y="6626225"/>
            <a:ext cx="1403350" cy="238125"/>
          </a:xfrm>
          <a:prstGeom prst="rect">
            <a:avLst/>
          </a:prstGeom>
          <a:noFill/>
          <a:ln w="9525">
            <a:noFill/>
            <a:miter lim="800000"/>
          </a:ln>
        </p:spPr>
        <p:txBody>
          <a:bodyPr wrap="none">
            <a:spAutoFit/>
          </a:bodyPr>
          <a:lstStyle/>
          <a:p>
            <a:pPr algn="ctr" defTabSz="913765">
              <a:spcBef>
                <a:spcPts val="100"/>
              </a:spcBef>
              <a:spcAft>
                <a:spcPts val="600"/>
              </a:spcAft>
              <a:defRPr/>
            </a:pPr>
            <a:r>
              <a:rPr lang="zh-CN" altLang="en-US" sz="950" b="1" dirty="0">
                <a:solidFill>
                  <a:prstClr val="white"/>
                </a:solidFill>
                <a:latin typeface="微软雅黑" panose="020B0503020204020204" pitchFamily="34" charset="-122"/>
              </a:rPr>
              <a:t>中国石油大港油田公司</a:t>
            </a:r>
          </a:p>
        </p:txBody>
      </p:sp>
      <p:pic>
        <p:nvPicPr>
          <p:cNvPr id="7" name="图片 1" descr="E:\CNPC-VI手册\中国石油VI基础部分\cnpc透明小.gi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2750" b="20450"/>
          <a:stretch>
            <a:fillRect/>
          </a:stretch>
        </p:blipFill>
        <p:spPr bwMode="auto">
          <a:xfrm>
            <a:off x="239713" y="157163"/>
            <a:ext cx="576262"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3"/>
          <p:cNvSpPr>
            <a:spLocks noGrp="1"/>
          </p:cNvSpPr>
          <p:nvPr>
            <p:ph type="dt" sz="half" idx="10"/>
          </p:nvPr>
        </p:nvSpPr>
        <p:spPr>
          <a:xfrm>
            <a:off x="628650" y="6356350"/>
            <a:ext cx="2057400" cy="365125"/>
          </a:xfrm>
          <a:prstGeom prst="rect">
            <a:avLst/>
          </a:prstGeom>
        </p:spPr>
        <p:txBody>
          <a:bodyPr wrap="square" numCol="1" anchorCtr="0" compatLnSpc="1"/>
          <a:lstStyle>
            <a:lvl1pP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fld id="{58606DB5-63A2-4616-A3EF-6316733135CE}" type="datetimeFigureOut">
              <a:rPr lang="zh-CN" altLang="en-US"/>
              <a:t>2023/10/17</a:t>
            </a:fld>
            <a:endParaRPr lang="zh-CN" altLang="en-US"/>
          </a:p>
        </p:txBody>
      </p:sp>
      <p:sp>
        <p:nvSpPr>
          <p:cNvPr id="9" name="Footer Placeholder 4"/>
          <p:cNvSpPr>
            <a:spLocks noGrp="1"/>
          </p:cNvSpPr>
          <p:nvPr>
            <p:ph type="ftr" sz="quarter" idx="11"/>
          </p:nvPr>
        </p:nvSpPr>
        <p:spPr>
          <a:xfrm>
            <a:off x="3028950" y="6356350"/>
            <a:ext cx="3086100" cy="365125"/>
          </a:xfrm>
          <a:prstGeom prst="rect">
            <a:avLst/>
          </a:prstGeom>
        </p:spPr>
        <p:txBody>
          <a:bodyPr wrap="square" numCol="1" anchorCtr="0" compatLnSpc="1"/>
          <a:lstStyle>
            <a:lvl1pPr algn="ctr" eaLnBrk="1" hangingPunct="1">
              <a:lnSpc>
                <a:spcPct val="100000"/>
              </a:lnSpc>
              <a:defRPr sz="1200">
                <a:solidFill>
                  <a:srgbClr val="898989"/>
                </a:solidFill>
                <a:latin typeface="Calibri" panose="020F0502020204030204" pitchFamily="34" charset="0"/>
                <a:ea typeface="微软雅黑" panose="020B0503020204020204" pitchFamily="34" charset="-122"/>
              </a:defRPr>
            </a:lvl1pPr>
          </a:lstStyle>
          <a:p>
            <a:pPr>
              <a:defRPr/>
            </a:pPr>
            <a:endParaRPr lang="zh-CN" altLang="en-US"/>
          </a:p>
        </p:txBody>
      </p:sp>
      <p:sp>
        <p:nvSpPr>
          <p:cNvPr id="10" name="Slide Number Placeholder 5"/>
          <p:cNvSpPr>
            <a:spLocks noGrp="1"/>
          </p:cNvSpPr>
          <p:nvPr>
            <p:ph type="sldNum" sz="quarter" idx="12"/>
          </p:nvPr>
        </p:nvSpPr>
        <p:spPr>
          <a:xfrm>
            <a:off x="68263" y="6516688"/>
            <a:ext cx="2057400" cy="365125"/>
          </a:xfrm>
          <a:prstGeom prst="rect">
            <a:avLst/>
          </a:prstGeom>
        </p:spPr>
        <p:txBody>
          <a:bodyPr/>
          <a:lstStyle>
            <a:lvl1pPr>
              <a:lnSpc>
                <a:spcPct val="100000"/>
              </a:lnSpc>
              <a:spcBef>
                <a:spcPts val="100"/>
              </a:spcBef>
              <a:spcAft>
                <a:spcPts val="600"/>
              </a:spcAft>
              <a:defRPr sz="900" b="1">
                <a:solidFill>
                  <a:srgbClr val="000082"/>
                </a:solidFill>
                <a:latin typeface="微软雅黑" panose="020B0503020204020204" pitchFamily="34" charset="-122"/>
                <a:ea typeface="微软雅黑" panose="020B0503020204020204" pitchFamily="34" charset="-122"/>
              </a:defRPr>
            </a:lvl1pPr>
          </a:lstStyle>
          <a:p>
            <a:pPr>
              <a:defRPr/>
            </a:pPr>
            <a:r>
              <a:rPr lang="zh-CN" altLang="en-US"/>
              <a:t>第</a:t>
            </a:r>
            <a:fld id="{47AAB271-B400-419C-ABA8-C79BD59BEC49}" type="slidenum">
              <a:rPr lang="en-US" altLang="zh-CN"/>
              <a:t>‹#›</a:t>
            </a:fld>
            <a:r>
              <a:rPr lang="zh-CN" altLang="en-US"/>
              <a:t>页</a:t>
            </a:r>
          </a:p>
        </p:txBody>
      </p:sp>
    </p:spTree>
    <p:extLst>
      <p:ext uri="{BB962C8B-B14F-4D97-AF65-F5344CB8AC3E}">
        <p14:creationId xmlns:p14="http://schemas.microsoft.com/office/powerpoint/2010/main" val="170275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9BF91614-7E9F-4EB7-8DF0-2D7081625BB9}" type="datetimeFigureOut">
              <a:rPr lang="zh-CN" altLang="en-US"/>
              <a:pPr>
                <a:defRPr/>
              </a:pPr>
              <a:t>2023/10/17</a:t>
            </a:fld>
            <a:endParaRPr lang="zh-CN" altLang="en-US"/>
          </a:p>
        </p:txBody>
      </p:sp>
      <p:sp>
        <p:nvSpPr>
          <p:cNvPr id="3"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1153A345-6C4E-4268-9420-33E70E77CE67}"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63930" y="-198755"/>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C6F0C40C-39B3-494C-8A77-316F11ECC792}" type="datetimeFigureOut">
              <a:rPr lang="zh-CN" altLang="en-US"/>
              <a:pPr>
                <a:defRPr/>
              </a:pPr>
              <a:t>2023/10/17</a:t>
            </a:fld>
            <a:endParaRPr lang="zh-CN"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31E83F56-9250-4B0B-AF10-FFAF1A9A496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FE4AF462-9706-4584-B0A2-51EB04724179}" type="datetimeFigureOut">
              <a:rPr lang="zh-CN" altLang="en-US"/>
              <a:pPr>
                <a:defRPr/>
              </a:pPr>
              <a:t>2023/10/17</a:t>
            </a:fld>
            <a:endParaRPr lang="zh-CN" altLang="en-US"/>
          </a:p>
        </p:txBody>
      </p:sp>
      <p:sp>
        <p:nvSpPr>
          <p:cNvPr id="8"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B26780B6-9D1C-40F2-93B0-12AA2D5C9ABD}"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963930" y="-198755"/>
            <a:ext cx="7886700" cy="1325563"/>
          </a:xfrm>
          <a:prstGeom prst="rect">
            <a:avLst/>
          </a:prstGeom>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DF4922BF-F21E-4735-ABD1-9F173DD37FD0}" type="datetimeFigureOut">
              <a:rPr lang="zh-CN" altLang="en-US"/>
              <a:pPr>
                <a:defRPr/>
              </a:pPr>
              <a:t>2023/10/17</a:t>
            </a:fld>
            <a:endParaRPr lang="zh-CN" altLang="en-US"/>
          </a:p>
        </p:txBody>
      </p:sp>
      <p:sp>
        <p:nvSpPr>
          <p:cNvPr id="4"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0EFE9F6F-D9D3-40A0-B12F-0ED6A7B848A2}"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E939D2EE-BE08-4914-8014-014EEDF29856}" type="datetimeFigureOut">
              <a:rPr lang="zh-CN" altLang="en-US"/>
              <a:pPr>
                <a:defRPr/>
              </a:pPr>
              <a:t>2023/10/17</a:t>
            </a:fld>
            <a:endParaRPr lang="zh-CN" altLang="en-US"/>
          </a:p>
        </p:txBody>
      </p:sp>
      <p:sp>
        <p:nvSpPr>
          <p:cNvPr id="3"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59EB1AF4-1FF8-4E42-BD89-EB8FD4AC278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CCD33F7B-49E9-4F1C-B74C-7DA6C5F885A5}" type="datetimeFigureOut">
              <a:rPr lang="zh-CN" altLang="en-US"/>
              <a:pPr>
                <a:defRPr/>
              </a:pPr>
              <a:t>2023/10/17</a:t>
            </a:fld>
            <a:endParaRPr lang="zh-CN"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CFB5C313-63F8-404D-A144-D9E98C782B1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AC3BA27B-FB7A-4B56-9BE7-DC455B1CB012}" type="datetimeFigureOut">
              <a:rPr lang="zh-CN" altLang="en-US"/>
              <a:pPr>
                <a:defRPr/>
              </a:pPr>
              <a:t>2023/10/17</a:t>
            </a:fld>
            <a:endParaRPr lang="zh-CN" altLang="en-US"/>
          </a:p>
        </p:txBody>
      </p:sp>
      <p:sp>
        <p:nvSpPr>
          <p:cNvPr id="6"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F608BD10-835F-41AE-8012-27E9D6FF76B9}"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963930" y="-198755"/>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5FA97C21-ED43-4906-93A0-C2A1479578CA}" type="datetimeFigureOut">
              <a:rPr lang="zh-CN" altLang="en-US"/>
              <a:pPr>
                <a:defRPr/>
              </a:pPr>
              <a:t>2023/10/17</a:t>
            </a:fld>
            <a:endParaRPr lang="zh-CN" alt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2250A2CD-B033-4990-AA27-75E1A894BE82}"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2" r:id="rId11"/>
    <p:sldLayoutId id="2147483813" r:id="rId12"/>
    <p:sldLayoutId id="2147483814" r:id="rId13"/>
  </p:sldLayoutIdLst>
  <p:txStyles>
    <p:titleStyle>
      <a:lvl1pPr algn="l" rtl="0" eaLnBrk="0" fontAlgn="base" hangingPunct="0">
        <a:lnSpc>
          <a:spcPct val="90000"/>
        </a:lnSpc>
        <a:spcBef>
          <a:spcPct val="0"/>
        </a:spcBef>
        <a:spcAft>
          <a:spcPct val="0"/>
        </a:spcAft>
        <a:defRPr sz="2800" kern="1200">
          <a:solidFill>
            <a:schemeClr val="tx1"/>
          </a:solidFill>
          <a:latin typeface="+mj-lt"/>
          <a:ea typeface="+mj-ea"/>
          <a:cs typeface="+mj-cs"/>
        </a:defRPr>
      </a:lvl1pPr>
      <a:lvl2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2pPr>
      <a:lvl3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3pPr>
      <a:lvl4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4pPr>
      <a:lvl5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charset="0"/>
          <a:ea typeface="微软雅黑" pitchFamily="34"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192.png"/></Relationships>
</file>

<file path=ppt/slides/_rels/slide10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96.png"/><Relationship Id="rId4" Type="http://schemas.openxmlformats.org/officeDocument/2006/relationships/image" Target="../media/image19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slideLayout" Target="../slideLayouts/slideLayout1.xml"/><Relationship Id="rId16" Type="http://schemas.openxmlformats.org/officeDocument/2006/relationships/image" Target="../media/image23.jpeg"/><Relationship Id="rId1" Type="http://schemas.openxmlformats.org/officeDocument/2006/relationships/vmlDrawing" Target="../drawings/vmlDrawing1.vml"/><Relationship Id="rId6" Type="http://schemas.openxmlformats.org/officeDocument/2006/relationships/image" Target="../media/image15.jpeg"/><Relationship Id="rId11" Type="http://schemas.openxmlformats.org/officeDocument/2006/relationships/image" Target="../media/image11.png"/><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oleObject" Target="../embeddings/oleObject1.bin"/><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8.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 Id="rId5" Type="http://schemas.openxmlformats.org/officeDocument/2006/relationships/image" Target="../media/image86.jpeg"/><Relationship Id="rId4" Type="http://schemas.openxmlformats.org/officeDocument/2006/relationships/image" Target="../media/image85.jpe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2.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11" Type="http://schemas.openxmlformats.org/officeDocument/2006/relationships/image" Target="../media/image113.jpe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chart" Target="../charts/chart2.xml"/><Relationship Id="rId5" Type="http://schemas.openxmlformats.org/officeDocument/2006/relationships/image" Target="../media/image129.png"/><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chart" Target="../charts/chart3.xml"/><Relationship Id="rId5" Type="http://schemas.openxmlformats.org/officeDocument/2006/relationships/image" Target="../media/image134.png"/><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40.png"/><Relationship Id="rId4" Type="http://schemas.openxmlformats.org/officeDocument/2006/relationships/image" Target="../media/image139.png"/></Relationships>
</file>

<file path=ppt/slides/_rels/slide7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43.png"/><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notesSlide" Target="../notesSlides/notesSlide32.xml"/><Relationship Id="rId7" Type="http://schemas.openxmlformats.org/officeDocument/2006/relationships/image" Target="../media/image148.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chart" Target="../charts/char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54.png"/><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59.png"/><Relationship Id="rId4" Type="http://schemas.openxmlformats.org/officeDocument/2006/relationships/image" Target="../media/image158.png"/></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2.xml"/><Relationship Id="rId5" Type="http://schemas.openxmlformats.org/officeDocument/2006/relationships/image" Target="../media/image172.gif"/><Relationship Id="rId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3.xml"/><Relationship Id="rId4"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6.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chart" Target="../charts/chart6.xml"/><Relationship Id="rId5" Type="http://schemas.openxmlformats.org/officeDocument/2006/relationships/image" Target="../media/image180.emf"/><Relationship Id="rId4" Type="http://schemas.openxmlformats.org/officeDocument/2006/relationships/oleObject" Target="../embeddings/oleObject5.bin"/></Relationships>
</file>

<file path=ppt/slides/_rels/slide9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183.png"/><Relationship Id="rId5" Type="http://schemas.openxmlformats.org/officeDocument/2006/relationships/image" Target="../media/image182.emf"/><Relationship Id="rId4" Type="http://schemas.openxmlformats.org/officeDocument/2006/relationships/oleObject" Target="../embeddings/oleObject6.bin"/></Relationships>
</file>

<file path=ppt/slides/_rels/slide9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84.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185.emf"/><Relationship Id="rId5" Type="http://schemas.openxmlformats.org/officeDocument/2006/relationships/oleObject" Target="../embeddings/oleObject7.bin"/><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185.emf"/><Relationship Id="rId5" Type="http://schemas.openxmlformats.org/officeDocument/2006/relationships/oleObject" Target="../embeddings/oleObject7.bin"/><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1" descr="D:\王静-工作\科技处\ppt设计\王静\蓝15.jpg"/>
          <p:cNvPicPr>
            <a:picLocks noChangeAspect="1" noChangeArrowheads="1"/>
          </p:cNvPicPr>
          <p:nvPr/>
        </p:nvPicPr>
        <p:blipFill>
          <a:blip r:embed="rId3" cstate="print"/>
          <a:srcRect/>
          <a:stretch>
            <a:fillRect/>
          </a:stretch>
        </p:blipFill>
        <p:spPr bwMode="auto">
          <a:xfrm>
            <a:off x="0" y="0"/>
            <a:ext cx="9144000" cy="6927850"/>
          </a:xfrm>
          <a:prstGeom prst="rect">
            <a:avLst/>
          </a:prstGeom>
          <a:noFill/>
          <a:ln w="9525">
            <a:noFill/>
            <a:miter lim="800000"/>
            <a:headEnd/>
            <a:tailEnd/>
          </a:ln>
        </p:spPr>
      </p:pic>
      <p:sp>
        <p:nvSpPr>
          <p:cNvPr id="8" name="TextBox 7"/>
          <p:cNvSpPr txBox="1"/>
          <p:nvPr/>
        </p:nvSpPr>
        <p:spPr>
          <a:xfrm>
            <a:off x="3075734" y="5604208"/>
            <a:ext cx="3024336" cy="40011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altLang="zh-CN" sz="20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2023</a:t>
            </a:r>
            <a:r>
              <a:rPr lang="zh-CN" altLang="en-US" sz="20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年</a:t>
            </a:r>
            <a:r>
              <a:rPr lang="en-US" altLang="zh-CN" sz="20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10</a:t>
            </a:r>
            <a:r>
              <a:rPr lang="zh-CN" altLang="en-US" sz="20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月</a:t>
            </a:r>
            <a:endParaRPr lang="zh-CN" altLang="en-US" sz="2000" b="1" spc="50" dirty="0">
              <a:ln w="11430"/>
              <a:solidFill>
                <a:srgbClr val="FF0000"/>
              </a:solidFill>
              <a:effectLst>
                <a:outerShdw blurRad="76200" dist="50800" dir="5400000" algn="tl" rotWithShape="0">
                  <a:srgbClr val="000000">
                    <a:alpha val="65000"/>
                  </a:srgbClr>
                </a:outerShdw>
              </a:effectLst>
              <a:latin typeface="微软雅黑" pitchFamily="34" charset="-122"/>
            </a:endParaRPr>
          </a:p>
        </p:txBody>
      </p:sp>
      <p:sp>
        <p:nvSpPr>
          <p:cNvPr id="9" name="TextBox 8"/>
          <p:cNvSpPr txBox="1"/>
          <p:nvPr/>
        </p:nvSpPr>
        <p:spPr>
          <a:xfrm>
            <a:off x="2117124" y="4963059"/>
            <a:ext cx="5601730" cy="46166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24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勘探开发研究院低渗透油藏</a:t>
            </a:r>
            <a:r>
              <a:rPr lang="zh-CN" altLang="en-US" sz="2400" b="1" spc="50" dirty="0" smtClean="0">
                <a:ln w="11430"/>
                <a:solidFill>
                  <a:srgbClr val="FF0000"/>
                </a:solidFill>
                <a:effectLst>
                  <a:outerShdw blurRad="76200" dist="50800" dir="5400000" algn="tl" rotWithShape="0">
                    <a:srgbClr val="000000">
                      <a:alpha val="65000"/>
                    </a:srgbClr>
                  </a:outerShdw>
                </a:effectLst>
                <a:latin typeface="微软雅黑" pitchFamily="34" charset="-122"/>
              </a:rPr>
              <a:t>开发</a:t>
            </a:r>
            <a:r>
              <a:rPr lang="zh-CN" altLang="en-US" sz="2400" b="1" spc="50" dirty="0">
                <a:ln w="11430"/>
                <a:solidFill>
                  <a:srgbClr val="FF0000"/>
                </a:solidFill>
                <a:effectLst>
                  <a:outerShdw blurRad="76200" dist="50800" dir="5400000" algn="tl" rotWithShape="0">
                    <a:srgbClr val="000000">
                      <a:alpha val="65000"/>
                    </a:srgbClr>
                  </a:outerShdw>
                </a:effectLst>
                <a:latin typeface="微软雅黑" pitchFamily="34" charset="-122"/>
              </a:rPr>
              <a:t>研究所</a:t>
            </a:r>
          </a:p>
        </p:txBody>
      </p:sp>
      <p:sp>
        <p:nvSpPr>
          <p:cNvPr id="11" name="矩形 10"/>
          <p:cNvSpPr/>
          <p:nvPr/>
        </p:nvSpPr>
        <p:spPr>
          <a:xfrm>
            <a:off x="1343196" y="1580794"/>
            <a:ext cx="6191460" cy="906915"/>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defRPr/>
            </a:pPr>
            <a:r>
              <a:rPr lang="zh-CN" altLang="en-US" sz="4000" b="1" spc="50" dirty="0">
                <a:ln w="11430"/>
                <a:gradFill flip="none" rotWithShape="1">
                  <a:gsLst>
                    <a:gs pos="25000">
                      <a:srgbClr val="C00000"/>
                    </a:gs>
                    <a:gs pos="100000">
                      <a:srgbClr val="FF0000"/>
                    </a:gs>
                  </a:gsLst>
                  <a:lin ang="16200000" scaled="1"/>
                  <a:tileRect/>
                </a:gradFill>
                <a:effectLst>
                  <a:outerShdw blurRad="76200" dist="50800" dir="5400000" algn="tl" rotWithShape="0">
                    <a:srgbClr val="000000">
                      <a:alpha val="65000"/>
                    </a:srgbClr>
                  </a:outerShdw>
                </a:effectLst>
                <a:latin typeface="微软雅黑" pitchFamily="34" charset="-122"/>
              </a:rPr>
              <a:t>油藏数值模拟基础</a:t>
            </a:r>
          </a:p>
        </p:txBody>
      </p:sp>
      <p:pic>
        <p:nvPicPr>
          <p:cNvPr id="2050" name="Picture 2" descr="C:\Users\niuwli30\Desktop\图片3.png"/>
          <p:cNvPicPr>
            <a:picLocks noChangeAspect="1" noChangeArrowheads="1"/>
          </p:cNvPicPr>
          <p:nvPr/>
        </p:nvPicPr>
        <p:blipFill>
          <a:blip r:embed="rId4" cstate="print"/>
          <a:srcRect/>
          <a:stretch>
            <a:fillRect/>
          </a:stretch>
        </p:blipFill>
        <p:spPr bwMode="auto">
          <a:xfrm>
            <a:off x="449262" y="377825"/>
            <a:ext cx="3863976" cy="731838"/>
          </a:xfrm>
          <a:prstGeom prst="rect">
            <a:avLst/>
          </a:prstGeom>
          <a:noFill/>
        </p:spPr>
      </p:pic>
      <p:sp>
        <p:nvSpPr>
          <p:cNvPr id="7" name="TextBox 6"/>
          <p:cNvSpPr txBox="1"/>
          <p:nvPr/>
        </p:nvSpPr>
        <p:spPr>
          <a:xfrm>
            <a:off x="3059832" y="4443318"/>
            <a:ext cx="3024336" cy="40011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2000" b="1" spc="50" dirty="0">
                <a:ln w="11430"/>
                <a:solidFill>
                  <a:srgbClr val="FF0000"/>
                </a:solidFill>
                <a:effectLst>
                  <a:outerShdw blurRad="76200" dist="50800" dir="5400000" algn="tl" rotWithShape="0">
                    <a:srgbClr val="000000">
                      <a:alpha val="65000"/>
                    </a:srgbClr>
                  </a:outerShdw>
                </a:effectLst>
                <a:latin typeface="微软雅黑" pitchFamily="34" charset="-122"/>
              </a:rPr>
              <a:t>主讲人：李健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（三）数值模拟的数据要求</a:t>
            </a:r>
            <a:endParaRPr lang="en-US" altLang="zh-CN" sz="2400" b="1" dirty="0">
              <a:solidFill>
                <a:srgbClr val="C00000"/>
              </a:solidFill>
              <a:latin typeface="方正大黑简体" pitchFamily="2" charset="-122"/>
              <a:ea typeface="方正大黑简体" pitchFamily="2" charset="-122"/>
            </a:endParaRPr>
          </a:p>
        </p:txBody>
      </p:sp>
      <p:sp>
        <p:nvSpPr>
          <p:cNvPr id="5" name="Text Box 7"/>
          <p:cNvSpPr txBox="1">
            <a:spLocks noChangeArrowheads="1"/>
          </p:cNvSpPr>
          <p:nvPr/>
        </p:nvSpPr>
        <p:spPr bwMode="auto">
          <a:xfrm>
            <a:off x="833799" y="1244159"/>
            <a:ext cx="6067425" cy="517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2000" dirty="0">
                <a:solidFill>
                  <a:srgbClr val="C00000"/>
                </a:solidFill>
                <a:latin typeface="方正大黑简体" panose="03000509000000000000" pitchFamily="65" charset="-122"/>
                <a:ea typeface="方正大黑简体" panose="03000509000000000000" pitchFamily="65" charset="-122"/>
              </a:rPr>
              <a:t>2</a:t>
            </a:r>
            <a:r>
              <a:rPr lang="zh-CN" altLang="en-US" sz="2000" dirty="0">
                <a:solidFill>
                  <a:srgbClr val="C00000"/>
                </a:solidFill>
                <a:latin typeface="方正大黑简体" panose="03000509000000000000" pitchFamily="65" charset="-122"/>
                <a:ea typeface="方正大黑简体" panose="03000509000000000000" pitchFamily="65" charset="-122"/>
              </a:rPr>
              <a:t>、动态资料</a:t>
            </a:r>
          </a:p>
          <a:p>
            <a:pPr eaLnBrk="1" hangingPunct="1">
              <a:lnSpc>
                <a:spcPct val="130000"/>
              </a:lnSpc>
              <a:spcBef>
                <a:spcPct val="0"/>
              </a:spcBef>
              <a:buFontTx/>
              <a:buNone/>
            </a:pPr>
            <a:r>
              <a:rPr lang="zh-CN" altLang="en-US" sz="1800" u="sng" dirty="0">
                <a:latin typeface="方正大黑简体" panose="03000509000000000000" pitchFamily="65" charset="-122"/>
                <a:ea typeface="方正大黑简体" panose="03000509000000000000" pitchFamily="65" charset="-122"/>
              </a:rPr>
              <a:t>   （</a:t>
            </a:r>
            <a:r>
              <a:rPr lang="en-US" altLang="zh-CN" sz="1800" u="sng" dirty="0">
                <a:latin typeface="方正大黑简体" panose="03000509000000000000" pitchFamily="65" charset="-122"/>
                <a:ea typeface="方正大黑简体" panose="03000509000000000000" pitchFamily="65" charset="-122"/>
              </a:rPr>
              <a:t>1</a:t>
            </a:r>
            <a:r>
              <a:rPr lang="zh-CN" altLang="en-US" sz="1800" u="sng" dirty="0">
                <a:latin typeface="方正大黑简体" panose="03000509000000000000" pitchFamily="65" charset="-122"/>
                <a:ea typeface="方正大黑简体" panose="03000509000000000000" pitchFamily="65" charset="-122"/>
              </a:rPr>
              <a:t>）射孔完井报告；</a:t>
            </a:r>
          </a:p>
          <a:p>
            <a:pPr eaLnBrk="1" hangingPunct="1">
              <a:lnSpc>
                <a:spcPct val="130000"/>
              </a:lnSpc>
              <a:spcBef>
                <a:spcPct val="0"/>
              </a:spcBef>
              <a:buFontTx/>
              <a:buNone/>
            </a:pPr>
            <a:r>
              <a:rPr lang="zh-CN" altLang="en-US" sz="1800" u="sng" dirty="0">
                <a:latin typeface="方正大黑简体" panose="03000509000000000000" pitchFamily="65" charset="-122"/>
                <a:ea typeface="方正大黑简体" panose="03000509000000000000" pitchFamily="65" charset="-122"/>
              </a:rPr>
              <a:t>   （</a:t>
            </a:r>
            <a:r>
              <a:rPr lang="en-US" altLang="zh-CN" sz="1800" u="sng" dirty="0">
                <a:latin typeface="方正大黑简体" panose="03000509000000000000" pitchFamily="65" charset="-122"/>
                <a:ea typeface="方正大黑简体" panose="03000509000000000000" pitchFamily="65" charset="-122"/>
              </a:rPr>
              <a:t>2</a:t>
            </a:r>
            <a:r>
              <a:rPr lang="zh-CN" altLang="en-US" sz="1800" u="sng" dirty="0">
                <a:latin typeface="方正大黑简体" panose="03000509000000000000" pitchFamily="65" charset="-122"/>
                <a:ea typeface="方正大黑简体" panose="03000509000000000000" pitchFamily="65" charset="-122"/>
              </a:rPr>
              <a:t>）井史报告、压裂等措施</a:t>
            </a:r>
            <a:r>
              <a:rPr lang="zh-CN" altLang="en-US" sz="1800" dirty="0">
                <a:latin typeface="方正大黑简体" panose="03000509000000000000" pitchFamily="65" charset="-122"/>
                <a:ea typeface="方正大黑简体" panose="03000509000000000000" pitchFamily="65" charset="-122"/>
              </a:rPr>
              <a:t>；</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3</a:t>
            </a:r>
            <a:r>
              <a:rPr lang="zh-CN" altLang="en-US" sz="1800" dirty="0">
                <a:latin typeface="方正大黑简体" panose="03000509000000000000" pitchFamily="65" charset="-122"/>
                <a:ea typeface="方正大黑简体" panose="03000509000000000000" pitchFamily="65" charset="-122"/>
              </a:rPr>
              <a:t>）系统测压资料；</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4</a:t>
            </a:r>
            <a:r>
              <a:rPr lang="zh-CN" altLang="en-US" sz="1800" dirty="0">
                <a:latin typeface="方正大黑简体" panose="03000509000000000000" pitchFamily="65" charset="-122"/>
                <a:ea typeface="方正大黑简体" panose="03000509000000000000" pitchFamily="65" charset="-122"/>
              </a:rPr>
              <a:t>）试油、试井和试采资料（压力恢复曲线）；</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5</a:t>
            </a:r>
            <a:r>
              <a:rPr lang="zh-CN" altLang="en-US" sz="1800" dirty="0">
                <a:latin typeface="方正大黑简体" panose="03000509000000000000" pitchFamily="65" charset="-122"/>
                <a:ea typeface="方正大黑简体" panose="03000509000000000000" pitchFamily="65" charset="-122"/>
              </a:rPr>
              <a:t>）油水井别，调整井位示意图；</a:t>
            </a:r>
          </a:p>
          <a:p>
            <a:pPr eaLnBrk="1" hangingPunct="1">
              <a:lnSpc>
                <a:spcPct val="13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en-US" altLang="zh-CN" sz="1800" dirty="0">
                <a:solidFill>
                  <a:srgbClr val="C00000"/>
                </a:solidFill>
                <a:latin typeface="方正大黑简体" panose="03000509000000000000" pitchFamily="65" charset="-122"/>
                <a:ea typeface="方正大黑简体" panose="03000509000000000000" pitchFamily="65" charset="-122"/>
              </a:rPr>
              <a:t>6</a:t>
            </a:r>
            <a:r>
              <a:rPr lang="zh-CN" altLang="en-US" sz="1800" dirty="0">
                <a:solidFill>
                  <a:srgbClr val="C00000"/>
                </a:solidFill>
                <a:latin typeface="方正大黑简体" panose="03000509000000000000" pitchFamily="65" charset="-122"/>
                <a:ea typeface="方正大黑简体" panose="03000509000000000000" pitchFamily="65" charset="-122"/>
              </a:rPr>
              <a:t>）油井生产（水井注水）数据报表：</a:t>
            </a:r>
          </a:p>
          <a:p>
            <a:pPr eaLnBrk="1" hangingPunct="1">
              <a:lnSpc>
                <a:spcPct val="13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日产油、日产液、日产气、综合含水、压力</a:t>
            </a:r>
          </a:p>
          <a:p>
            <a:pPr eaLnBrk="1" hangingPunct="1">
              <a:lnSpc>
                <a:spcPct val="13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累积产油（气、水、液）</a:t>
            </a:r>
          </a:p>
          <a:p>
            <a:pPr eaLnBrk="1" hangingPunct="1">
              <a:lnSpc>
                <a:spcPct val="13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日注水、累积注水</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7</a:t>
            </a:r>
            <a:r>
              <a:rPr lang="zh-CN" altLang="en-US" sz="1800" dirty="0">
                <a:latin typeface="方正大黑简体" panose="03000509000000000000" pitchFamily="65" charset="-122"/>
                <a:ea typeface="方正大黑简体" panose="03000509000000000000" pitchFamily="65" charset="-122"/>
              </a:rPr>
              <a:t>）区块综合生产数据统计报表：</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日产油（水、气、液）、采出程度、综合含水</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累积产油（气、水、液）</a:t>
            </a:r>
          </a:p>
          <a:p>
            <a:pPr eaLnBrk="1" hangingPunct="1">
              <a:lnSpc>
                <a:spcPct val="13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日注水、累积注水 </a:t>
            </a:r>
          </a:p>
        </p:txBody>
      </p:sp>
    </p:spTree>
    <p:extLst>
      <p:ext uri="{BB962C8B-B14F-4D97-AF65-F5344CB8AC3E}">
        <p14:creationId xmlns:p14="http://schemas.microsoft.com/office/powerpoint/2010/main" val="7614667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EB6810A-BB35-4705-B656-B4F5D49C5EB2}"/>
              </a:ext>
            </a:extLst>
          </p:cNvPr>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7</a:t>
            </a:r>
            <a:r>
              <a:rPr lang="zh-CN" altLang="en-US" dirty="0" smtClean="0">
                <a:solidFill>
                  <a:srgbClr val="FF0000"/>
                </a:solidFill>
                <a:latin typeface="方正大黑简体" pitchFamily="65" charset="-122"/>
                <a:ea typeface="方正大黑简体" pitchFamily="65" charset="-122"/>
              </a:rPr>
              <a:t>）方案</a:t>
            </a:r>
            <a:r>
              <a:rPr lang="zh-CN" altLang="en-US" dirty="0">
                <a:solidFill>
                  <a:srgbClr val="FF0000"/>
                </a:solidFill>
                <a:latin typeface="方正大黑简体" pitchFamily="65" charset="-122"/>
                <a:ea typeface="方正大黑简体" pitchFamily="65" charset="-122"/>
              </a:rPr>
              <a:t>对比</a:t>
            </a:r>
            <a:endParaRPr lang="zh-CN" altLang="zh-CN" dirty="0">
              <a:solidFill>
                <a:srgbClr val="FF0000"/>
              </a:solidFill>
              <a:latin typeface="方正大黑简体" pitchFamily="65" charset="-122"/>
              <a:ea typeface="方正大黑简体" pitchFamily="65" charset="-122"/>
            </a:endParaRPr>
          </a:p>
        </p:txBody>
      </p:sp>
      <p:pic>
        <p:nvPicPr>
          <p:cNvPr id="27" name="图片 26">
            <a:extLst>
              <a:ext uri="{FF2B5EF4-FFF2-40B4-BE49-F238E27FC236}">
                <a16:creationId xmlns:a16="http://schemas.microsoft.com/office/drawing/2014/main" id="{41415CA0-BFF2-4046-9669-873A616C8458}"/>
              </a:ext>
            </a:extLst>
          </p:cNvPr>
          <p:cNvPicPr>
            <a:picLocks noChangeAspect="1"/>
          </p:cNvPicPr>
          <p:nvPr/>
        </p:nvPicPr>
        <p:blipFill>
          <a:blip r:embed="rId3"/>
          <a:stretch>
            <a:fillRect/>
          </a:stretch>
        </p:blipFill>
        <p:spPr>
          <a:xfrm>
            <a:off x="281030" y="3114939"/>
            <a:ext cx="4253065" cy="2881972"/>
          </a:xfrm>
          <a:prstGeom prst="rect">
            <a:avLst/>
          </a:prstGeom>
        </p:spPr>
      </p:pic>
      <p:sp>
        <p:nvSpPr>
          <p:cNvPr id="28" name="文本框 27">
            <a:extLst>
              <a:ext uri="{FF2B5EF4-FFF2-40B4-BE49-F238E27FC236}">
                <a16:creationId xmlns:a16="http://schemas.microsoft.com/office/drawing/2014/main" id="{56243F7E-104D-46C3-893E-AAA1C645B547}"/>
              </a:ext>
            </a:extLst>
          </p:cNvPr>
          <p:cNvSpPr txBox="1"/>
          <p:nvPr/>
        </p:nvSpPr>
        <p:spPr>
          <a:xfrm>
            <a:off x="300573" y="1368876"/>
            <a:ext cx="8501537" cy="1294009"/>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方案一与方案二在相同注入速度（</a:t>
            </a:r>
            <a:r>
              <a:rPr lang="en-US" altLang="zh-CN" dirty="0">
                <a:latin typeface="方正大黑简体" panose="03000509000000000000" pitchFamily="65" charset="-122"/>
                <a:ea typeface="方正大黑简体" panose="03000509000000000000" pitchFamily="65" charset="-122"/>
              </a:rPr>
              <a:t>0.1PV/a</a:t>
            </a:r>
            <a:r>
              <a:rPr lang="zh-CN" altLang="en-US" dirty="0">
                <a:latin typeface="方正大黑简体" panose="03000509000000000000" pitchFamily="65" charset="-122"/>
                <a:ea typeface="方正大黑简体" panose="03000509000000000000" pitchFamily="65" charset="-122"/>
              </a:rPr>
              <a:t>）、段塞尺寸（</a:t>
            </a:r>
            <a:r>
              <a:rPr lang="en-US" altLang="zh-CN" dirty="0">
                <a:latin typeface="方正大黑简体" panose="03000509000000000000" pitchFamily="65" charset="-122"/>
                <a:ea typeface="方正大黑简体" panose="03000509000000000000" pitchFamily="65" charset="-122"/>
              </a:rPr>
              <a:t>0.6PV</a:t>
            </a:r>
            <a:r>
              <a:rPr lang="zh-CN" altLang="en-US" dirty="0">
                <a:latin typeface="方正大黑简体" panose="03000509000000000000" pitchFamily="65" charset="-122"/>
                <a:ea typeface="方正大黑简体" panose="03000509000000000000" pitchFamily="65" charset="-122"/>
              </a:rPr>
              <a:t>）、段塞结构（最佳段塞结构）的基础上开展</a:t>
            </a:r>
            <a:r>
              <a:rPr lang="en-US" altLang="zh-CN" dirty="0">
                <a:latin typeface="方正大黑简体" panose="03000509000000000000" pitchFamily="65" charset="-122"/>
                <a:ea typeface="方正大黑简体" panose="03000509000000000000" pitchFamily="65" charset="-122"/>
              </a:rPr>
              <a:t>15</a:t>
            </a:r>
            <a:r>
              <a:rPr lang="zh-CN" altLang="en-US" dirty="0">
                <a:latin typeface="方正大黑简体" panose="03000509000000000000" pitchFamily="65" charset="-122"/>
                <a:ea typeface="方正大黑简体" panose="03000509000000000000" pitchFamily="65" charset="-122"/>
              </a:rPr>
              <a:t>年指标对比，两个方案累计增油相差较小，方案一略好于方案二，方案一作为最佳方案</a:t>
            </a:r>
            <a:endParaRPr lang="zh-CN" altLang="en-US" dirty="0">
              <a:solidFill>
                <a:srgbClr val="C00000"/>
              </a:solidFill>
              <a:latin typeface="方正大黑简体" panose="03000509000000000000" pitchFamily="65" charset="-122"/>
              <a:ea typeface="方正大黑简体" panose="03000509000000000000" pitchFamily="65" charset="-122"/>
            </a:endParaRPr>
          </a:p>
        </p:txBody>
      </p:sp>
      <p:sp>
        <p:nvSpPr>
          <p:cNvPr id="29" name="文本框 28">
            <a:extLst>
              <a:ext uri="{FF2B5EF4-FFF2-40B4-BE49-F238E27FC236}">
                <a16:creationId xmlns:a16="http://schemas.microsoft.com/office/drawing/2014/main" id="{DB106E43-CC9E-4CA3-AFF5-1890048FF6F6}"/>
              </a:ext>
            </a:extLst>
          </p:cNvPr>
          <p:cNvSpPr txBox="1"/>
          <p:nvPr/>
        </p:nvSpPr>
        <p:spPr>
          <a:xfrm rot="16200000">
            <a:off x="-322955" y="4648661"/>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累计产油（万吨）</a:t>
            </a:r>
          </a:p>
        </p:txBody>
      </p:sp>
      <p:pic>
        <p:nvPicPr>
          <p:cNvPr id="6" name="图片 5">
            <a:extLst>
              <a:ext uri="{FF2B5EF4-FFF2-40B4-BE49-F238E27FC236}">
                <a16:creationId xmlns:a16="http://schemas.microsoft.com/office/drawing/2014/main" id="{50CCA5D5-D7DC-4ED1-869E-C5254204CEF5}"/>
              </a:ext>
            </a:extLst>
          </p:cNvPr>
          <p:cNvPicPr>
            <a:picLocks noChangeAspect="1"/>
          </p:cNvPicPr>
          <p:nvPr/>
        </p:nvPicPr>
        <p:blipFill>
          <a:blip r:embed="rId4"/>
          <a:stretch>
            <a:fillRect/>
          </a:stretch>
        </p:blipFill>
        <p:spPr>
          <a:xfrm>
            <a:off x="4750119" y="3177905"/>
            <a:ext cx="4037041" cy="2819006"/>
          </a:xfrm>
          <a:prstGeom prst="rect">
            <a:avLst/>
          </a:prstGeom>
        </p:spPr>
      </p:pic>
      <p:sp>
        <p:nvSpPr>
          <p:cNvPr id="30" name="文本框 29">
            <a:extLst>
              <a:ext uri="{FF2B5EF4-FFF2-40B4-BE49-F238E27FC236}">
                <a16:creationId xmlns:a16="http://schemas.microsoft.com/office/drawing/2014/main" id="{B86E22D7-BFFA-48B4-A7B0-6CF8892A16DB}"/>
              </a:ext>
            </a:extLst>
          </p:cNvPr>
          <p:cNvSpPr txBox="1"/>
          <p:nvPr/>
        </p:nvSpPr>
        <p:spPr>
          <a:xfrm>
            <a:off x="1565042" y="2896682"/>
            <a:ext cx="2171232"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方案一、方案二累产油对比</a:t>
            </a:r>
          </a:p>
        </p:txBody>
      </p:sp>
      <p:sp>
        <p:nvSpPr>
          <p:cNvPr id="31" name="文本框 30">
            <a:extLst>
              <a:ext uri="{FF2B5EF4-FFF2-40B4-BE49-F238E27FC236}">
                <a16:creationId xmlns:a16="http://schemas.microsoft.com/office/drawing/2014/main" id="{5B7E193E-4A32-442B-8F5C-24C16D7766CF}"/>
              </a:ext>
            </a:extLst>
          </p:cNvPr>
          <p:cNvSpPr txBox="1"/>
          <p:nvPr/>
        </p:nvSpPr>
        <p:spPr>
          <a:xfrm>
            <a:off x="5818107" y="2976439"/>
            <a:ext cx="2171232"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方案一、方案二含水对比</a:t>
            </a:r>
          </a:p>
        </p:txBody>
      </p:sp>
      <p:sp>
        <p:nvSpPr>
          <p:cNvPr id="32" name="文本框 31">
            <a:extLst>
              <a:ext uri="{FF2B5EF4-FFF2-40B4-BE49-F238E27FC236}">
                <a16:creationId xmlns:a16="http://schemas.microsoft.com/office/drawing/2014/main" id="{6643D00D-B2F5-44BB-A1FB-6FADEF671FB1}"/>
              </a:ext>
            </a:extLst>
          </p:cNvPr>
          <p:cNvSpPr txBox="1"/>
          <p:nvPr/>
        </p:nvSpPr>
        <p:spPr>
          <a:xfrm rot="16200000">
            <a:off x="4352819" y="4251361"/>
            <a:ext cx="794600"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含水</a:t>
            </a:r>
          </a:p>
        </p:txBody>
      </p:sp>
      <p:sp>
        <p:nvSpPr>
          <p:cNvPr id="8" name="矩形 7">
            <a:extLst>
              <a:ext uri="{FF2B5EF4-FFF2-40B4-BE49-F238E27FC236}">
                <a16:creationId xmlns:a16="http://schemas.microsoft.com/office/drawing/2014/main" id="{3B60F060-046C-45E6-87F2-AB3DAD0754BD}"/>
              </a:ext>
            </a:extLst>
          </p:cNvPr>
          <p:cNvSpPr/>
          <p:nvPr/>
        </p:nvSpPr>
        <p:spPr>
          <a:xfrm>
            <a:off x="1968980" y="3684320"/>
            <a:ext cx="646331" cy="276999"/>
          </a:xfrm>
          <a:prstGeom prst="rect">
            <a:avLst/>
          </a:prstGeom>
        </p:spPr>
        <p:txBody>
          <a:bodyPr wrap="none">
            <a:spAutoFit/>
          </a:bodyPr>
          <a:lstStyle/>
          <a:p>
            <a:r>
              <a:rPr lang="zh-CN" altLang="en-US" sz="1200" dirty="0">
                <a:latin typeface="方正大黑简体" panose="03000509000000000000" pitchFamily="65" charset="-122"/>
                <a:ea typeface="方正大黑简体" panose="03000509000000000000" pitchFamily="65" charset="-122"/>
              </a:rPr>
              <a:t>方案一</a:t>
            </a:r>
            <a:endParaRPr lang="zh-CN" altLang="en-US" sz="1200" dirty="0"/>
          </a:p>
        </p:txBody>
      </p:sp>
      <p:sp>
        <p:nvSpPr>
          <p:cNvPr id="33" name="矩形 32">
            <a:extLst>
              <a:ext uri="{FF2B5EF4-FFF2-40B4-BE49-F238E27FC236}">
                <a16:creationId xmlns:a16="http://schemas.microsoft.com/office/drawing/2014/main" id="{9E05D731-0EDD-41F9-93C9-75EFEAFAD998}"/>
              </a:ext>
            </a:extLst>
          </p:cNvPr>
          <p:cNvSpPr/>
          <p:nvPr/>
        </p:nvSpPr>
        <p:spPr>
          <a:xfrm>
            <a:off x="2588227" y="4052977"/>
            <a:ext cx="646331" cy="276999"/>
          </a:xfrm>
          <a:prstGeom prst="rect">
            <a:avLst/>
          </a:prstGeom>
        </p:spPr>
        <p:txBody>
          <a:bodyPr wrap="none">
            <a:spAutoFit/>
          </a:bodyPr>
          <a:lstStyle/>
          <a:p>
            <a:r>
              <a:rPr lang="zh-CN" altLang="en-US" sz="1200" dirty="0">
                <a:latin typeface="方正大黑简体" panose="03000509000000000000" pitchFamily="65" charset="-122"/>
                <a:ea typeface="方正大黑简体" panose="03000509000000000000" pitchFamily="65" charset="-122"/>
              </a:rPr>
              <a:t>方案二</a:t>
            </a:r>
            <a:endParaRPr lang="zh-CN" altLang="en-US" sz="1200" dirty="0"/>
          </a:p>
        </p:txBody>
      </p:sp>
      <p:sp>
        <p:nvSpPr>
          <p:cNvPr id="35" name="矩形 34">
            <a:extLst>
              <a:ext uri="{FF2B5EF4-FFF2-40B4-BE49-F238E27FC236}">
                <a16:creationId xmlns:a16="http://schemas.microsoft.com/office/drawing/2014/main" id="{38799EF9-5222-4D6F-AD43-A4BC2F828073}"/>
              </a:ext>
            </a:extLst>
          </p:cNvPr>
          <p:cNvSpPr/>
          <p:nvPr/>
        </p:nvSpPr>
        <p:spPr>
          <a:xfrm>
            <a:off x="5780192" y="4486675"/>
            <a:ext cx="646331" cy="276999"/>
          </a:xfrm>
          <a:prstGeom prst="rect">
            <a:avLst/>
          </a:prstGeom>
        </p:spPr>
        <p:txBody>
          <a:bodyPr wrap="none">
            <a:spAutoFit/>
          </a:bodyPr>
          <a:lstStyle/>
          <a:p>
            <a:r>
              <a:rPr lang="zh-CN" altLang="en-US" sz="1200" dirty="0">
                <a:latin typeface="方正大黑简体" panose="03000509000000000000" pitchFamily="65" charset="-122"/>
                <a:ea typeface="方正大黑简体" panose="03000509000000000000" pitchFamily="65" charset="-122"/>
              </a:rPr>
              <a:t>方案二</a:t>
            </a:r>
            <a:endParaRPr lang="zh-CN" altLang="en-US" sz="1200" dirty="0"/>
          </a:p>
        </p:txBody>
      </p:sp>
      <p:sp>
        <p:nvSpPr>
          <p:cNvPr id="37" name="矩形 36">
            <a:extLst>
              <a:ext uri="{FF2B5EF4-FFF2-40B4-BE49-F238E27FC236}">
                <a16:creationId xmlns:a16="http://schemas.microsoft.com/office/drawing/2014/main" id="{E96E7B30-B651-45B2-A463-8FD1EAAC0B15}"/>
              </a:ext>
            </a:extLst>
          </p:cNvPr>
          <p:cNvSpPr/>
          <p:nvPr/>
        </p:nvSpPr>
        <p:spPr>
          <a:xfrm>
            <a:off x="1985626" y="3684320"/>
            <a:ext cx="646331" cy="276999"/>
          </a:xfrm>
          <a:prstGeom prst="rect">
            <a:avLst/>
          </a:prstGeom>
        </p:spPr>
        <p:txBody>
          <a:bodyPr wrap="none">
            <a:spAutoFit/>
          </a:bodyPr>
          <a:lstStyle/>
          <a:p>
            <a:r>
              <a:rPr lang="zh-CN" altLang="en-US" sz="1200" dirty="0">
                <a:latin typeface="方正大黑简体" panose="03000509000000000000" pitchFamily="65" charset="-122"/>
                <a:ea typeface="方正大黑简体" panose="03000509000000000000" pitchFamily="65" charset="-122"/>
              </a:rPr>
              <a:t>方案一</a:t>
            </a:r>
            <a:endParaRPr lang="zh-CN" altLang="en-US" sz="1200" dirty="0"/>
          </a:p>
        </p:txBody>
      </p:sp>
      <p:sp>
        <p:nvSpPr>
          <p:cNvPr id="38" name="矩形 37">
            <a:extLst>
              <a:ext uri="{FF2B5EF4-FFF2-40B4-BE49-F238E27FC236}">
                <a16:creationId xmlns:a16="http://schemas.microsoft.com/office/drawing/2014/main" id="{EE259AC7-38EE-4CD9-A2AF-8F80C854E7B0}"/>
              </a:ext>
            </a:extLst>
          </p:cNvPr>
          <p:cNvSpPr/>
          <p:nvPr/>
        </p:nvSpPr>
        <p:spPr>
          <a:xfrm>
            <a:off x="5068082" y="4552665"/>
            <a:ext cx="646331" cy="276999"/>
          </a:xfrm>
          <a:prstGeom prst="rect">
            <a:avLst/>
          </a:prstGeom>
        </p:spPr>
        <p:txBody>
          <a:bodyPr wrap="none">
            <a:spAutoFit/>
          </a:bodyPr>
          <a:lstStyle/>
          <a:p>
            <a:r>
              <a:rPr lang="zh-CN" altLang="en-US" sz="1200" dirty="0">
                <a:latin typeface="方正大黑简体" panose="03000509000000000000" pitchFamily="65" charset="-122"/>
                <a:ea typeface="方正大黑简体" panose="03000509000000000000" pitchFamily="65" charset="-122"/>
              </a:rPr>
              <a:t>方案一</a:t>
            </a:r>
            <a:endParaRPr lang="zh-CN" altLang="en-US" sz="1200" dirty="0"/>
          </a:p>
        </p:txBody>
      </p:sp>
      <p:sp>
        <p:nvSpPr>
          <p:cNvPr id="10" name="文本框 9">
            <a:extLst>
              <a:ext uri="{FF2B5EF4-FFF2-40B4-BE49-F238E27FC236}">
                <a16:creationId xmlns:a16="http://schemas.microsoft.com/office/drawing/2014/main" id="{BB61DC06-433E-4FD7-93E2-FB8E4B698C41}"/>
              </a:ext>
            </a:extLst>
          </p:cNvPr>
          <p:cNvSpPr txBox="1"/>
          <p:nvPr/>
        </p:nvSpPr>
        <p:spPr>
          <a:xfrm>
            <a:off x="6300192" y="5352502"/>
            <a:ext cx="720080" cy="369332"/>
          </a:xfrm>
          <a:prstGeom prst="rect">
            <a:avLst/>
          </a:prstGeom>
          <a:noFill/>
        </p:spPr>
        <p:txBody>
          <a:bodyPr wrap="square" rtlCol="0">
            <a:spAutoFit/>
          </a:bodyPr>
          <a:lstStyle/>
          <a:p>
            <a:r>
              <a:rPr lang="en-US" altLang="zh-CN" dirty="0"/>
              <a:t>0.85</a:t>
            </a:r>
            <a:endParaRPr lang="zh-CN" altLang="en-US" dirty="0"/>
          </a:p>
        </p:txBody>
      </p:sp>
      <p:sp>
        <p:nvSpPr>
          <p:cNvPr id="39" name="文本框 38">
            <a:extLst>
              <a:ext uri="{FF2B5EF4-FFF2-40B4-BE49-F238E27FC236}">
                <a16:creationId xmlns:a16="http://schemas.microsoft.com/office/drawing/2014/main" id="{0B5829EA-6C74-4E56-A227-FBB1948935B6}"/>
              </a:ext>
            </a:extLst>
          </p:cNvPr>
          <p:cNvSpPr txBox="1"/>
          <p:nvPr/>
        </p:nvSpPr>
        <p:spPr>
          <a:xfrm>
            <a:off x="5953273" y="5077228"/>
            <a:ext cx="720080" cy="369332"/>
          </a:xfrm>
          <a:prstGeom prst="rect">
            <a:avLst/>
          </a:prstGeom>
          <a:noFill/>
        </p:spPr>
        <p:txBody>
          <a:bodyPr wrap="square" rtlCol="0">
            <a:spAutoFit/>
          </a:bodyPr>
          <a:lstStyle/>
          <a:p>
            <a:r>
              <a:rPr lang="en-US" altLang="zh-CN" dirty="0"/>
              <a:t>0.866</a:t>
            </a:r>
            <a:endParaRPr lang="zh-CN" altLang="en-US" dirty="0"/>
          </a:p>
        </p:txBody>
      </p:sp>
    </p:spTree>
    <p:extLst>
      <p:ext uri="{BB962C8B-B14F-4D97-AF65-F5344CB8AC3E}">
        <p14:creationId xmlns:p14="http://schemas.microsoft.com/office/powerpoint/2010/main" val="331209012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3FD6E529-5EEF-4806-9957-F6B8CB8E535E}"/>
              </a:ext>
            </a:extLst>
          </p:cNvPr>
          <p:cNvGraphicFramePr>
            <a:graphicFrameLocks/>
          </p:cNvGraphicFramePr>
          <p:nvPr/>
        </p:nvGraphicFramePr>
        <p:xfrm>
          <a:off x="900112" y="1654968"/>
          <a:ext cx="7343775" cy="3548063"/>
        </p:xfrm>
        <a:graphic>
          <a:graphicData uri="http://schemas.openxmlformats.org/drawingml/2006/chart">
            <c:chart xmlns:c="http://schemas.openxmlformats.org/drawingml/2006/chart" xmlns:r="http://schemas.openxmlformats.org/officeDocument/2006/relationships" r:id="rId2"/>
          </a:graphicData>
        </a:graphic>
      </p:graphicFrame>
      <p:sp>
        <p:nvSpPr>
          <p:cNvPr id="2" name="文本框 1">
            <a:extLst>
              <a:ext uri="{FF2B5EF4-FFF2-40B4-BE49-F238E27FC236}">
                <a16:creationId xmlns:a16="http://schemas.microsoft.com/office/drawing/2014/main" id="{8A7EC950-150C-43F2-952A-958808086953}"/>
              </a:ext>
            </a:extLst>
          </p:cNvPr>
          <p:cNvSpPr txBox="1"/>
          <p:nvPr/>
        </p:nvSpPr>
        <p:spPr>
          <a:xfrm>
            <a:off x="3347864" y="5203031"/>
            <a:ext cx="4248472" cy="369332"/>
          </a:xfrm>
          <a:prstGeom prst="rect">
            <a:avLst/>
          </a:prstGeom>
          <a:noFill/>
        </p:spPr>
        <p:txBody>
          <a:bodyPr wrap="square" rtlCol="0">
            <a:spAutoFit/>
          </a:bodyPr>
          <a:lstStyle/>
          <a:p>
            <a:r>
              <a:rPr lang="zh-CN" altLang="en-US" dirty="0">
                <a:latin typeface="方正大黑简体" panose="03000509000000000000" pitchFamily="65" charset="-122"/>
                <a:ea typeface="方正大黑简体" panose="03000509000000000000" pitchFamily="65" charset="-122"/>
              </a:rPr>
              <a:t>方案一年产油量对比图</a:t>
            </a:r>
          </a:p>
        </p:txBody>
      </p:sp>
      <p:sp>
        <p:nvSpPr>
          <p:cNvPr id="3" name="文本框 2">
            <a:extLst>
              <a:ext uri="{FF2B5EF4-FFF2-40B4-BE49-F238E27FC236}">
                <a16:creationId xmlns:a16="http://schemas.microsoft.com/office/drawing/2014/main" id="{E903A601-AD29-4BE4-8DF5-B4F8FEB72D4E}"/>
              </a:ext>
            </a:extLst>
          </p:cNvPr>
          <p:cNvSpPr txBox="1"/>
          <p:nvPr/>
        </p:nvSpPr>
        <p:spPr>
          <a:xfrm>
            <a:off x="683568" y="980728"/>
            <a:ext cx="7776864" cy="878510"/>
          </a:xfrm>
          <a:prstGeom prst="rect">
            <a:avLst/>
          </a:prstGeom>
          <a:noFill/>
        </p:spPr>
        <p:txBody>
          <a:bodyPr wrap="square" rtlCol="0">
            <a:spAutoFit/>
          </a:bodyPr>
          <a:lstStyle/>
          <a:p>
            <a:pPr>
              <a:lnSpc>
                <a:spcPct val="150000"/>
              </a:lnSpc>
            </a:pPr>
            <a:r>
              <a:rPr lang="zh-CN" altLang="en-US" dirty="0">
                <a:latin typeface="方正大黑简体" panose="03000509000000000000" pitchFamily="65" charset="-122"/>
                <a:ea typeface="方正大黑简体" panose="03000509000000000000" pitchFamily="65" charset="-122"/>
              </a:rPr>
              <a:t>       方案一预计“二三结合”提高采收率</a:t>
            </a:r>
            <a:r>
              <a:rPr lang="en-US" altLang="zh-CN" dirty="0">
                <a:latin typeface="方正大黑简体" panose="03000509000000000000" pitchFamily="65" charset="-122"/>
                <a:ea typeface="方正大黑简体" panose="03000509000000000000" pitchFamily="65" charset="-122"/>
              </a:rPr>
              <a:t>19.43</a:t>
            </a:r>
            <a:r>
              <a:rPr lang="zh-CN" altLang="en-US" dirty="0">
                <a:latin typeface="方正大黑简体" panose="03000509000000000000" pitchFamily="65" charset="-122"/>
                <a:ea typeface="方正大黑简体" panose="03000509000000000000" pitchFamily="65" charset="-122"/>
              </a:rPr>
              <a:t>个百分点，二次开发提高采收率</a:t>
            </a:r>
            <a:r>
              <a:rPr lang="en-US" altLang="zh-CN" dirty="0">
                <a:latin typeface="方正大黑简体" panose="03000509000000000000" pitchFamily="65" charset="-122"/>
                <a:ea typeface="方正大黑简体" panose="03000509000000000000" pitchFamily="65" charset="-122"/>
              </a:rPr>
              <a:t>5.3</a:t>
            </a:r>
            <a:r>
              <a:rPr lang="zh-CN" altLang="en-US" dirty="0">
                <a:latin typeface="方正大黑简体" panose="03000509000000000000" pitchFamily="65" charset="-122"/>
                <a:ea typeface="方正大黑简体" panose="03000509000000000000" pitchFamily="65" charset="-122"/>
              </a:rPr>
              <a:t>个百分点</a:t>
            </a:r>
          </a:p>
        </p:txBody>
      </p:sp>
    </p:spTree>
    <p:extLst>
      <p:ext uri="{BB962C8B-B14F-4D97-AF65-F5344CB8AC3E}">
        <p14:creationId xmlns:p14="http://schemas.microsoft.com/office/powerpoint/2010/main" val="6119196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王静-工作\科技处\ppt设计\王静\未标题-12.png"/>
          <p:cNvPicPr>
            <a:picLocks noChangeAspect="1" noChangeArrowheads="1"/>
          </p:cNvPicPr>
          <p:nvPr/>
        </p:nvPicPr>
        <p:blipFill>
          <a:blip r:embed="rId2" cstate="print"/>
          <a:srcRect b="38542"/>
          <a:stretch>
            <a:fillRect/>
          </a:stretch>
        </p:blipFill>
        <p:spPr bwMode="auto">
          <a:xfrm>
            <a:off x="0" y="1500188"/>
            <a:ext cx="9144000" cy="2928937"/>
          </a:xfrm>
          <a:prstGeom prst="rect">
            <a:avLst/>
          </a:prstGeom>
          <a:noFill/>
          <a:ln w="9525">
            <a:noFill/>
            <a:miter lim="800000"/>
            <a:headEnd/>
            <a:tailEnd/>
          </a:ln>
        </p:spPr>
      </p:pic>
      <p:sp>
        <p:nvSpPr>
          <p:cNvPr id="17" name="矩形 16"/>
          <p:cNvSpPr/>
          <p:nvPr/>
        </p:nvSpPr>
        <p:spPr>
          <a:xfrm>
            <a:off x="1369842" y="5044157"/>
            <a:ext cx="6404317" cy="83099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4800" b="1" spc="50" dirty="0">
                <a:ln w="11430"/>
                <a:solidFill>
                  <a:srgbClr val="FF0000"/>
                </a:solidFill>
                <a:effectLst>
                  <a:outerShdw blurRad="76200" dist="50800" dir="5400000" algn="tl" rotWithShape="0">
                    <a:srgbClr val="000000">
                      <a:alpha val="65000"/>
                    </a:srgbClr>
                  </a:outerShdw>
                </a:effectLst>
                <a:latin typeface="微软雅黑" pitchFamily="34" charset="-122"/>
              </a:rPr>
              <a:t>不妥之处，敬请指正！</a:t>
            </a:r>
          </a:p>
        </p:txBody>
      </p:sp>
      <p:pic>
        <p:nvPicPr>
          <p:cNvPr id="16393" name="Picture 9" descr="D:\王静-工作\科技处\ppt设计\王静\和谐(1).jpg"/>
          <p:cNvPicPr>
            <a:picLocks noChangeAspect="1" noChangeArrowheads="1"/>
          </p:cNvPicPr>
          <p:nvPr/>
        </p:nvPicPr>
        <p:blipFill>
          <a:blip r:embed="rId3" cstate="print"/>
          <a:srcRect/>
          <a:stretch>
            <a:fillRect/>
          </a:stretch>
        </p:blipFill>
        <p:spPr bwMode="auto">
          <a:xfrm>
            <a:off x="2317528" y="1639613"/>
            <a:ext cx="6716110" cy="2664372"/>
          </a:xfrm>
          <a:prstGeom prst="rect">
            <a:avLst/>
          </a:prstGeom>
          <a:ln>
            <a:noFill/>
          </a:ln>
          <a:effectLst>
            <a:softEdge rad="112500"/>
          </a:effectLst>
        </p:spPr>
      </p:pic>
      <p:pic>
        <p:nvPicPr>
          <p:cNvPr id="18439" name="Picture 2" descr="D:\王静-工作\科技处\ppt设计\王静\大港油田-bai.png"/>
          <p:cNvPicPr>
            <a:picLocks noChangeAspect="1" noChangeArrowheads="1"/>
          </p:cNvPicPr>
          <p:nvPr/>
        </p:nvPicPr>
        <p:blipFill>
          <a:blip r:embed="rId4" cstate="print"/>
          <a:srcRect b="49734"/>
          <a:stretch>
            <a:fillRect/>
          </a:stretch>
        </p:blipFill>
        <p:spPr bwMode="auto">
          <a:xfrm>
            <a:off x="-188913" y="500063"/>
            <a:ext cx="3173413" cy="4500562"/>
          </a:xfrm>
          <a:prstGeom prst="rect">
            <a:avLst/>
          </a:prstGeom>
          <a:noFill/>
          <a:ln w="9525">
            <a:noFill/>
            <a:miter lim="800000"/>
            <a:headEnd/>
            <a:tailEnd/>
          </a:ln>
        </p:spPr>
      </p:pic>
      <p:pic>
        <p:nvPicPr>
          <p:cNvPr id="18440" name="Picture 7" descr="D:\王静-工作\科技处\ppt设计\王静\大港石油梦-.png"/>
          <p:cNvPicPr>
            <a:picLocks noChangeAspect="1" noChangeArrowheads="1"/>
          </p:cNvPicPr>
          <p:nvPr/>
        </p:nvPicPr>
        <p:blipFill>
          <a:blip r:embed="rId5" cstate="print"/>
          <a:srcRect b="76772"/>
          <a:stretch>
            <a:fillRect/>
          </a:stretch>
        </p:blipFill>
        <p:spPr bwMode="auto">
          <a:xfrm>
            <a:off x="-131763" y="628650"/>
            <a:ext cx="3022601" cy="1827213"/>
          </a:xfrm>
          <a:prstGeom prst="rect">
            <a:avLst/>
          </a:prstGeom>
          <a:noFill/>
          <a:ln w="9525">
            <a:noFill/>
            <a:miter lim="800000"/>
            <a:headEnd/>
            <a:tailEnd/>
          </a:ln>
        </p:spPr>
      </p:pic>
      <p:pic>
        <p:nvPicPr>
          <p:cNvPr id="11" name="Picture 2" descr="C:\Users\niuwli30\Desktop\图片5.png"/>
          <p:cNvPicPr>
            <a:picLocks noChangeAspect="1" noChangeArrowheads="1"/>
          </p:cNvPicPr>
          <p:nvPr/>
        </p:nvPicPr>
        <p:blipFill>
          <a:blip r:embed="rId6" cstate="print"/>
          <a:srcRect/>
          <a:stretch>
            <a:fillRect/>
          </a:stretch>
        </p:blipFill>
        <p:spPr bwMode="auto">
          <a:xfrm>
            <a:off x="241200" y="158400"/>
            <a:ext cx="1816100" cy="549275"/>
          </a:xfrm>
          <a:prstGeom prst="rect">
            <a:avLst/>
          </a:prstGeom>
          <a:noFill/>
        </p:spPr>
      </p:pic>
    </p:spTree>
    <p:extLst>
      <p:ext uri="{BB962C8B-B14F-4D97-AF65-F5344CB8AC3E}">
        <p14:creationId xmlns:p14="http://schemas.microsoft.com/office/powerpoint/2010/main" val="821662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18493" y="992922"/>
            <a:ext cx="1329210" cy="76944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4400" b="1"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目录</a:t>
            </a:r>
          </a:p>
        </p:txBody>
      </p:sp>
      <p:pic>
        <p:nvPicPr>
          <p:cNvPr id="3074" name="Picture 2" descr="C:\Users\niuwli30\Desktop\图片5.png"/>
          <p:cNvPicPr>
            <a:picLocks noChangeAspect="1" noChangeArrowheads="1"/>
          </p:cNvPicPr>
          <p:nvPr/>
        </p:nvPicPr>
        <p:blipFill>
          <a:blip r:embed="rId3" cstate="print"/>
          <a:srcRect/>
          <a:stretch>
            <a:fillRect/>
          </a:stretch>
        </p:blipFill>
        <p:spPr bwMode="auto">
          <a:xfrm>
            <a:off x="241200" y="158400"/>
            <a:ext cx="1816100" cy="549275"/>
          </a:xfrm>
          <a:prstGeom prst="rect">
            <a:avLst/>
          </a:prstGeom>
          <a:noFill/>
        </p:spPr>
      </p:pic>
      <p:cxnSp>
        <p:nvCxnSpPr>
          <p:cNvPr id="13" name="直接连接符 12"/>
          <p:cNvCxnSpPr/>
          <p:nvPr/>
        </p:nvCxnSpPr>
        <p:spPr>
          <a:xfrm>
            <a:off x="2541547" y="3377761"/>
            <a:ext cx="453614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20"/>
          <p:cNvSpPr>
            <a:spLocks noChangeArrowheads="1"/>
          </p:cNvSpPr>
          <p:nvPr/>
        </p:nvSpPr>
        <p:spPr bwMode="auto">
          <a:xfrm>
            <a:off x="2479635" y="2737999"/>
            <a:ext cx="4535216" cy="584775"/>
          </a:xfrm>
          <a:prstGeom prst="rect">
            <a:avLst/>
          </a:prstGeom>
          <a:noFill/>
          <a:ln w="9525">
            <a:noFill/>
            <a:miter lim="800000"/>
            <a:headEnd/>
            <a:tailEnd/>
          </a:ln>
        </p:spPr>
        <p:txBody>
          <a:bodyPr wrap="none">
            <a:spAutoFit/>
          </a:bodyPr>
          <a:lstStyle/>
          <a:p>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一、  油藏数值模拟简介</a:t>
            </a:r>
            <a:endParaRPr lang="zh-CN" altLang="en-US" sz="3200" b="1" dirty="0">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17" name="矩形 20"/>
          <p:cNvSpPr>
            <a:spLocks noChangeArrowheads="1"/>
          </p:cNvSpPr>
          <p:nvPr/>
        </p:nvSpPr>
        <p:spPr bwMode="auto">
          <a:xfrm>
            <a:off x="2479635" y="3660637"/>
            <a:ext cx="4535216" cy="584775"/>
          </a:xfrm>
          <a:prstGeom prst="rect">
            <a:avLst/>
          </a:prstGeom>
          <a:noFill/>
          <a:ln w="9525">
            <a:noFill/>
            <a:miter lim="800000"/>
            <a:headEnd/>
            <a:tailEnd/>
          </a:ln>
        </p:spPr>
        <p:txBody>
          <a:bodyPr wrap="none">
            <a:spAutoFit/>
          </a:bodyPr>
          <a:lstStyle/>
          <a:p>
            <a:r>
              <a:rPr lang="zh-CN" altLang="en-US" sz="32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二、  </a:t>
            </a:r>
            <a:r>
              <a:rPr lang="zh-CN" altLang="en-US" sz="3200" b="1" dirty="0" smtClean="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水驱模拟</a:t>
            </a:r>
            <a:r>
              <a:rPr lang="zh-CN" altLang="en-US" sz="32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21" name="直接连接符 20"/>
          <p:cNvCxnSpPr/>
          <p:nvPr/>
        </p:nvCxnSpPr>
        <p:spPr>
          <a:xfrm>
            <a:off x="2533926" y="435312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20"/>
          <p:cNvSpPr>
            <a:spLocks noChangeArrowheads="1"/>
          </p:cNvSpPr>
          <p:nvPr/>
        </p:nvSpPr>
        <p:spPr bwMode="auto">
          <a:xfrm>
            <a:off x="2487256" y="4746487"/>
            <a:ext cx="4947188" cy="584775"/>
          </a:xfrm>
          <a:prstGeom prst="rect">
            <a:avLst/>
          </a:prstGeom>
          <a:noFill/>
          <a:ln w="9525">
            <a:noFill/>
            <a:miter lim="800000"/>
            <a:headEnd/>
            <a:tailEnd/>
          </a:ln>
        </p:spPr>
        <p:txBody>
          <a:bodyPr wrap="none">
            <a:spAutoFit/>
          </a:bodyPr>
          <a:lstStyle/>
          <a:p>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三、  </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化学</a:t>
            </a:r>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驱模拟</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11" name="直接连接符 10"/>
          <p:cNvCxnSpPr/>
          <p:nvPr/>
        </p:nvCxnSpPr>
        <p:spPr>
          <a:xfrm>
            <a:off x="2541547" y="543897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953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（一）依托软件</a:t>
            </a:r>
            <a:endParaRPr lang="en-US" altLang="zh-CN" sz="2400" b="1" dirty="0">
              <a:solidFill>
                <a:srgbClr val="C00000"/>
              </a:solidFill>
              <a:latin typeface="方正大黑简体" pitchFamily="2" charset="-122"/>
              <a:ea typeface="方正大黑简体" pitchFamily="2" charset="-122"/>
            </a:endParaRPr>
          </a:p>
        </p:txBody>
      </p:sp>
      <p:sp>
        <p:nvSpPr>
          <p:cNvPr id="37" name="矩形 5"/>
          <p:cNvSpPr>
            <a:spLocks noChangeArrowheads="1"/>
          </p:cNvSpPr>
          <p:nvPr/>
        </p:nvSpPr>
        <p:spPr bwMode="auto">
          <a:xfrm>
            <a:off x="433418" y="1759447"/>
            <a:ext cx="8496300" cy="1877437"/>
          </a:xfrm>
          <a:prstGeom prst="rect">
            <a:avLst/>
          </a:prstGeom>
          <a:noFill/>
          <a:ln w="9525">
            <a:noFill/>
            <a:miter lim="800000"/>
            <a:headEnd/>
            <a:tailEnd/>
          </a:ln>
        </p:spPr>
        <p:txBody>
          <a:bodyPr>
            <a:spAutoFit/>
          </a:bodyPr>
          <a:lstStyle/>
          <a:p>
            <a:pPr marL="342900" indent="-342900" latinLnBrk="1">
              <a:lnSpc>
                <a:spcPct val="180000"/>
              </a:lnSpc>
              <a:spcBef>
                <a:spcPct val="20000"/>
              </a:spcBef>
              <a:buSzPct val="80000"/>
              <a:buFont typeface="Wingdings" pitchFamily="2" charset="2"/>
              <a:buNone/>
            </a:pPr>
            <a:r>
              <a:rPr lang="zh-CN" altLang="en-US" sz="2000" b="1" dirty="0">
                <a:latin typeface="Times New Roman" pitchFamily="18" charset="0"/>
              </a:rPr>
              <a:t> </a:t>
            </a:r>
            <a:r>
              <a:rPr lang="en-US" altLang="zh-CN" sz="2000" b="1" dirty="0">
                <a:latin typeface="Times New Roman" pitchFamily="18" charset="0"/>
              </a:rPr>
              <a:t>Petrel RE ——</a:t>
            </a:r>
            <a:r>
              <a:rPr lang="zh-CN" altLang="en-US" sz="2000" b="1" dirty="0">
                <a:latin typeface="Times New Roman" pitchFamily="18" charset="0"/>
              </a:rPr>
              <a:t>基于</a:t>
            </a:r>
            <a:r>
              <a:rPr lang="en-US" altLang="zh-CN" sz="2000" b="1" dirty="0">
                <a:solidFill>
                  <a:srgbClr val="FF0000"/>
                </a:solidFill>
                <a:latin typeface="Times New Roman" pitchFamily="18" charset="0"/>
              </a:rPr>
              <a:t>Petrel</a:t>
            </a:r>
            <a:r>
              <a:rPr lang="en-US" altLang="zh-CN" sz="2000" b="1" dirty="0">
                <a:latin typeface="Times New Roman" pitchFamily="18" charset="0"/>
              </a:rPr>
              <a:t> </a:t>
            </a:r>
            <a:r>
              <a:rPr lang="zh-CN" altLang="en-US" sz="2000" b="1" dirty="0">
                <a:latin typeface="Times New Roman" pitchFamily="18" charset="0"/>
              </a:rPr>
              <a:t>环境的 </a:t>
            </a:r>
            <a:r>
              <a:rPr lang="en-US" altLang="zh-CN" sz="2000" b="1" dirty="0">
                <a:solidFill>
                  <a:srgbClr val="FF0000"/>
                </a:solidFill>
                <a:latin typeface="Times New Roman" pitchFamily="18" charset="0"/>
              </a:rPr>
              <a:t>R</a:t>
            </a:r>
            <a:r>
              <a:rPr lang="en-US" altLang="zh-CN" sz="2000" b="1" dirty="0">
                <a:latin typeface="Times New Roman" pitchFamily="18" charset="0"/>
              </a:rPr>
              <a:t>eservoir </a:t>
            </a:r>
            <a:r>
              <a:rPr lang="en-US" altLang="zh-CN" sz="2000" b="1" dirty="0">
                <a:solidFill>
                  <a:srgbClr val="FF0000"/>
                </a:solidFill>
                <a:latin typeface="Times New Roman" pitchFamily="18" charset="0"/>
              </a:rPr>
              <a:t>E</a:t>
            </a:r>
            <a:r>
              <a:rPr lang="en-US" altLang="zh-CN" sz="2000" b="1" dirty="0">
                <a:latin typeface="Times New Roman" pitchFamily="18" charset="0"/>
              </a:rPr>
              <a:t>ngineering</a:t>
            </a:r>
          </a:p>
          <a:p>
            <a:pPr marL="742950" lvl="1" indent="-285750" latinLnBrk="1">
              <a:lnSpc>
                <a:spcPct val="180000"/>
              </a:lnSpc>
              <a:spcBef>
                <a:spcPct val="20000"/>
              </a:spcBef>
              <a:buSzPct val="80000"/>
              <a:buFont typeface="Wingdings" pitchFamily="2" charset="2"/>
              <a:buChar char="Ø"/>
            </a:pPr>
            <a:r>
              <a:rPr lang="zh-CN" altLang="en-US" sz="2000" b="1" dirty="0">
                <a:latin typeface="Times New Roman" pitchFamily="18" charset="0"/>
              </a:rPr>
              <a:t>一体化地质与油藏研究平台</a:t>
            </a:r>
          </a:p>
          <a:p>
            <a:pPr marL="742950" lvl="1" indent="-285750" latinLnBrk="1">
              <a:lnSpc>
                <a:spcPct val="180000"/>
              </a:lnSpc>
              <a:spcBef>
                <a:spcPct val="20000"/>
              </a:spcBef>
              <a:buSzPct val="80000"/>
              <a:buFont typeface="Wingdings" pitchFamily="2" charset="2"/>
              <a:buChar char="Ø"/>
            </a:pPr>
            <a:r>
              <a:rPr lang="ko-KR" altLang="en-US" sz="2000" b="1" dirty="0">
                <a:latin typeface="Times New Roman" pitchFamily="18" charset="0"/>
              </a:rPr>
              <a:t>油藏工程核心系统－</a:t>
            </a:r>
            <a:r>
              <a:rPr lang="en-US" altLang="ko-KR" sz="2000" b="1" dirty="0">
                <a:latin typeface="Times New Roman" pitchFamily="18" charset="0"/>
              </a:rPr>
              <a:t>RE core</a:t>
            </a:r>
            <a:r>
              <a:rPr lang="en-US" altLang="ko-KR" sz="2000" dirty="0">
                <a:latin typeface="Times New Roman" pitchFamily="18" charset="0"/>
              </a:rPr>
              <a:t> </a:t>
            </a:r>
            <a:endParaRPr lang="zh-CN" altLang="en-US" sz="2000" b="1" dirty="0">
              <a:latin typeface="Times New Roman" pitchFamily="18" charset="0"/>
            </a:endParaRPr>
          </a:p>
        </p:txBody>
      </p:sp>
      <p:grpSp>
        <p:nvGrpSpPr>
          <p:cNvPr id="38" name="Group 5"/>
          <p:cNvGrpSpPr>
            <a:grpSpLocks/>
          </p:cNvGrpSpPr>
          <p:nvPr/>
        </p:nvGrpSpPr>
        <p:grpSpPr bwMode="auto">
          <a:xfrm>
            <a:off x="5089525" y="2781301"/>
            <a:ext cx="3840193" cy="2647964"/>
            <a:chOff x="27" y="690"/>
            <a:chExt cx="5903" cy="3734"/>
          </a:xfrm>
        </p:grpSpPr>
        <p:sp>
          <p:nvSpPr>
            <p:cNvPr id="39" name="Freeform 6"/>
            <p:cNvSpPr>
              <a:spLocks/>
            </p:cNvSpPr>
            <p:nvPr/>
          </p:nvSpPr>
          <p:spPr bwMode="auto">
            <a:xfrm rot="1682455" flipH="1">
              <a:off x="3936" y="2927"/>
              <a:ext cx="1008" cy="576"/>
            </a:xfrm>
            <a:custGeom>
              <a:avLst/>
              <a:gdLst>
                <a:gd name="T0" fmla="*/ 144 w 1008"/>
                <a:gd name="T1" fmla="*/ 96 h 576"/>
                <a:gd name="T2" fmla="*/ 0 w 1008"/>
                <a:gd name="T3" fmla="*/ 576 h 576"/>
                <a:gd name="T4" fmla="*/ 1008 w 1008"/>
                <a:gd name="T5" fmla="*/ 240 h 576"/>
                <a:gd name="T6" fmla="*/ 144 w 1008"/>
                <a:gd name="T7" fmla="*/ 0 h 576"/>
                <a:gd name="T8" fmla="*/ 0 60000 65536"/>
                <a:gd name="T9" fmla="*/ 0 60000 65536"/>
                <a:gd name="T10" fmla="*/ 0 60000 65536"/>
                <a:gd name="T11" fmla="*/ 0 60000 65536"/>
                <a:gd name="T12" fmla="*/ 0 w 1008"/>
                <a:gd name="T13" fmla="*/ 0 h 576"/>
                <a:gd name="T14" fmla="*/ 1008 w 1008"/>
                <a:gd name="T15" fmla="*/ 576 h 576"/>
              </a:gdLst>
              <a:ahLst/>
              <a:cxnLst>
                <a:cxn ang="T8">
                  <a:pos x="T0" y="T1"/>
                </a:cxn>
                <a:cxn ang="T9">
                  <a:pos x="T2" y="T3"/>
                </a:cxn>
                <a:cxn ang="T10">
                  <a:pos x="T4" y="T5"/>
                </a:cxn>
                <a:cxn ang="T11">
                  <a:pos x="T6" y="T7"/>
                </a:cxn>
              </a:cxnLst>
              <a:rect l="T12" t="T13" r="T14" b="T15"/>
              <a:pathLst>
                <a:path w="1008" h="576">
                  <a:moveTo>
                    <a:pt x="144" y="96"/>
                  </a:moveTo>
                  <a:lnTo>
                    <a:pt x="0" y="576"/>
                  </a:lnTo>
                  <a:lnTo>
                    <a:pt x="1008" y="240"/>
                  </a:lnTo>
                  <a:lnTo>
                    <a:pt x="144" y="0"/>
                  </a:lnTo>
                </a:path>
              </a:pathLst>
            </a:custGeom>
            <a:gradFill rotWithShape="0">
              <a:gsLst>
                <a:gs pos="0">
                  <a:srgbClr val="C0C0C0"/>
                </a:gs>
                <a:gs pos="100000">
                  <a:srgbClr val="595959"/>
                </a:gs>
              </a:gsLst>
              <a:path path="rect">
                <a:fillToRect l="50000" t="50000" r="50000" b="5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pic>
          <p:nvPicPr>
            <p:cNvPr id="40" name="Picture 7"/>
            <p:cNvPicPr>
              <a:picLocks noChangeAspect="1" noChangeArrowheads="1"/>
            </p:cNvPicPr>
            <p:nvPr/>
          </p:nvPicPr>
          <p:blipFill>
            <a:blip r:embed="rId3">
              <a:clrChange>
                <a:clrFrom>
                  <a:srgbClr val="000000"/>
                </a:clrFrom>
                <a:clrTo>
                  <a:srgbClr val="000000">
                    <a:alpha val="0"/>
                  </a:srgbClr>
                </a:clrTo>
              </a:clrChange>
            </a:blip>
            <a:srcRect t="4739" r="5183" b="17792"/>
            <a:stretch>
              <a:fillRect/>
            </a:stretch>
          </p:blipFill>
          <p:spPr bwMode="auto">
            <a:xfrm>
              <a:off x="4176" y="3071"/>
              <a:ext cx="816" cy="714"/>
            </a:xfrm>
            <a:prstGeom prst="rect">
              <a:avLst/>
            </a:prstGeom>
            <a:noFill/>
            <a:ln w="9525">
              <a:noFill/>
              <a:miter lim="800000"/>
              <a:headEnd/>
              <a:tailEnd/>
            </a:ln>
          </p:spPr>
        </p:pic>
        <p:sp>
          <p:nvSpPr>
            <p:cNvPr id="41" name="Rectangle 8"/>
            <p:cNvSpPr>
              <a:spLocks noChangeArrowheads="1"/>
            </p:cNvSpPr>
            <p:nvPr/>
          </p:nvSpPr>
          <p:spPr bwMode="auto">
            <a:xfrm>
              <a:off x="5040" y="2928"/>
              <a:ext cx="672" cy="978"/>
            </a:xfrm>
            <a:prstGeom prst="rect">
              <a:avLst/>
            </a:prstGeom>
            <a:solidFill>
              <a:srgbClr val="000080">
                <a:alpha val="50195"/>
              </a:srgbClr>
            </a:solidFill>
            <a:ln w="34925">
              <a:solidFill>
                <a:schemeClr val="tx1"/>
              </a:solidFill>
              <a:miter lim="800000"/>
              <a:headEnd/>
              <a:tailEnd/>
            </a:ln>
          </p:spPr>
          <p:txBody>
            <a:bodyPr wrap="none" anchor="ctr"/>
            <a:lstStyle/>
            <a:p>
              <a:pPr latinLnBrk="1"/>
              <a:endParaRPr lang="zh-CN" altLang="en-US">
                <a:latin typeface="Gulim" pitchFamily="34" charset="-127"/>
                <a:ea typeface="Gulim" pitchFamily="34" charset="-127"/>
              </a:endParaRPr>
            </a:p>
          </p:txBody>
        </p:sp>
        <p:sp>
          <p:nvSpPr>
            <p:cNvPr id="42" name="Oval 9"/>
            <p:cNvSpPr>
              <a:spLocks noChangeArrowheads="1"/>
            </p:cNvSpPr>
            <p:nvPr/>
          </p:nvSpPr>
          <p:spPr bwMode="auto">
            <a:xfrm>
              <a:off x="1344" y="1056"/>
              <a:ext cx="2976" cy="2927"/>
            </a:xfrm>
            <a:prstGeom prst="ellipse">
              <a:avLst/>
            </a:prstGeom>
            <a:noFill/>
            <a:ln w="152400">
              <a:solidFill>
                <a:srgbClr val="C0C0C0"/>
              </a:solidFill>
              <a:round/>
              <a:headEnd/>
              <a:tailEnd/>
            </a:ln>
          </p:spPr>
          <p:txBody>
            <a:bodyPr wrap="none" anchor="ctr"/>
            <a:lstStyle/>
            <a:p>
              <a:pPr algn="ctr" latinLnBrk="1"/>
              <a:endParaRPr kumimoji="0" lang="zh-CN" altLang="zh-CN" sz="500" b="1">
                <a:latin typeface="Arial" pitchFamily="34" charset="0"/>
                <a:ea typeface="Gulim" pitchFamily="34" charset="-127"/>
              </a:endParaRPr>
            </a:p>
          </p:txBody>
        </p:sp>
        <p:sp>
          <p:nvSpPr>
            <p:cNvPr id="43" name="Oval 10"/>
            <p:cNvSpPr>
              <a:spLocks noChangeArrowheads="1"/>
            </p:cNvSpPr>
            <p:nvPr/>
          </p:nvSpPr>
          <p:spPr bwMode="auto">
            <a:xfrm>
              <a:off x="1393" y="1047"/>
              <a:ext cx="2887" cy="2888"/>
            </a:xfrm>
            <a:prstGeom prst="ellipse">
              <a:avLst/>
            </a:prstGeom>
            <a:solidFill>
              <a:srgbClr val="FF9900"/>
            </a:solidFill>
            <a:ln w="9525">
              <a:solidFill>
                <a:schemeClr val="tx1"/>
              </a:solidFill>
              <a:round/>
              <a:headEnd/>
              <a:tailEnd/>
            </a:ln>
            <a:effectLst>
              <a:outerShdw dist="45791" dir="3378596" algn="ctr" rotWithShape="0">
                <a:srgbClr val="808080">
                  <a:alpha val="50000"/>
                </a:srgbClr>
              </a:outerShdw>
            </a:effectLst>
          </p:spPr>
          <p:txBody>
            <a:bodyPr wrap="none" anchor="ctr"/>
            <a:lstStyle/>
            <a:p>
              <a:pPr latinLnBrk="1">
                <a:defRPr/>
              </a:pPr>
              <a:endParaRPr lang="zh-CN" altLang="en-US">
                <a:latin typeface="Gulim" pitchFamily="34" charset="-127"/>
                <a:ea typeface="Gulim" pitchFamily="34" charset="-127"/>
              </a:endParaRPr>
            </a:p>
          </p:txBody>
        </p:sp>
        <p:sp>
          <p:nvSpPr>
            <p:cNvPr id="44" name="Oval 11"/>
            <p:cNvSpPr>
              <a:spLocks noChangeArrowheads="1"/>
            </p:cNvSpPr>
            <p:nvPr/>
          </p:nvSpPr>
          <p:spPr bwMode="auto">
            <a:xfrm>
              <a:off x="1994" y="1645"/>
              <a:ext cx="1667" cy="1666"/>
            </a:xfrm>
            <a:prstGeom prst="ellipse">
              <a:avLst/>
            </a:prstGeom>
            <a:solidFill>
              <a:srgbClr val="C0C0C0"/>
            </a:solidFill>
            <a:ln w="9525">
              <a:solidFill>
                <a:schemeClr val="tx1"/>
              </a:solidFill>
              <a:round/>
              <a:headEnd/>
              <a:tailEnd/>
            </a:ln>
          </p:spPr>
          <p:txBody>
            <a:bodyPr wrap="none" anchor="ctr"/>
            <a:lstStyle/>
            <a:p>
              <a:pPr latinLnBrk="1"/>
              <a:endParaRPr lang="zh-CN" altLang="en-US">
                <a:latin typeface="Gulim" pitchFamily="34" charset="-127"/>
                <a:ea typeface="Gulim" pitchFamily="34" charset="-127"/>
              </a:endParaRPr>
            </a:p>
          </p:txBody>
        </p:sp>
        <p:sp>
          <p:nvSpPr>
            <p:cNvPr id="45" name="Text Box 12"/>
            <p:cNvSpPr txBox="1">
              <a:spLocks noChangeArrowheads="1"/>
            </p:cNvSpPr>
            <p:nvPr/>
          </p:nvSpPr>
          <p:spPr bwMode="auto">
            <a:xfrm>
              <a:off x="2253" y="2230"/>
              <a:ext cx="1544" cy="848"/>
            </a:xfrm>
            <a:prstGeom prst="rect">
              <a:avLst/>
            </a:prstGeom>
            <a:noFill/>
            <a:ln w="9525">
              <a:noFill/>
              <a:miter lim="800000"/>
              <a:headEnd/>
              <a:tailEnd/>
            </a:ln>
          </p:spPr>
          <p:txBody>
            <a:bodyPr wrap="none">
              <a:spAutoFit/>
            </a:bodyPr>
            <a:lstStyle/>
            <a:p>
              <a:pPr marL="190500" indent="-190500" latinLnBrk="1">
                <a:buClr>
                  <a:schemeClr val="tx1"/>
                </a:buClr>
                <a:buFont typeface="Wingdings" pitchFamily="2" charset="2"/>
                <a:buChar char="§"/>
              </a:pPr>
              <a:r>
                <a:rPr lang="en-GB" altLang="zh-CN" sz="900" b="1" dirty="0">
                  <a:solidFill>
                    <a:srgbClr val="000000"/>
                  </a:solidFill>
                  <a:latin typeface="Gulim" pitchFamily="34" charset="-127"/>
                  <a:ea typeface="Gulim" pitchFamily="34" charset="-127"/>
                </a:rPr>
                <a:t>Exploration</a:t>
              </a:r>
            </a:p>
            <a:p>
              <a:pPr marL="190500" indent="-190500" latinLnBrk="1">
                <a:buClr>
                  <a:schemeClr val="tx1"/>
                </a:buClr>
                <a:buFont typeface="Wingdings" pitchFamily="2" charset="2"/>
                <a:buChar char="§"/>
              </a:pPr>
              <a:r>
                <a:rPr lang="en-GB" altLang="zh-CN" sz="900" b="1" dirty="0">
                  <a:solidFill>
                    <a:srgbClr val="000000"/>
                  </a:solidFill>
                  <a:latin typeface="Gulim" pitchFamily="34" charset="-127"/>
                  <a:ea typeface="Gulim" pitchFamily="34" charset="-127"/>
                </a:rPr>
                <a:t>Appraisal</a:t>
              </a:r>
            </a:p>
            <a:p>
              <a:pPr marL="190500" indent="-190500" latinLnBrk="1">
                <a:buClr>
                  <a:schemeClr val="tx1"/>
                </a:buClr>
                <a:buFont typeface="Wingdings" pitchFamily="2" charset="2"/>
                <a:buChar char="§"/>
              </a:pPr>
              <a:r>
                <a:rPr lang="en-GB" altLang="zh-CN" sz="900" b="1" dirty="0">
                  <a:solidFill>
                    <a:srgbClr val="000000"/>
                  </a:solidFill>
                  <a:latin typeface="Gulim" pitchFamily="34" charset="-127"/>
                  <a:ea typeface="Gulim" pitchFamily="34" charset="-127"/>
                </a:rPr>
                <a:t>Development</a:t>
              </a:r>
            </a:p>
            <a:p>
              <a:pPr marL="190500" indent="-190500" latinLnBrk="1">
                <a:buClr>
                  <a:schemeClr val="tx1"/>
                </a:buClr>
                <a:buFont typeface="Wingdings" pitchFamily="2" charset="2"/>
                <a:buChar char="§"/>
              </a:pPr>
              <a:r>
                <a:rPr lang="en-GB" altLang="zh-CN" sz="900" b="1" dirty="0">
                  <a:solidFill>
                    <a:srgbClr val="000000"/>
                  </a:solidFill>
                  <a:latin typeface="Gulim" pitchFamily="34" charset="-127"/>
                  <a:ea typeface="Gulim" pitchFamily="34" charset="-127"/>
                </a:rPr>
                <a:t>Production</a:t>
              </a:r>
              <a:endParaRPr lang="en-US" altLang="zh-CN" sz="900" b="1" dirty="0">
                <a:solidFill>
                  <a:srgbClr val="000000"/>
                </a:solidFill>
                <a:latin typeface="Gulim" pitchFamily="34" charset="-127"/>
                <a:ea typeface="宋体" pitchFamily="2" charset="-122"/>
              </a:endParaRPr>
            </a:p>
          </p:txBody>
        </p:sp>
        <p:sp>
          <p:nvSpPr>
            <p:cNvPr id="46" name="Text Box 13"/>
            <p:cNvSpPr txBox="1">
              <a:spLocks noChangeArrowheads="1"/>
            </p:cNvSpPr>
            <p:nvPr/>
          </p:nvSpPr>
          <p:spPr bwMode="auto">
            <a:xfrm>
              <a:off x="2084" y="1323"/>
              <a:ext cx="749" cy="325"/>
            </a:xfrm>
            <a:prstGeom prst="rect">
              <a:avLst/>
            </a:prstGeom>
            <a:noFill/>
            <a:ln w="9525">
              <a:noFill/>
              <a:miter lim="800000"/>
              <a:headEnd/>
              <a:tailEnd/>
            </a:ln>
          </p:spPr>
          <p:txBody>
            <a:bodyPr>
              <a:spAutoFit/>
            </a:bodyPr>
            <a:lstStyle/>
            <a:p>
              <a:pPr latinLnBrk="1"/>
              <a:r>
                <a:rPr kumimoji="0" lang="en-US" altLang="zh-CN" sz="500" b="1">
                  <a:latin typeface="Gulim" pitchFamily="34" charset="-127"/>
                  <a:ea typeface="宋体" pitchFamily="2" charset="-122"/>
                </a:rPr>
                <a:t>Geophysicist</a:t>
              </a:r>
            </a:p>
          </p:txBody>
        </p:sp>
        <p:sp>
          <p:nvSpPr>
            <p:cNvPr id="47" name="Text Box 14"/>
            <p:cNvSpPr txBox="1">
              <a:spLocks noChangeArrowheads="1"/>
            </p:cNvSpPr>
            <p:nvPr/>
          </p:nvSpPr>
          <p:spPr bwMode="auto">
            <a:xfrm>
              <a:off x="3371" y="1603"/>
              <a:ext cx="650" cy="325"/>
            </a:xfrm>
            <a:prstGeom prst="rect">
              <a:avLst/>
            </a:prstGeom>
            <a:noFill/>
            <a:ln w="9525">
              <a:noFill/>
              <a:miter lim="800000"/>
              <a:headEnd/>
              <a:tailEnd/>
            </a:ln>
          </p:spPr>
          <p:txBody>
            <a:bodyPr>
              <a:spAutoFit/>
            </a:bodyPr>
            <a:lstStyle/>
            <a:p>
              <a:pPr latinLnBrk="1"/>
              <a:r>
                <a:rPr kumimoji="0" lang="en-US" altLang="zh-CN" sz="500" b="1">
                  <a:latin typeface="Gulim" pitchFamily="34" charset="-127"/>
                  <a:ea typeface="宋体" pitchFamily="2" charset="-122"/>
                </a:rPr>
                <a:t>Geologist</a:t>
              </a:r>
              <a:endParaRPr lang="en-US" altLang="zh-CN" sz="800" b="1">
                <a:latin typeface="Gulim" pitchFamily="34" charset="-127"/>
                <a:ea typeface="宋体" pitchFamily="2" charset="-122"/>
              </a:endParaRPr>
            </a:p>
          </p:txBody>
        </p:sp>
        <p:sp>
          <p:nvSpPr>
            <p:cNvPr id="48" name="Text Box 15"/>
            <p:cNvSpPr txBox="1">
              <a:spLocks noChangeArrowheads="1"/>
            </p:cNvSpPr>
            <p:nvPr/>
          </p:nvSpPr>
          <p:spPr bwMode="auto">
            <a:xfrm>
              <a:off x="3598" y="2603"/>
              <a:ext cx="654" cy="427"/>
            </a:xfrm>
            <a:prstGeom prst="rect">
              <a:avLst/>
            </a:prstGeom>
            <a:noFill/>
            <a:ln w="9525">
              <a:noFill/>
              <a:miter lim="800000"/>
              <a:headEnd/>
              <a:tailEnd/>
            </a:ln>
          </p:spPr>
          <p:txBody>
            <a:bodyPr>
              <a:spAutoFit/>
            </a:bodyPr>
            <a:lstStyle/>
            <a:p>
              <a:pPr algn="ctr" latinLnBrk="1"/>
              <a:r>
                <a:rPr kumimoji="0" lang="en-US" altLang="zh-CN" sz="500" b="1">
                  <a:latin typeface="Gulim" pitchFamily="34" charset="-127"/>
                  <a:ea typeface="宋体" pitchFamily="2" charset="-122"/>
                </a:rPr>
                <a:t>Reservoir</a:t>
              </a:r>
              <a:br>
                <a:rPr kumimoji="0" lang="en-US" altLang="zh-CN" sz="500" b="1">
                  <a:latin typeface="Gulim" pitchFamily="34" charset="-127"/>
                  <a:ea typeface="宋体" pitchFamily="2" charset="-122"/>
                </a:rPr>
              </a:br>
              <a:r>
                <a:rPr kumimoji="0" lang="en-US" altLang="zh-CN" sz="500" b="1">
                  <a:latin typeface="Gulim" pitchFamily="34" charset="-127"/>
                  <a:ea typeface="宋体" pitchFamily="2" charset="-122"/>
                </a:rPr>
                <a:t>Engineer</a:t>
              </a:r>
              <a:endParaRPr lang="en-US" altLang="zh-CN" sz="800" b="1">
                <a:latin typeface="Gulim" pitchFamily="34" charset="-127"/>
                <a:ea typeface="宋体" pitchFamily="2" charset="-122"/>
              </a:endParaRPr>
            </a:p>
          </p:txBody>
        </p:sp>
        <p:sp>
          <p:nvSpPr>
            <p:cNvPr id="49" name="Text Box 16"/>
            <p:cNvSpPr txBox="1">
              <a:spLocks noChangeArrowheads="1"/>
            </p:cNvSpPr>
            <p:nvPr/>
          </p:nvSpPr>
          <p:spPr bwMode="auto">
            <a:xfrm>
              <a:off x="2532" y="3397"/>
              <a:ext cx="652" cy="325"/>
            </a:xfrm>
            <a:prstGeom prst="rect">
              <a:avLst/>
            </a:prstGeom>
            <a:noFill/>
            <a:ln w="9525">
              <a:noFill/>
              <a:miter lim="800000"/>
              <a:headEnd/>
              <a:tailEnd/>
            </a:ln>
          </p:spPr>
          <p:txBody>
            <a:bodyPr>
              <a:spAutoFit/>
            </a:bodyPr>
            <a:lstStyle/>
            <a:p>
              <a:pPr algn="ctr" latinLnBrk="1"/>
              <a:r>
                <a:rPr kumimoji="0" lang="en-US" altLang="zh-CN" sz="500" b="1">
                  <a:latin typeface="Gulim" pitchFamily="34" charset="-127"/>
                  <a:ea typeface="宋体" pitchFamily="2" charset="-122"/>
                </a:rPr>
                <a:t>Drilling Engineer</a:t>
              </a:r>
              <a:endParaRPr lang="en-US" altLang="zh-CN" sz="800" b="1">
                <a:latin typeface="Gulim" pitchFamily="34" charset="-127"/>
                <a:ea typeface="宋体" pitchFamily="2" charset="-122"/>
              </a:endParaRPr>
            </a:p>
          </p:txBody>
        </p:sp>
        <p:sp>
          <p:nvSpPr>
            <p:cNvPr id="50" name="Text Box 17"/>
            <p:cNvSpPr txBox="1">
              <a:spLocks noChangeArrowheads="1"/>
            </p:cNvSpPr>
            <p:nvPr/>
          </p:nvSpPr>
          <p:spPr bwMode="auto">
            <a:xfrm>
              <a:off x="1580" y="2977"/>
              <a:ext cx="652" cy="426"/>
            </a:xfrm>
            <a:prstGeom prst="rect">
              <a:avLst/>
            </a:prstGeom>
            <a:noFill/>
            <a:ln w="9525">
              <a:noFill/>
              <a:miter lim="800000"/>
              <a:headEnd/>
              <a:tailEnd/>
            </a:ln>
          </p:spPr>
          <p:txBody>
            <a:bodyPr>
              <a:spAutoFit/>
            </a:bodyPr>
            <a:lstStyle/>
            <a:p>
              <a:pPr algn="ctr" latinLnBrk="1"/>
              <a:r>
                <a:rPr kumimoji="0" lang="en-US" altLang="zh-CN" sz="500" b="1">
                  <a:latin typeface="Gulim" pitchFamily="34" charset="-127"/>
                  <a:ea typeface="宋体" pitchFamily="2" charset="-122"/>
                </a:rPr>
                <a:t>Production</a:t>
              </a:r>
              <a:br>
                <a:rPr kumimoji="0" lang="en-US" altLang="zh-CN" sz="500" b="1">
                  <a:latin typeface="Gulim" pitchFamily="34" charset="-127"/>
                  <a:ea typeface="宋体" pitchFamily="2" charset="-122"/>
                </a:rPr>
              </a:br>
              <a:r>
                <a:rPr kumimoji="0" lang="en-US" altLang="zh-CN" sz="500" b="1">
                  <a:latin typeface="Gulim" pitchFamily="34" charset="-127"/>
                  <a:ea typeface="宋体" pitchFamily="2" charset="-122"/>
                </a:rPr>
                <a:t>Engineer</a:t>
              </a:r>
              <a:endParaRPr lang="en-US" altLang="zh-CN" sz="800" b="1">
                <a:latin typeface="Gulim" pitchFamily="34" charset="-127"/>
                <a:ea typeface="宋体" pitchFamily="2" charset="-122"/>
              </a:endParaRPr>
            </a:p>
          </p:txBody>
        </p:sp>
        <p:sp>
          <p:nvSpPr>
            <p:cNvPr id="51" name="Text Box 18"/>
            <p:cNvSpPr txBox="1">
              <a:spLocks noChangeArrowheads="1"/>
            </p:cNvSpPr>
            <p:nvPr/>
          </p:nvSpPr>
          <p:spPr bwMode="auto">
            <a:xfrm>
              <a:off x="1411" y="1964"/>
              <a:ext cx="652" cy="325"/>
            </a:xfrm>
            <a:prstGeom prst="rect">
              <a:avLst/>
            </a:prstGeom>
            <a:noFill/>
            <a:ln w="9525">
              <a:noFill/>
              <a:miter lim="800000"/>
              <a:headEnd/>
              <a:tailEnd/>
            </a:ln>
          </p:spPr>
          <p:txBody>
            <a:bodyPr>
              <a:spAutoFit/>
            </a:bodyPr>
            <a:lstStyle/>
            <a:p>
              <a:pPr algn="ctr" latinLnBrk="1"/>
              <a:r>
                <a:rPr kumimoji="0" lang="en-US" altLang="zh-CN" sz="500" b="1">
                  <a:latin typeface="Gulim" pitchFamily="34" charset="-127"/>
                  <a:ea typeface="宋体" pitchFamily="2" charset="-122"/>
                </a:rPr>
                <a:t>Economist</a:t>
              </a:r>
              <a:endParaRPr lang="en-US" altLang="zh-CN" sz="800" b="1">
                <a:latin typeface="Gulim" pitchFamily="34" charset="-127"/>
                <a:ea typeface="宋体" pitchFamily="2" charset="-122"/>
              </a:endParaRPr>
            </a:p>
          </p:txBody>
        </p:sp>
        <p:sp>
          <p:nvSpPr>
            <p:cNvPr id="52" name="Freeform 19"/>
            <p:cNvSpPr>
              <a:spLocks/>
            </p:cNvSpPr>
            <p:nvPr/>
          </p:nvSpPr>
          <p:spPr bwMode="auto">
            <a:xfrm>
              <a:off x="1008" y="3244"/>
              <a:ext cx="888" cy="739"/>
            </a:xfrm>
            <a:custGeom>
              <a:avLst/>
              <a:gdLst>
                <a:gd name="T0" fmla="*/ 12 w 888"/>
                <a:gd name="T1" fmla="*/ 95 h 739"/>
                <a:gd name="T2" fmla="*/ 202 w 888"/>
                <a:gd name="T3" fmla="*/ 739 h 739"/>
                <a:gd name="T4" fmla="*/ 888 w 888"/>
                <a:gd name="T5" fmla="*/ 130 h 739"/>
                <a:gd name="T6" fmla="*/ 0 w 888"/>
                <a:gd name="T7" fmla="*/ 0 h 739"/>
                <a:gd name="T8" fmla="*/ 0 60000 65536"/>
                <a:gd name="T9" fmla="*/ 0 60000 65536"/>
                <a:gd name="T10" fmla="*/ 0 60000 65536"/>
                <a:gd name="T11" fmla="*/ 0 60000 65536"/>
                <a:gd name="T12" fmla="*/ 0 w 888"/>
                <a:gd name="T13" fmla="*/ 0 h 739"/>
                <a:gd name="T14" fmla="*/ 888 w 888"/>
                <a:gd name="T15" fmla="*/ 739 h 739"/>
              </a:gdLst>
              <a:ahLst/>
              <a:cxnLst>
                <a:cxn ang="T8">
                  <a:pos x="T0" y="T1"/>
                </a:cxn>
                <a:cxn ang="T9">
                  <a:pos x="T2" y="T3"/>
                </a:cxn>
                <a:cxn ang="T10">
                  <a:pos x="T4" y="T5"/>
                </a:cxn>
                <a:cxn ang="T11">
                  <a:pos x="T6" y="T7"/>
                </a:cxn>
              </a:cxnLst>
              <a:rect l="T12" t="T13" r="T14" b="T15"/>
              <a:pathLst>
                <a:path w="888" h="739">
                  <a:moveTo>
                    <a:pt x="12" y="95"/>
                  </a:moveTo>
                  <a:lnTo>
                    <a:pt x="202" y="739"/>
                  </a:lnTo>
                  <a:lnTo>
                    <a:pt x="888" y="130"/>
                  </a:lnTo>
                  <a:lnTo>
                    <a:pt x="0" y="0"/>
                  </a:lnTo>
                </a:path>
              </a:pathLst>
            </a:custGeom>
            <a:gradFill rotWithShape="0">
              <a:gsLst>
                <a:gs pos="0">
                  <a:srgbClr val="C0C0C0"/>
                </a:gs>
                <a:gs pos="100000">
                  <a:srgbClr val="595959"/>
                </a:gs>
              </a:gsLst>
              <a:path path="rect">
                <a:fillToRect t="100000" r="10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grpSp>
          <p:nvGrpSpPr>
            <p:cNvPr id="53" name="Group 20"/>
            <p:cNvGrpSpPr>
              <a:grpSpLocks/>
            </p:cNvGrpSpPr>
            <p:nvPr/>
          </p:nvGrpSpPr>
          <p:grpSpPr bwMode="auto">
            <a:xfrm>
              <a:off x="192" y="1487"/>
              <a:ext cx="1404" cy="833"/>
              <a:chOff x="192" y="1344"/>
              <a:chExt cx="1404" cy="833"/>
            </a:xfrm>
          </p:grpSpPr>
          <p:sp>
            <p:nvSpPr>
              <p:cNvPr id="84" name="Freeform 21"/>
              <p:cNvSpPr>
                <a:spLocks/>
              </p:cNvSpPr>
              <p:nvPr/>
            </p:nvSpPr>
            <p:spPr bwMode="auto">
              <a:xfrm>
                <a:off x="672" y="1632"/>
                <a:ext cx="924" cy="535"/>
              </a:xfrm>
              <a:custGeom>
                <a:avLst/>
                <a:gdLst>
                  <a:gd name="T0" fmla="*/ 486 w 924"/>
                  <a:gd name="T1" fmla="*/ 0 h 535"/>
                  <a:gd name="T2" fmla="*/ 0 w 924"/>
                  <a:gd name="T3" fmla="*/ 504 h 535"/>
                  <a:gd name="T4" fmla="*/ 924 w 924"/>
                  <a:gd name="T5" fmla="*/ 535 h 535"/>
                  <a:gd name="T6" fmla="*/ 558 w 924"/>
                  <a:gd name="T7" fmla="*/ 24 h 535"/>
                  <a:gd name="T8" fmla="*/ 0 60000 65536"/>
                  <a:gd name="T9" fmla="*/ 0 60000 65536"/>
                  <a:gd name="T10" fmla="*/ 0 60000 65536"/>
                  <a:gd name="T11" fmla="*/ 0 60000 65536"/>
                  <a:gd name="T12" fmla="*/ 0 w 924"/>
                  <a:gd name="T13" fmla="*/ 0 h 535"/>
                  <a:gd name="T14" fmla="*/ 924 w 924"/>
                  <a:gd name="T15" fmla="*/ 535 h 535"/>
                </a:gdLst>
                <a:ahLst/>
                <a:cxnLst>
                  <a:cxn ang="T8">
                    <a:pos x="T0" y="T1"/>
                  </a:cxn>
                  <a:cxn ang="T9">
                    <a:pos x="T2" y="T3"/>
                  </a:cxn>
                  <a:cxn ang="T10">
                    <a:pos x="T4" y="T5"/>
                  </a:cxn>
                  <a:cxn ang="T11">
                    <a:pos x="T6" y="T7"/>
                  </a:cxn>
                </a:cxnLst>
                <a:rect l="T12" t="T13" r="T14" b="T15"/>
                <a:pathLst>
                  <a:path w="924" h="535">
                    <a:moveTo>
                      <a:pt x="486" y="0"/>
                    </a:moveTo>
                    <a:lnTo>
                      <a:pt x="0" y="504"/>
                    </a:lnTo>
                    <a:lnTo>
                      <a:pt x="924" y="535"/>
                    </a:lnTo>
                    <a:lnTo>
                      <a:pt x="558" y="24"/>
                    </a:lnTo>
                  </a:path>
                </a:pathLst>
              </a:custGeom>
              <a:gradFill rotWithShape="0">
                <a:gsLst>
                  <a:gs pos="0">
                    <a:srgbClr val="C0C0C0"/>
                  </a:gs>
                  <a:gs pos="100000">
                    <a:srgbClr val="595959"/>
                  </a:gs>
                </a:gsLst>
                <a:path path="rect">
                  <a:fillToRect l="50000" t="50000" r="50000" b="5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grpSp>
            <p:nvGrpSpPr>
              <p:cNvPr id="85" name="Group 22"/>
              <p:cNvGrpSpPr>
                <a:grpSpLocks/>
              </p:cNvGrpSpPr>
              <p:nvPr/>
            </p:nvGrpSpPr>
            <p:grpSpPr bwMode="auto">
              <a:xfrm>
                <a:off x="192" y="1344"/>
                <a:ext cx="1167" cy="833"/>
                <a:chOff x="402" y="1392"/>
                <a:chExt cx="1167" cy="833"/>
              </a:xfrm>
            </p:grpSpPr>
            <p:grpSp>
              <p:nvGrpSpPr>
                <p:cNvPr id="86" name="Group 23"/>
                <p:cNvGrpSpPr>
                  <a:grpSpLocks/>
                </p:cNvGrpSpPr>
                <p:nvPr/>
              </p:nvGrpSpPr>
              <p:grpSpPr bwMode="auto">
                <a:xfrm>
                  <a:off x="432" y="1392"/>
                  <a:ext cx="1137" cy="610"/>
                  <a:chOff x="85" y="2229"/>
                  <a:chExt cx="2132" cy="1172"/>
                </a:xfrm>
              </p:grpSpPr>
              <p:pic>
                <p:nvPicPr>
                  <p:cNvPr id="90" name="Picture 24" descr="dtree-montecarlo"/>
                  <p:cNvPicPr>
                    <a:picLocks noChangeAspect="1" noChangeArrowheads="1"/>
                  </p:cNvPicPr>
                  <p:nvPr/>
                </p:nvPicPr>
                <p:blipFill>
                  <a:blip r:embed="rId4"/>
                  <a:srcRect/>
                  <a:stretch>
                    <a:fillRect/>
                  </a:stretch>
                </p:blipFill>
                <p:spPr bwMode="auto">
                  <a:xfrm>
                    <a:off x="83" y="2230"/>
                    <a:ext cx="1209" cy="1058"/>
                  </a:xfrm>
                  <a:prstGeom prst="rect">
                    <a:avLst/>
                  </a:prstGeom>
                  <a:solidFill>
                    <a:schemeClr val="tx1"/>
                  </a:solidFill>
                  <a:ln w="9525">
                    <a:solidFill>
                      <a:schemeClr val="tx1"/>
                    </a:solidFill>
                    <a:miter lim="800000"/>
                    <a:headEnd/>
                    <a:tailEnd/>
                  </a:ln>
                  <a:effectLst>
                    <a:outerShdw dist="35921" dir="2700000" algn="ctr" rotWithShape="0">
                      <a:srgbClr val="808080"/>
                    </a:outerShdw>
                  </a:effectLst>
                </p:spPr>
              </p:pic>
              <p:pic>
                <p:nvPicPr>
                  <p:cNvPr id="91" name="Picture 25"/>
                  <p:cNvPicPr>
                    <a:picLocks noChangeAspect="1" noChangeArrowheads="1"/>
                  </p:cNvPicPr>
                  <p:nvPr/>
                </p:nvPicPr>
                <p:blipFill>
                  <a:blip r:embed="rId5"/>
                  <a:srcRect l="28143" t="22842" r="1999" b="14230"/>
                  <a:stretch>
                    <a:fillRect/>
                  </a:stretch>
                </p:blipFill>
                <p:spPr bwMode="auto">
                  <a:xfrm>
                    <a:off x="1258" y="2757"/>
                    <a:ext cx="958" cy="644"/>
                  </a:xfrm>
                  <a:prstGeom prst="rect">
                    <a:avLst/>
                  </a:prstGeom>
                  <a:solidFill>
                    <a:schemeClr val="tx1"/>
                  </a:solidFill>
                  <a:ln w="9525">
                    <a:solidFill>
                      <a:schemeClr val="tx1"/>
                    </a:solidFill>
                    <a:miter lim="800000"/>
                    <a:headEnd/>
                    <a:tailEnd/>
                  </a:ln>
                  <a:effectLst>
                    <a:outerShdw dist="35921" dir="2700000" algn="ctr" rotWithShape="0">
                      <a:srgbClr val="808080"/>
                    </a:outerShdw>
                  </a:effectLst>
                </p:spPr>
              </p:pic>
            </p:grpSp>
            <p:grpSp>
              <p:nvGrpSpPr>
                <p:cNvPr id="87" name="Group 26"/>
                <p:cNvGrpSpPr>
                  <a:grpSpLocks/>
                </p:cNvGrpSpPr>
                <p:nvPr/>
              </p:nvGrpSpPr>
              <p:grpSpPr bwMode="auto">
                <a:xfrm>
                  <a:off x="402" y="1832"/>
                  <a:ext cx="1009" cy="393"/>
                  <a:chOff x="889" y="3090"/>
                  <a:chExt cx="1892" cy="758"/>
                </a:xfrm>
              </p:grpSpPr>
              <p:pic>
                <p:nvPicPr>
                  <p:cNvPr id="88" name="Picture 27" descr="tornado_plot"/>
                  <p:cNvPicPr>
                    <a:picLocks noChangeAspect="1" noChangeArrowheads="1"/>
                  </p:cNvPicPr>
                  <p:nvPr/>
                </p:nvPicPr>
                <p:blipFill>
                  <a:blip r:embed="rId6"/>
                  <a:srcRect/>
                  <a:stretch>
                    <a:fillRect/>
                  </a:stretch>
                </p:blipFill>
                <p:spPr bwMode="auto">
                  <a:xfrm>
                    <a:off x="1875" y="3125"/>
                    <a:ext cx="906" cy="557"/>
                  </a:xfrm>
                  <a:prstGeom prst="rect">
                    <a:avLst/>
                  </a:prstGeom>
                  <a:solidFill>
                    <a:schemeClr val="tx1"/>
                  </a:solidFill>
                  <a:ln w="9525">
                    <a:solidFill>
                      <a:schemeClr val="bg1"/>
                    </a:solidFill>
                    <a:miter lim="800000"/>
                    <a:headEnd/>
                    <a:tailEnd/>
                  </a:ln>
                  <a:effectLst>
                    <a:outerShdw dist="35921" dir="2700000" algn="ctr" rotWithShape="0">
                      <a:srgbClr val="808080"/>
                    </a:outerShdw>
                  </a:effectLst>
                </p:spPr>
              </p:pic>
              <p:pic>
                <p:nvPicPr>
                  <p:cNvPr id="89" name="Picture 28" descr="peep1"/>
                  <p:cNvPicPr>
                    <a:picLocks noChangeAspect="1" noChangeArrowheads="1"/>
                  </p:cNvPicPr>
                  <p:nvPr/>
                </p:nvPicPr>
                <p:blipFill>
                  <a:blip r:embed="rId7"/>
                  <a:srcRect/>
                  <a:stretch>
                    <a:fillRect/>
                  </a:stretch>
                </p:blipFill>
                <p:spPr bwMode="auto">
                  <a:xfrm>
                    <a:off x="887" y="3093"/>
                    <a:ext cx="932" cy="757"/>
                  </a:xfrm>
                  <a:prstGeom prst="rect">
                    <a:avLst/>
                  </a:prstGeom>
                  <a:solidFill>
                    <a:schemeClr val="tx1"/>
                  </a:solidFill>
                  <a:ln w="9525">
                    <a:solidFill>
                      <a:schemeClr val="bg1"/>
                    </a:solidFill>
                    <a:miter lim="800000"/>
                    <a:headEnd/>
                    <a:tailEnd/>
                  </a:ln>
                  <a:effectLst>
                    <a:outerShdw dist="35921" dir="2700000" algn="ctr" rotWithShape="0">
                      <a:srgbClr val="808080"/>
                    </a:outerShdw>
                  </a:effectLst>
                </p:spPr>
              </p:pic>
            </p:grpSp>
          </p:grpSp>
        </p:grpSp>
        <p:sp>
          <p:nvSpPr>
            <p:cNvPr id="54" name="Freeform 29"/>
            <p:cNvSpPr>
              <a:spLocks/>
            </p:cNvSpPr>
            <p:nvPr/>
          </p:nvSpPr>
          <p:spPr bwMode="auto">
            <a:xfrm>
              <a:off x="1552" y="2423"/>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a:lstStyle/>
            <a:p>
              <a:pPr latinLnBrk="1"/>
              <a:endParaRPr lang="zh-CN" altLang="en-US">
                <a:latin typeface="Gulim" pitchFamily="34" charset="-127"/>
                <a:ea typeface="Gulim" pitchFamily="34" charset="-127"/>
              </a:endParaRPr>
            </a:p>
          </p:txBody>
        </p:sp>
        <p:sp>
          <p:nvSpPr>
            <p:cNvPr id="55" name="Freeform 30"/>
            <p:cNvSpPr>
              <a:spLocks/>
            </p:cNvSpPr>
            <p:nvPr/>
          </p:nvSpPr>
          <p:spPr bwMode="auto">
            <a:xfrm rot="-3068679">
              <a:off x="2191" y="3232"/>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rot="10800000"/>
            <a:lstStyle/>
            <a:p>
              <a:pPr latinLnBrk="1"/>
              <a:endParaRPr lang="zh-CN" altLang="en-US">
                <a:latin typeface="Gulim" pitchFamily="34" charset="-127"/>
                <a:ea typeface="Gulim" pitchFamily="34" charset="-127"/>
              </a:endParaRPr>
            </a:p>
          </p:txBody>
        </p:sp>
        <p:sp>
          <p:nvSpPr>
            <p:cNvPr id="56" name="Freeform 31"/>
            <p:cNvSpPr>
              <a:spLocks/>
            </p:cNvSpPr>
            <p:nvPr/>
          </p:nvSpPr>
          <p:spPr bwMode="auto">
            <a:xfrm rot="-7475461">
              <a:off x="3391" y="3040"/>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rot="10800000"/>
            <a:lstStyle/>
            <a:p>
              <a:pPr latinLnBrk="1"/>
              <a:endParaRPr lang="zh-CN" altLang="en-US">
                <a:latin typeface="Gulim" pitchFamily="34" charset="-127"/>
                <a:ea typeface="Gulim" pitchFamily="34" charset="-127"/>
              </a:endParaRPr>
            </a:p>
          </p:txBody>
        </p:sp>
        <p:sp>
          <p:nvSpPr>
            <p:cNvPr id="57" name="Freeform 32"/>
            <p:cNvSpPr>
              <a:spLocks/>
            </p:cNvSpPr>
            <p:nvPr/>
          </p:nvSpPr>
          <p:spPr bwMode="auto">
            <a:xfrm rot="-10548001">
              <a:off x="3744" y="1967"/>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rot="10800000"/>
            <a:lstStyle/>
            <a:p>
              <a:pPr latinLnBrk="1"/>
              <a:endParaRPr lang="zh-CN" altLang="en-US">
                <a:latin typeface="Gulim" pitchFamily="34" charset="-127"/>
                <a:ea typeface="Gulim" pitchFamily="34" charset="-127"/>
              </a:endParaRPr>
            </a:p>
          </p:txBody>
        </p:sp>
        <p:sp>
          <p:nvSpPr>
            <p:cNvPr id="58" name="Freeform 33"/>
            <p:cNvSpPr>
              <a:spLocks/>
            </p:cNvSpPr>
            <p:nvPr/>
          </p:nvSpPr>
          <p:spPr bwMode="auto">
            <a:xfrm rot="7725336">
              <a:off x="3007" y="1168"/>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a:lstStyle/>
            <a:p>
              <a:pPr latinLnBrk="1"/>
              <a:endParaRPr lang="zh-CN" altLang="en-US">
                <a:latin typeface="Gulim" pitchFamily="34" charset="-127"/>
                <a:ea typeface="Gulim" pitchFamily="34" charset="-127"/>
              </a:endParaRPr>
            </a:p>
          </p:txBody>
        </p:sp>
        <p:sp>
          <p:nvSpPr>
            <p:cNvPr id="59" name="Freeform 34"/>
            <p:cNvSpPr>
              <a:spLocks/>
            </p:cNvSpPr>
            <p:nvPr/>
          </p:nvSpPr>
          <p:spPr bwMode="auto">
            <a:xfrm rot="3450710">
              <a:off x="1807" y="1456"/>
              <a:ext cx="333" cy="492"/>
            </a:xfrm>
            <a:custGeom>
              <a:avLst/>
              <a:gdLst>
                <a:gd name="T0" fmla="*/ 0 w 333"/>
                <a:gd name="T1" fmla="*/ 168 h 492"/>
                <a:gd name="T2" fmla="*/ 52 w 333"/>
                <a:gd name="T3" fmla="*/ 80 h 492"/>
                <a:gd name="T4" fmla="*/ 116 w 333"/>
                <a:gd name="T5" fmla="*/ 0 h 492"/>
                <a:gd name="T6" fmla="*/ 280 w 333"/>
                <a:gd name="T7" fmla="*/ 100 h 492"/>
                <a:gd name="T8" fmla="*/ 236 w 333"/>
                <a:gd name="T9" fmla="*/ 116 h 492"/>
                <a:gd name="T10" fmla="*/ 248 w 333"/>
                <a:gd name="T11" fmla="*/ 224 h 492"/>
                <a:gd name="T12" fmla="*/ 288 w 333"/>
                <a:gd name="T13" fmla="*/ 300 h 492"/>
                <a:gd name="T14" fmla="*/ 333 w 333"/>
                <a:gd name="T15" fmla="*/ 290 h 492"/>
                <a:gd name="T16" fmla="*/ 252 w 333"/>
                <a:gd name="T17" fmla="*/ 492 h 492"/>
                <a:gd name="T18" fmla="*/ 52 w 333"/>
                <a:gd name="T19" fmla="*/ 400 h 492"/>
                <a:gd name="T20" fmla="*/ 104 w 333"/>
                <a:gd name="T21" fmla="*/ 378 h 492"/>
                <a:gd name="T22" fmla="*/ 74 w 333"/>
                <a:gd name="T23" fmla="*/ 288 h 492"/>
                <a:gd name="T24" fmla="*/ 48 w 333"/>
                <a:gd name="T25" fmla="*/ 172 h 492"/>
                <a:gd name="T26" fmla="*/ 0 w 333"/>
                <a:gd name="T27" fmla="*/ 168 h 4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3"/>
                <a:gd name="T43" fmla="*/ 0 h 492"/>
                <a:gd name="T44" fmla="*/ 333 w 333"/>
                <a:gd name="T45" fmla="*/ 492 h 4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3" h="492">
                  <a:moveTo>
                    <a:pt x="0" y="168"/>
                  </a:moveTo>
                  <a:lnTo>
                    <a:pt x="52" y="80"/>
                  </a:lnTo>
                  <a:lnTo>
                    <a:pt x="116" y="0"/>
                  </a:lnTo>
                  <a:lnTo>
                    <a:pt x="280" y="100"/>
                  </a:lnTo>
                  <a:lnTo>
                    <a:pt x="236" y="116"/>
                  </a:lnTo>
                  <a:cubicBezTo>
                    <a:pt x="225" y="137"/>
                    <a:pt x="239" y="193"/>
                    <a:pt x="248" y="224"/>
                  </a:cubicBezTo>
                  <a:cubicBezTo>
                    <a:pt x="257" y="255"/>
                    <a:pt x="274" y="289"/>
                    <a:pt x="288" y="300"/>
                  </a:cubicBezTo>
                  <a:lnTo>
                    <a:pt x="333" y="290"/>
                  </a:lnTo>
                  <a:lnTo>
                    <a:pt x="252" y="492"/>
                  </a:lnTo>
                  <a:lnTo>
                    <a:pt x="52" y="400"/>
                  </a:lnTo>
                  <a:lnTo>
                    <a:pt x="104" y="378"/>
                  </a:lnTo>
                  <a:lnTo>
                    <a:pt x="74" y="288"/>
                  </a:lnTo>
                  <a:lnTo>
                    <a:pt x="48" y="172"/>
                  </a:lnTo>
                  <a:lnTo>
                    <a:pt x="0" y="168"/>
                  </a:lnTo>
                  <a:close/>
                </a:path>
              </a:pathLst>
            </a:custGeom>
            <a:solidFill>
              <a:schemeClr val="bg1"/>
            </a:solidFill>
            <a:ln w="9525">
              <a:solidFill>
                <a:schemeClr val="tx1"/>
              </a:solidFill>
              <a:round/>
              <a:headEnd/>
              <a:tailEnd/>
            </a:ln>
          </p:spPr>
          <p:txBody>
            <a:bodyPr/>
            <a:lstStyle/>
            <a:p>
              <a:pPr latinLnBrk="1"/>
              <a:endParaRPr lang="zh-CN" altLang="en-US">
                <a:latin typeface="Gulim" pitchFamily="34" charset="-127"/>
                <a:ea typeface="Gulim" pitchFamily="34" charset="-127"/>
              </a:endParaRPr>
            </a:p>
          </p:txBody>
        </p:sp>
        <p:sp>
          <p:nvSpPr>
            <p:cNvPr id="60" name="Freeform 35"/>
            <p:cNvSpPr>
              <a:spLocks/>
            </p:cNvSpPr>
            <p:nvPr/>
          </p:nvSpPr>
          <p:spPr bwMode="auto">
            <a:xfrm>
              <a:off x="3600" y="933"/>
              <a:ext cx="1008" cy="576"/>
            </a:xfrm>
            <a:custGeom>
              <a:avLst/>
              <a:gdLst>
                <a:gd name="T0" fmla="*/ 144 w 1008"/>
                <a:gd name="T1" fmla="*/ 96 h 576"/>
                <a:gd name="T2" fmla="*/ 0 w 1008"/>
                <a:gd name="T3" fmla="*/ 576 h 576"/>
                <a:gd name="T4" fmla="*/ 1008 w 1008"/>
                <a:gd name="T5" fmla="*/ 240 h 576"/>
                <a:gd name="T6" fmla="*/ 144 w 1008"/>
                <a:gd name="T7" fmla="*/ 0 h 576"/>
                <a:gd name="T8" fmla="*/ 0 60000 65536"/>
                <a:gd name="T9" fmla="*/ 0 60000 65536"/>
                <a:gd name="T10" fmla="*/ 0 60000 65536"/>
                <a:gd name="T11" fmla="*/ 0 60000 65536"/>
                <a:gd name="T12" fmla="*/ 0 w 1008"/>
                <a:gd name="T13" fmla="*/ 0 h 576"/>
                <a:gd name="T14" fmla="*/ 1008 w 1008"/>
                <a:gd name="T15" fmla="*/ 576 h 576"/>
              </a:gdLst>
              <a:ahLst/>
              <a:cxnLst>
                <a:cxn ang="T8">
                  <a:pos x="T0" y="T1"/>
                </a:cxn>
                <a:cxn ang="T9">
                  <a:pos x="T2" y="T3"/>
                </a:cxn>
                <a:cxn ang="T10">
                  <a:pos x="T4" y="T5"/>
                </a:cxn>
                <a:cxn ang="T11">
                  <a:pos x="T6" y="T7"/>
                </a:cxn>
              </a:cxnLst>
              <a:rect l="T12" t="T13" r="T14" b="T15"/>
              <a:pathLst>
                <a:path w="1008" h="576">
                  <a:moveTo>
                    <a:pt x="144" y="96"/>
                  </a:moveTo>
                  <a:lnTo>
                    <a:pt x="0" y="576"/>
                  </a:lnTo>
                  <a:lnTo>
                    <a:pt x="1008" y="240"/>
                  </a:lnTo>
                  <a:lnTo>
                    <a:pt x="144" y="0"/>
                  </a:lnTo>
                </a:path>
              </a:pathLst>
            </a:custGeom>
            <a:gradFill rotWithShape="0">
              <a:gsLst>
                <a:gs pos="0">
                  <a:srgbClr val="C0C0C0"/>
                </a:gs>
                <a:gs pos="100000">
                  <a:srgbClr val="595959"/>
                </a:gs>
              </a:gsLst>
              <a:path path="rect">
                <a:fillToRect l="100000" b="10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grpSp>
          <p:nvGrpSpPr>
            <p:cNvPr id="61" name="Group 36"/>
            <p:cNvGrpSpPr>
              <a:grpSpLocks/>
            </p:cNvGrpSpPr>
            <p:nvPr/>
          </p:nvGrpSpPr>
          <p:grpSpPr bwMode="auto">
            <a:xfrm>
              <a:off x="1296" y="745"/>
              <a:ext cx="1441" cy="647"/>
              <a:chOff x="864" y="624"/>
              <a:chExt cx="1441" cy="647"/>
            </a:xfrm>
          </p:grpSpPr>
          <p:sp>
            <p:nvSpPr>
              <p:cNvPr id="82" name="Freeform 37"/>
              <p:cNvSpPr>
                <a:spLocks/>
              </p:cNvSpPr>
              <p:nvPr/>
            </p:nvSpPr>
            <p:spPr bwMode="auto">
              <a:xfrm>
                <a:off x="1296" y="672"/>
                <a:ext cx="1009" cy="575"/>
              </a:xfrm>
              <a:custGeom>
                <a:avLst/>
                <a:gdLst>
                  <a:gd name="T0" fmla="*/ 289 w 1009"/>
                  <a:gd name="T1" fmla="*/ 86 h 575"/>
                  <a:gd name="T2" fmla="*/ 0 w 1009"/>
                  <a:gd name="T3" fmla="*/ 575 h 575"/>
                  <a:gd name="T4" fmla="*/ 1009 w 1009"/>
                  <a:gd name="T5" fmla="*/ 508 h 575"/>
                  <a:gd name="T6" fmla="*/ 322 w 1009"/>
                  <a:gd name="T7" fmla="*/ 0 h 575"/>
                  <a:gd name="T8" fmla="*/ 0 60000 65536"/>
                  <a:gd name="T9" fmla="*/ 0 60000 65536"/>
                  <a:gd name="T10" fmla="*/ 0 60000 65536"/>
                  <a:gd name="T11" fmla="*/ 0 60000 65536"/>
                  <a:gd name="T12" fmla="*/ 0 w 1009"/>
                  <a:gd name="T13" fmla="*/ 0 h 575"/>
                  <a:gd name="T14" fmla="*/ 1009 w 1009"/>
                  <a:gd name="T15" fmla="*/ 575 h 575"/>
                </a:gdLst>
                <a:ahLst/>
                <a:cxnLst>
                  <a:cxn ang="T8">
                    <a:pos x="T0" y="T1"/>
                  </a:cxn>
                  <a:cxn ang="T9">
                    <a:pos x="T2" y="T3"/>
                  </a:cxn>
                  <a:cxn ang="T10">
                    <a:pos x="T4" y="T5"/>
                  </a:cxn>
                  <a:cxn ang="T11">
                    <a:pos x="T6" y="T7"/>
                  </a:cxn>
                </a:cxnLst>
                <a:rect l="T12" t="T13" r="T14" b="T15"/>
                <a:pathLst>
                  <a:path w="1009" h="575">
                    <a:moveTo>
                      <a:pt x="289" y="86"/>
                    </a:moveTo>
                    <a:lnTo>
                      <a:pt x="0" y="575"/>
                    </a:lnTo>
                    <a:lnTo>
                      <a:pt x="1009" y="508"/>
                    </a:lnTo>
                    <a:lnTo>
                      <a:pt x="322" y="0"/>
                    </a:lnTo>
                  </a:path>
                </a:pathLst>
              </a:custGeom>
              <a:gradFill rotWithShape="0">
                <a:gsLst>
                  <a:gs pos="0">
                    <a:srgbClr val="C0C0C0"/>
                  </a:gs>
                  <a:gs pos="100000">
                    <a:srgbClr val="595959"/>
                  </a:gs>
                </a:gsLst>
                <a:path path="rect">
                  <a:fillToRect r="100000" b="10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pic>
            <p:nvPicPr>
              <p:cNvPr id="83" name="Picture 38"/>
              <p:cNvPicPr>
                <a:picLocks noChangeAspect="1" noChangeArrowheads="1"/>
              </p:cNvPicPr>
              <p:nvPr/>
            </p:nvPicPr>
            <p:blipFill>
              <a:blip r:embed="rId8">
                <a:clrChange>
                  <a:clrFrom>
                    <a:srgbClr val="000000"/>
                  </a:clrFrom>
                  <a:clrTo>
                    <a:srgbClr val="000000">
                      <a:alpha val="0"/>
                    </a:srgbClr>
                  </a:clrTo>
                </a:clrChange>
              </a:blip>
              <a:srcRect l="33333" t="10867" r="9804" b="5812"/>
              <a:stretch>
                <a:fillRect/>
              </a:stretch>
            </p:blipFill>
            <p:spPr bwMode="auto">
              <a:xfrm>
                <a:off x="864" y="624"/>
                <a:ext cx="816" cy="648"/>
              </a:xfrm>
              <a:prstGeom prst="rect">
                <a:avLst/>
              </a:prstGeom>
              <a:solidFill>
                <a:schemeClr val="bg1"/>
              </a:solidFill>
              <a:ln w="28575">
                <a:noFill/>
                <a:miter lim="800000"/>
                <a:headEnd/>
                <a:tailEnd/>
              </a:ln>
              <a:effectLst>
                <a:outerShdw dist="35921" dir="2700000" algn="ctr" rotWithShape="0">
                  <a:srgbClr val="808080"/>
                </a:outerShdw>
              </a:effectLst>
            </p:spPr>
          </p:pic>
        </p:grpSp>
        <p:sp>
          <p:nvSpPr>
            <p:cNvPr id="62" name="Freeform 39"/>
            <p:cNvSpPr>
              <a:spLocks/>
            </p:cNvSpPr>
            <p:nvPr/>
          </p:nvSpPr>
          <p:spPr bwMode="auto">
            <a:xfrm rot="12064696" flipV="1">
              <a:off x="2688" y="3695"/>
              <a:ext cx="864" cy="494"/>
            </a:xfrm>
            <a:custGeom>
              <a:avLst/>
              <a:gdLst>
                <a:gd name="T0" fmla="*/ 42 w 1008"/>
                <a:gd name="T1" fmla="*/ 28 h 576"/>
                <a:gd name="T2" fmla="*/ 0 w 1008"/>
                <a:gd name="T3" fmla="*/ 169 h 576"/>
                <a:gd name="T4" fmla="*/ 293 w 1008"/>
                <a:gd name="T5" fmla="*/ 69 h 576"/>
                <a:gd name="T6" fmla="*/ 42 w 1008"/>
                <a:gd name="T7" fmla="*/ 0 h 576"/>
                <a:gd name="T8" fmla="*/ 0 60000 65536"/>
                <a:gd name="T9" fmla="*/ 0 60000 65536"/>
                <a:gd name="T10" fmla="*/ 0 60000 65536"/>
                <a:gd name="T11" fmla="*/ 0 60000 65536"/>
                <a:gd name="T12" fmla="*/ 0 w 1008"/>
                <a:gd name="T13" fmla="*/ 0 h 576"/>
                <a:gd name="T14" fmla="*/ 1008 w 1008"/>
                <a:gd name="T15" fmla="*/ 576 h 576"/>
              </a:gdLst>
              <a:ahLst/>
              <a:cxnLst>
                <a:cxn ang="T8">
                  <a:pos x="T0" y="T1"/>
                </a:cxn>
                <a:cxn ang="T9">
                  <a:pos x="T2" y="T3"/>
                </a:cxn>
                <a:cxn ang="T10">
                  <a:pos x="T4" y="T5"/>
                </a:cxn>
                <a:cxn ang="T11">
                  <a:pos x="T6" y="T7"/>
                </a:cxn>
              </a:cxnLst>
              <a:rect l="T12" t="T13" r="T14" b="T15"/>
              <a:pathLst>
                <a:path w="1008" h="576">
                  <a:moveTo>
                    <a:pt x="144" y="96"/>
                  </a:moveTo>
                  <a:lnTo>
                    <a:pt x="0" y="576"/>
                  </a:lnTo>
                  <a:lnTo>
                    <a:pt x="1008" y="240"/>
                  </a:lnTo>
                  <a:lnTo>
                    <a:pt x="144" y="0"/>
                  </a:lnTo>
                </a:path>
              </a:pathLst>
            </a:custGeom>
            <a:gradFill rotWithShape="0">
              <a:gsLst>
                <a:gs pos="0">
                  <a:srgbClr val="C0C0C0"/>
                </a:gs>
                <a:gs pos="100000">
                  <a:srgbClr val="595959"/>
                </a:gs>
              </a:gsLst>
              <a:path path="rect">
                <a:fillToRect l="50000" t="50000" r="50000" b="50000"/>
              </a:path>
            </a:gradFill>
            <a:ln w="28575">
              <a:noFill/>
              <a:round/>
              <a:headEnd/>
              <a:tailEnd/>
            </a:ln>
          </p:spPr>
          <p:txBody>
            <a:bodyPr wrap="none" anchor="ctr"/>
            <a:lstStyle/>
            <a:p>
              <a:pPr latinLnBrk="1"/>
              <a:endParaRPr lang="zh-CN" altLang="en-US">
                <a:latin typeface="Gulim" pitchFamily="34" charset="-127"/>
                <a:ea typeface="Gulim" pitchFamily="34" charset="-127"/>
              </a:endParaRPr>
            </a:p>
          </p:txBody>
        </p:sp>
        <p:pic>
          <p:nvPicPr>
            <p:cNvPr id="63" name="Picture 40" descr="OSLogo"/>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144" y="2544"/>
              <a:ext cx="1046" cy="313"/>
            </a:xfrm>
            <a:prstGeom prst="rect">
              <a:avLst/>
            </a:prstGeom>
            <a:solidFill>
              <a:schemeClr val="tx1"/>
            </a:solidFill>
            <a:ln w="9525">
              <a:noFill/>
              <a:miter lim="800000"/>
              <a:headEnd/>
              <a:tailEnd/>
            </a:ln>
          </p:spPr>
        </p:pic>
        <p:sp>
          <p:nvSpPr>
            <p:cNvPr id="64" name="Text Box 41"/>
            <p:cNvSpPr txBox="1">
              <a:spLocks noChangeArrowheads="1"/>
            </p:cNvSpPr>
            <p:nvPr/>
          </p:nvSpPr>
          <p:spPr bwMode="auto">
            <a:xfrm>
              <a:off x="27" y="871"/>
              <a:ext cx="1454" cy="528"/>
            </a:xfrm>
            <a:prstGeom prst="rect">
              <a:avLst/>
            </a:prstGeom>
            <a:noFill/>
            <a:ln w="9525">
              <a:noFill/>
              <a:miter lim="800000"/>
              <a:headEnd/>
              <a:tailEnd/>
            </a:ln>
          </p:spPr>
          <p:txBody>
            <a:bodyPr wrap="none">
              <a:spAutoFit/>
            </a:bodyPr>
            <a:lstStyle/>
            <a:p>
              <a:pPr latinLnBrk="1"/>
              <a:r>
                <a:rPr kumimoji="0" lang="en-US" altLang="zh-CN" sz="500" b="1">
                  <a:latin typeface="Arial" pitchFamily="34" charset="0"/>
                  <a:ea typeface="宋体" pitchFamily="2" charset="-122"/>
                </a:rPr>
                <a:t>Seismic Interpretation</a:t>
              </a:r>
            </a:p>
            <a:p>
              <a:pPr latinLnBrk="1"/>
              <a:r>
                <a:rPr kumimoji="0" lang="en-US" altLang="zh-CN" sz="500" b="1">
                  <a:latin typeface="Arial" pitchFamily="34" charset="0"/>
                  <a:ea typeface="宋体" pitchFamily="2" charset="-122"/>
                </a:rPr>
                <a:t>Seismic Volume Rendering</a:t>
              </a:r>
            </a:p>
            <a:p>
              <a:pPr latinLnBrk="1"/>
              <a:r>
                <a:rPr kumimoji="0" lang="en-US" altLang="zh-CN" sz="500" b="1">
                  <a:latin typeface="Arial" pitchFamily="34" charset="0"/>
                  <a:ea typeface="宋体" pitchFamily="2" charset="-122"/>
                </a:rPr>
                <a:t>Surface Imaging </a:t>
              </a:r>
            </a:p>
            <a:p>
              <a:pPr latinLnBrk="1"/>
              <a:r>
                <a:rPr kumimoji="0" lang="en-US" altLang="zh-CN" sz="500" b="1">
                  <a:latin typeface="Arial" pitchFamily="34" charset="0"/>
                  <a:ea typeface="宋体" pitchFamily="2" charset="-122"/>
                </a:rPr>
                <a:t>Mapping Well Correlation</a:t>
              </a:r>
            </a:p>
          </p:txBody>
        </p:sp>
        <p:sp>
          <p:nvSpPr>
            <p:cNvPr id="65" name="Text Box 42"/>
            <p:cNvSpPr txBox="1">
              <a:spLocks noChangeArrowheads="1"/>
            </p:cNvSpPr>
            <p:nvPr/>
          </p:nvSpPr>
          <p:spPr bwMode="auto">
            <a:xfrm>
              <a:off x="2544" y="810"/>
              <a:ext cx="1324" cy="325"/>
            </a:xfrm>
            <a:prstGeom prst="rect">
              <a:avLst/>
            </a:prstGeom>
            <a:noFill/>
            <a:ln w="12700">
              <a:noFill/>
              <a:miter lim="800000"/>
              <a:headEnd type="none" w="sm" len="sm"/>
              <a:tailEnd type="none" w="sm" len="sm"/>
            </a:ln>
          </p:spPr>
          <p:txBody>
            <a:bodyPr wrap="none">
              <a:spAutoFit/>
            </a:bodyPr>
            <a:lstStyle/>
            <a:p>
              <a:pPr latinLnBrk="1"/>
              <a:r>
                <a:rPr kumimoji="0" lang="en-GB" altLang="zh-CN" sz="500" b="1">
                  <a:latin typeface="Arial" pitchFamily="34" charset="0"/>
                  <a:ea typeface="Gulim" pitchFamily="34" charset="-127"/>
                </a:rPr>
                <a:t>Complex Fault Modeling</a:t>
              </a:r>
            </a:p>
            <a:p>
              <a:pPr latinLnBrk="1"/>
              <a:r>
                <a:rPr kumimoji="0" lang="en-GB" altLang="zh-CN" sz="500" b="1">
                  <a:latin typeface="Arial" pitchFamily="34" charset="0"/>
                  <a:ea typeface="Gulim" pitchFamily="34" charset="-127"/>
                </a:rPr>
                <a:t>Depth Conversion</a:t>
              </a:r>
            </a:p>
          </p:txBody>
        </p:sp>
        <p:sp>
          <p:nvSpPr>
            <p:cNvPr id="66" name="Text Box 43"/>
            <p:cNvSpPr txBox="1">
              <a:spLocks noChangeArrowheads="1"/>
            </p:cNvSpPr>
            <p:nvPr/>
          </p:nvSpPr>
          <p:spPr bwMode="auto">
            <a:xfrm>
              <a:off x="4705" y="865"/>
              <a:ext cx="862" cy="527"/>
            </a:xfrm>
            <a:prstGeom prst="rect">
              <a:avLst/>
            </a:prstGeom>
            <a:noFill/>
            <a:ln w="12700">
              <a:noFill/>
              <a:miter lim="800000"/>
              <a:headEnd type="none" w="sm" len="sm"/>
              <a:tailEnd type="none" w="sm" len="sm"/>
            </a:ln>
          </p:spPr>
          <p:txBody>
            <a:bodyPr>
              <a:spAutoFit/>
            </a:bodyPr>
            <a:lstStyle/>
            <a:p>
              <a:pPr algn="r" latinLnBrk="1"/>
              <a:r>
                <a:rPr kumimoji="0" lang="en-GB" altLang="zh-CN" sz="500" b="1">
                  <a:latin typeface="Arial" pitchFamily="34" charset="0"/>
                  <a:ea typeface="Gulim" pitchFamily="34" charset="-127"/>
                </a:rPr>
                <a:t>Facies Modeling</a:t>
              </a:r>
            </a:p>
            <a:p>
              <a:pPr algn="r" latinLnBrk="1"/>
              <a:r>
                <a:rPr kumimoji="0" lang="en-GB" altLang="zh-CN" sz="500" b="1">
                  <a:latin typeface="Arial" pitchFamily="34" charset="0"/>
                  <a:ea typeface="Gulim" pitchFamily="34" charset="-127"/>
                </a:rPr>
                <a:t>Data Analysis</a:t>
              </a:r>
            </a:p>
          </p:txBody>
        </p:sp>
        <p:sp>
          <p:nvSpPr>
            <p:cNvPr id="67" name="Text Box 44"/>
            <p:cNvSpPr txBox="1">
              <a:spLocks noChangeArrowheads="1"/>
            </p:cNvSpPr>
            <p:nvPr/>
          </p:nvSpPr>
          <p:spPr bwMode="auto">
            <a:xfrm>
              <a:off x="4608" y="1350"/>
              <a:ext cx="869" cy="325"/>
            </a:xfrm>
            <a:prstGeom prst="rect">
              <a:avLst/>
            </a:prstGeom>
            <a:noFill/>
            <a:ln w="12700">
              <a:noFill/>
              <a:miter lim="800000"/>
              <a:headEnd type="none" w="sm" len="sm"/>
              <a:tailEnd type="none" w="sm" len="sm"/>
            </a:ln>
          </p:spPr>
          <p:txBody>
            <a:bodyPr wrap="none">
              <a:spAutoFit/>
            </a:bodyPr>
            <a:lstStyle/>
            <a:p>
              <a:pPr latinLnBrk="1"/>
              <a:r>
                <a:rPr kumimoji="0" lang="en-GB" altLang="zh-CN" sz="500" b="1">
                  <a:latin typeface="Arial" pitchFamily="34" charset="0"/>
                  <a:ea typeface="Gulim" pitchFamily="34" charset="-127"/>
                </a:rPr>
                <a:t>Petrophysical</a:t>
              </a:r>
            </a:p>
            <a:p>
              <a:pPr latinLnBrk="1"/>
              <a:r>
                <a:rPr kumimoji="0" lang="en-GB" altLang="zh-CN" sz="500" b="1">
                  <a:latin typeface="Arial" pitchFamily="34" charset="0"/>
                  <a:ea typeface="Gulim" pitchFamily="34" charset="-127"/>
                </a:rPr>
                <a:t>Modeling</a:t>
              </a:r>
            </a:p>
          </p:txBody>
        </p:sp>
        <p:sp>
          <p:nvSpPr>
            <p:cNvPr id="68" name="Text Box 45"/>
            <p:cNvSpPr txBox="1">
              <a:spLocks noChangeArrowheads="1"/>
            </p:cNvSpPr>
            <p:nvPr/>
          </p:nvSpPr>
          <p:spPr bwMode="auto">
            <a:xfrm>
              <a:off x="4377" y="1783"/>
              <a:ext cx="645" cy="325"/>
            </a:xfrm>
            <a:prstGeom prst="rect">
              <a:avLst/>
            </a:prstGeom>
            <a:noFill/>
            <a:ln w="12700">
              <a:noFill/>
              <a:miter lim="800000"/>
              <a:headEnd type="none" w="sm" len="sm"/>
              <a:tailEnd type="none" w="sm" len="sm"/>
            </a:ln>
          </p:spPr>
          <p:txBody>
            <a:bodyPr wrap="none">
              <a:spAutoFit/>
            </a:bodyPr>
            <a:lstStyle/>
            <a:p>
              <a:pPr latinLnBrk="1"/>
              <a:r>
                <a:rPr kumimoji="0" lang="en-GB" altLang="zh-CN" sz="500" b="1">
                  <a:latin typeface="Arial" pitchFamily="34" charset="0"/>
                  <a:ea typeface="Gulim" pitchFamily="34" charset="-127"/>
                </a:rPr>
                <a:t>Fault </a:t>
              </a:r>
            </a:p>
            <a:p>
              <a:pPr latinLnBrk="1"/>
              <a:r>
                <a:rPr kumimoji="0" lang="en-GB" altLang="zh-CN" sz="500" b="1">
                  <a:latin typeface="Arial" pitchFamily="34" charset="0"/>
                  <a:ea typeface="Gulim" pitchFamily="34" charset="-127"/>
                </a:rPr>
                <a:t>Analysis</a:t>
              </a:r>
            </a:p>
          </p:txBody>
        </p:sp>
        <p:sp>
          <p:nvSpPr>
            <p:cNvPr id="69" name="Text Box 46"/>
            <p:cNvSpPr txBox="1">
              <a:spLocks noChangeArrowheads="1"/>
            </p:cNvSpPr>
            <p:nvPr/>
          </p:nvSpPr>
          <p:spPr bwMode="auto">
            <a:xfrm>
              <a:off x="4795" y="2266"/>
              <a:ext cx="798" cy="325"/>
            </a:xfrm>
            <a:prstGeom prst="rect">
              <a:avLst/>
            </a:prstGeom>
            <a:noFill/>
            <a:ln w="12700">
              <a:noFill/>
              <a:miter lim="800000"/>
              <a:headEnd type="none" w="sm" len="sm"/>
              <a:tailEnd type="none" w="sm" len="sm"/>
            </a:ln>
          </p:spPr>
          <p:txBody>
            <a:bodyPr wrap="none">
              <a:spAutoFit/>
            </a:bodyPr>
            <a:lstStyle/>
            <a:p>
              <a:pPr latinLnBrk="1"/>
              <a:r>
                <a:rPr kumimoji="0" lang="en-GB" altLang="zh-CN" sz="500" b="1">
                  <a:latin typeface="Arial" pitchFamily="34" charset="0"/>
                  <a:ea typeface="Gulim" pitchFamily="34" charset="-127"/>
                </a:rPr>
                <a:t>Uncertainty </a:t>
              </a:r>
            </a:p>
            <a:p>
              <a:pPr latinLnBrk="1"/>
              <a:r>
                <a:rPr kumimoji="0" lang="en-GB" altLang="zh-CN" sz="500" b="1">
                  <a:latin typeface="Arial" pitchFamily="34" charset="0"/>
                  <a:ea typeface="Gulim" pitchFamily="34" charset="-127"/>
                </a:rPr>
                <a:t>Analysis</a:t>
              </a:r>
            </a:p>
          </p:txBody>
        </p:sp>
        <p:sp>
          <p:nvSpPr>
            <p:cNvPr id="70" name="Text Box 47"/>
            <p:cNvSpPr txBox="1">
              <a:spLocks noChangeArrowheads="1"/>
            </p:cNvSpPr>
            <p:nvPr/>
          </p:nvSpPr>
          <p:spPr bwMode="auto">
            <a:xfrm>
              <a:off x="4351" y="2935"/>
              <a:ext cx="705" cy="223"/>
            </a:xfrm>
            <a:prstGeom prst="rect">
              <a:avLst/>
            </a:prstGeom>
            <a:noFill/>
            <a:ln w="12700">
              <a:noFill/>
              <a:miter lim="800000"/>
              <a:headEnd type="none" w="sm" len="sm"/>
              <a:tailEnd type="none" w="sm" len="sm"/>
            </a:ln>
          </p:spPr>
          <p:txBody>
            <a:bodyPr wrap="none">
              <a:spAutoFit/>
            </a:bodyPr>
            <a:lstStyle/>
            <a:p>
              <a:pPr algn="ctr" latinLnBrk="1"/>
              <a:r>
                <a:rPr kumimoji="0" lang="en-GB" altLang="zh-CN" sz="500" b="1">
                  <a:latin typeface="Arial" pitchFamily="34" charset="0"/>
                  <a:ea typeface="Gulim" pitchFamily="34" charset="-127"/>
                </a:rPr>
                <a:t>Upscaling</a:t>
              </a:r>
            </a:p>
          </p:txBody>
        </p:sp>
        <p:sp>
          <p:nvSpPr>
            <p:cNvPr id="71" name="Text Box 48"/>
            <p:cNvSpPr txBox="1">
              <a:spLocks noChangeArrowheads="1"/>
            </p:cNvSpPr>
            <p:nvPr/>
          </p:nvSpPr>
          <p:spPr bwMode="auto">
            <a:xfrm>
              <a:off x="4176" y="3894"/>
              <a:ext cx="862" cy="224"/>
            </a:xfrm>
            <a:prstGeom prst="rect">
              <a:avLst/>
            </a:prstGeom>
            <a:noFill/>
            <a:ln w="12700">
              <a:noFill/>
              <a:miter lim="800000"/>
              <a:headEnd type="none" w="sm" len="sm"/>
              <a:tailEnd type="none" w="sm" len="sm"/>
            </a:ln>
          </p:spPr>
          <p:txBody>
            <a:bodyPr wrap="none">
              <a:spAutoFit/>
            </a:bodyPr>
            <a:lstStyle/>
            <a:p>
              <a:pPr latinLnBrk="1"/>
              <a:r>
                <a:rPr kumimoji="0" lang="en-GB" altLang="zh-CN" sz="500" b="1">
                  <a:latin typeface="Arial" pitchFamily="34" charset="0"/>
                  <a:ea typeface="Gulim" pitchFamily="34" charset="-127"/>
                </a:rPr>
                <a:t>Well planning</a:t>
              </a:r>
            </a:p>
          </p:txBody>
        </p:sp>
        <p:sp>
          <p:nvSpPr>
            <p:cNvPr id="72" name="Text Box 49"/>
            <p:cNvSpPr txBox="1">
              <a:spLocks noChangeArrowheads="1"/>
            </p:cNvSpPr>
            <p:nvPr/>
          </p:nvSpPr>
          <p:spPr bwMode="auto">
            <a:xfrm>
              <a:off x="5142" y="2555"/>
              <a:ext cx="788" cy="325"/>
            </a:xfrm>
            <a:prstGeom prst="rect">
              <a:avLst/>
            </a:prstGeom>
            <a:noFill/>
            <a:ln w="9525">
              <a:noFill/>
              <a:miter lim="800000"/>
              <a:headEnd/>
              <a:tailEnd/>
            </a:ln>
          </p:spPr>
          <p:txBody>
            <a:bodyPr wrap="none">
              <a:spAutoFit/>
            </a:bodyPr>
            <a:lstStyle/>
            <a:p>
              <a:pPr latinLnBrk="1"/>
              <a:r>
                <a:rPr kumimoji="0" lang="en-US" altLang="zh-CN" sz="500" b="1">
                  <a:latin typeface="Arial" pitchFamily="34" charset="0"/>
                  <a:ea typeface="宋体" pitchFamily="2" charset="-122"/>
                </a:rPr>
                <a:t>Pre &amp; Post</a:t>
              </a:r>
            </a:p>
            <a:p>
              <a:pPr latinLnBrk="1"/>
              <a:r>
                <a:rPr kumimoji="0" lang="en-US" altLang="zh-CN" sz="500" b="1">
                  <a:latin typeface="Arial" pitchFamily="34" charset="0"/>
                  <a:ea typeface="宋体" pitchFamily="2" charset="-122"/>
                </a:rPr>
                <a:t> Processing</a:t>
              </a:r>
            </a:p>
          </p:txBody>
        </p:sp>
        <p:graphicFrame>
          <p:nvGraphicFramePr>
            <p:cNvPr id="73" name="Object 2"/>
            <p:cNvGraphicFramePr>
              <a:graphicFrameLocks noChangeAspect="1"/>
            </p:cNvGraphicFramePr>
            <p:nvPr/>
          </p:nvGraphicFramePr>
          <p:xfrm>
            <a:off x="5232" y="3024"/>
            <a:ext cx="387" cy="538"/>
          </p:xfrm>
          <a:graphic>
            <a:graphicData uri="http://schemas.openxmlformats.org/presentationml/2006/ole">
              <mc:AlternateContent xmlns:mc="http://schemas.openxmlformats.org/markup-compatibility/2006">
                <mc:Choice xmlns:v="urn:schemas-microsoft-com:vml" Requires="v">
                  <p:oleObj spid="_x0000_s73760" name="Photo Editor Photo" r:id="rId10" imgW="1971950" imgH="2742857" progId="">
                    <p:embed/>
                  </p:oleObj>
                </mc:Choice>
                <mc:Fallback>
                  <p:oleObj name="Photo Editor Photo" r:id="rId10" imgW="1971950" imgH="2742857" progId="">
                    <p:embed/>
                    <p:pic>
                      <p:nvPicPr>
                        <p:cNvPr id="1026" name="Object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2" y="3024"/>
                          <a:ext cx="387" cy="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 name="Text Box 51"/>
            <p:cNvSpPr txBox="1">
              <a:spLocks noChangeArrowheads="1"/>
            </p:cNvSpPr>
            <p:nvPr/>
          </p:nvSpPr>
          <p:spPr bwMode="auto">
            <a:xfrm>
              <a:off x="5017" y="3722"/>
              <a:ext cx="737" cy="324"/>
            </a:xfrm>
            <a:prstGeom prst="rect">
              <a:avLst/>
            </a:prstGeom>
            <a:solidFill>
              <a:schemeClr val="bg1"/>
            </a:solidFill>
            <a:ln w="12700">
              <a:noFill/>
              <a:miter lim="800000"/>
              <a:headEnd type="none" w="sm" len="sm"/>
              <a:tailEnd type="none" w="sm" len="sm"/>
            </a:ln>
          </p:spPr>
          <p:txBody>
            <a:bodyPr wrap="none">
              <a:spAutoFit/>
            </a:bodyPr>
            <a:lstStyle/>
            <a:p>
              <a:pPr algn="ctr" latinLnBrk="1"/>
              <a:r>
                <a:rPr kumimoji="0" lang="en-GB" altLang="zh-CN" sz="500" b="1">
                  <a:latin typeface="Arial" pitchFamily="34" charset="0"/>
                  <a:ea typeface="Gulim" pitchFamily="34" charset="-127"/>
                </a:rPr>
                <a:t>ECLIPSE </a:t>
              </a:r>
            </a:p>
            <a:p>
              <a:pPr algn="ctr" latinLnBrk="1"/>
              <a:r>
                <a:rPr kumimoji="0" lang="en-GB" altLang="zh-CN" sz="500" b="1">
                  <a:latin typeface="Arial" pitchFamily="34" charset="0"/>
                  <a:ea typeface="Gulim" pitchFamily="34" charset="-127"/>
                </a:rPr>
                <a:t>Simulation</a:t>
              </a:r>
            </a:p>
          </p:txBody>
        </p:sp>
        <p:sp>
          <p:nvSpPr>
            <p:cNvPr id="75" name="Text Box 52"/>
            <p:cNvSpPr txBox="1">
              <a:spLocks noChangeArrowheads="1"/>
            </p:cNvSpPr>
            <p:nvPr/>
          </p:nvSpPr>
          <p:spPr bwMode="auto">
            <a:xfrm>
              <a:off x="2052" y="4200"/>
              <a:ext cx="1010" cy="224"/>
            </a:xfrm>
            <a:prstGeom prst="rect">
              <a:avLst/>
            </a:prstGeom>
            <a:noFill/>
            <a:ln w="9525">
              <a:noFill/>
              <a:miter lim="800000"/>
              <a:headEnd/>
              <a:tailEnd/>
            </a:ln>
          </p:spPr>
          <p:txBody>
            <a:bodyPr wrap="none">
              <a:spAutoFit/>
            </a:bodyPr>
            <a:lstStyle/>
            <a:p>
              <a:pPr latinLnBrk="1"/>
              <a:r>
                <a:rPr kumimoji="0" lang="en-US" altLang="zh-CN" sz="500" b="1">
                  <a:latin typeface="Arial" pitchFamily="34" charset="0"/>
                  <a:ea typeface="宋体" pitchFamily="2" charset="-122"/>
                </a:rPr>
                <a:t>History Matching</a:t>
              </a:r>
            </a:p>
          </p:txBody>
        </p:sp>
        <p:pic>
          <p:nvPicPr>
            <p:cNvPr id="76" name="Picture 53" descr="plat"/>
            <p:cNvPicPr>
              <a:picLocks noChangeAspect="1" noChangeArrowheads="1"/>
            </p:cNvPicPr>
            <p:nvPr/>
          </p:nvPicPr>
          <p:blipFill>
            <a:blip r:embed="rId12"/>
            <a:srcRect/>
            <a:stretch>
              <a:fillRect/>
            </a:stretch>
          </p:blipFill>
          <p:spPr bwMode="auto">
            <a:xfrm>
              <a:off x="240" y="2927"/>
              <a:ext cx="1056" cy="1056"/>
            </a:xfrm>
            <a:prstGeom prst="rect">
              <a:avLst/>
            </a:prstGeom>
            <a:noFill/>
            <a:ln w="9525">
              <a:solidFill>
                <a:schemeClr val="tx1"/>
              </a:solidFill>
              <a:miter lim="800000"/>
              <a:headEnd/>
              <a:tailEnd/>
            </a:ln>
          </p:spPr>
        </p:pic>
        <p:pic>
          <p:nvPicPr>
            <p:cNvPr id="77" name="Picture 54" descr="20_Fault_Property2"/>
            <p:cNvPicPr>
              <a:picLocks noChangeAspect="1" noChangeArrowheads="1"/>
            </p:cNvPicPr>
            <p:nvPr/>
          </p:nvPicPr>
          <p:blipFill>
            <a:blip r:embed="rId13">
              <a:clrChange>
                <a:clrFrom>
                  <a:srgbClr val="000000"/>
                </a:clrFrom>
                <a:clrTo>
                  <a:srgbClr val="000000">
                    <a:alpha val="0"/>
                  </a:srgbClr>
                </a:clrTo>
              </a:clrChange>
            </a:blip>
            <a:srcRect l="29781" t="15179" r="5255" b="13785"/>
            <a:stretch>
              <a:fillRect/>
            </a:stretch>
          </p:blipFill>
          <p:spPr bwMode="auto">
            <a:xfrm>
              <a:off x="4908" y="1631"/>
              <a:ext cx="420" cy="437"/>
            </a:xfrm>
            <a:prstGeom prst="rect">
              <a:avLst/>
            </a:prstGeom>
            <a:noFill/>
            <a:ln w="28575">
              <a:noFill/>
              <a:miter lim="800000"/>
              <a:headEnd/>
              <a:tailEnd/>
            </a:ln>
          </p:spPr>
        </p:pic>
        <p:pic>
          <p:nvPicPr>
            <p:cNvPr id="78" name="Picture 55"/>
            <p:cNvPicPr>
              <a:picLocks noChangeAspect="1" noChangeArrowheads="1"/>
            </p:cNvPicPr>
            <p:nvPr/>
          </p:nvPicPr>
          <p:blipFill>
            <a:blip r:embed="rId14">
              <a:clrChange>
                <a:clrFrom>
                  <a:srgbClr val="000000"/>
                </a:clrFrom>
                <a:clrTo>
                  <a:srgbClr val="000000">
                    <a:alpha val="0"/>
                  </a:srgbClr>
                </a:clrTo>
              </a:clrChange>
            </a:blip>
            <a:srcRect t="9909" b="27950"/>
            <a:stretch>
              <a:fillRect/>
            </a:stretch>
          </p:blipFill>
          <p:spPr bwMode="auto">
            <a:xfrm>
              <a:off x="3744" y="690"/>
              <a:ext cx="1261" cy="606"/>
            </a:xfrm>
            <a:prstGeom prst="rect">
              <a:avLst/>
            </a:prstGeom>
            <a:noFill/>
            <a:ln w="9525">
              <a:noFill/>
              <a:miter lim="800000"/>
              <a:headEnd/>
              <a:tailEnd/>
            </a:ln>
          </p:spPr>
        </p:pic>
        <p:pic>
          <p:nvPicPr>
            <p:cNvPr id="79" name="Picture 56"/>
            <p:cNvPicPr>
              <a:picLocks noChangeAspect="1" noChangeArrowheads="1"/>
            </p:cNvPicPr>
            <p:nvPr/>
          </p:nvPicPr>
          <p:blipFill>
            <a:blip r:embed="rId15">
              <a:clrChange>
                <a:clrFrom>
                  <a:srgbClr val="000000"/>
                </a:clrFrom>
                <a:clrTo>
                  <a:srgbClr val="000000">
                    <a:alpha val="0"/>
                  </a:srgbClr>
                </a:clrTo>
              </a:clrChange>
            </a:blip>
            <a:srcRect t="13287" b="33282"/>
            <a:stretch>
              <a:fillRect/>
            </a:stretch>
          </p:blipFill>
          <p:spPr bwMode="auto">
            <a:xfrm>
              <a:off x="2928" y="3741"/>
              <a:ext cx="1265" cy="579"/>
            </a:xfrm>
            <a:prstGeom prst="rect">
              <a:avLst/>
            </a:prstGeom>
            <a:noFill/>
            <a:ln w="9525">
              <a:noFill/>
              <a:miter lim="800000"/>
              <a:headEnd/>
              <a:tailEnd/>
            </a:ln>
          </p:spPr>
        </p:pic>
        <p:pic>
          <p:nvPicPr>
            <p:cNvPr id="80" name="Picture 57" descr="line125"/>
            <p:cNvPicPr>
              <a:picLocks noChangeAspect="1" noChangeArrowheads="1"/>
            </p:cNvPicPr>
            <p:nvPr/>
          </p:nvPicPr>
          <p:blipFill>
            <a:blip r:embed="rId16">
              <a:clrChange>
                <a:clrFrom>
                  <a:srgbClr val="FFFFFF"/>
                </a:clrFrom>
                <a:clrTo>
                  <a:srgbClr val="FFFFFF">
                    <a:alpha val="0"/>
                  </a:srgbClr>
                </a:clrTo>
              </a:clrChange>
            </a:blip>
            <a:srcRect l="5650" r="5650" b="9715"/>
            <a:stretch>
              <a:fillRect/>
            </a:stretch>
          </p:blipFill>
          <p:spPr bwMode="auto">
            <a:xfrm>
              <a:off x="4392" y="2303"/>
              <a:ext cx="624" cy="420"/>
            </a:xfrm>
            <a:prstGeom prst="rect">
              <a:avLst/>
            </a:prstGeom>
            <a:noFill/>
            <a:ln w="9525">
              <a:noFill/>
              <a:miter lim="800000"/>
              <a:headEnd/>
              <a:tailEnd/>
            </a:ln>
          </p:spPr>
        </p:pic>
        <p:sp>
          <p:nvSpPr>
            <p:cNvPr id="81" name="Line 58"/>
            <p:cNvSpPr>
              <a:spLocks noChangeShapeType="1"/>
            </p:cNvSpPr>
            <p:nvPr/>
          </p:nvSpPr>
          <p:spPr bwMode="auto">
            <a:xfrm rot="17933099" flipV="1">
              <a:off x="5380" y="2780"/>
              <a:ext cx="192" cy="104"/>
            </a:xfrm>
            <a:prstGeom prst="line">
              <a:avLst/>
            </a:prstGeom>
            <a:noFill/>
            <a:ln w="19050">
              <a:solidFill>
                <a:schemeClr val="tx1"/>
              </a:solidFill>
              <a:round/>
              <a:headEnd type="triangle" w="med" len="med"/>
              <a:tailEnd type="triangle" w="med" len="med"/>
            </a:ln>
          </p:spPr>
          <p:txBody>
            <a:bodyPr/>
            <a:lstStyle/>
            <a:p>
              <a:endParaRPr lang="zh-CN" altLang="en-US"/>
            </a:p>
          </p:txBody>
        </p:sp>
      </p:grpSp>
      <p:sp>
        <p:nvSpPr>
          <p:cNvPr id="92" name="矩形 7"/>
          <p:cNvSpPr>
            <a:spLocks noChangeArrowheads="1"/>
          </p:cNvSpPr>
          <p:nvPr/>
        </p:nvSpPr>
        <p:spPr bwMode="auto">
          <a:xfrm>
            <a:off x="254860" y="3955087"/>
            <a:ext cx="5040312" cy="1274763"/>
          </a:xfrm>
          <a:prstGeom prst="rect">
            <a:avLst/>
          </a:prstGeom>
          <a:noFill/>
          <a:ln w="9525">
            <a:noFill/>
            <a:miter lim="800000"/>
            <a:headEnd/>
            <a:tailEnd/>
          </a:ln>
        </p:spPr>
        <p:txBody>
          <a:bodyPr>
            <a:spAutoFit/>
          </a:bodyPr>
          <a:lstStyle/>
          <a:p>
            <a:pPr marL="742950" lvl="1" indent="-285750" eaLnBrk="0" latinLnBrk="1" hangingPunct="0">
              <a:lnSpc>
                <a:spcPct val="130000"/>
              </a:lnSpc>
              <a:spcBef>
                <a:spcPct val="20000"/>
              </a:spcBef>
              <a:buClr>
                <a:schemeClr val="accent1"/>
              </a:buClr>
              <a:buSzPct val="75000"/>
              <a:buFontTx/>
              <a:buBlip>
                <a:blip r:embed="rId17"/>
              </a:buBlip>
            </a:pPr>
            <a:r>
              <a:rPr lang="zh-CN" altLang="en-US" b="1" dirty="0">
                <a:effectLst>
                  <a:outerShdw blurRad="38100" dist="38100" dir="2700000" algn="tl">
                    <a:srgbClr val="C0C0C0"/>
                  </a:outerShdw>
                </a:effectLst>
              </a:rPr>
              <a:t>连接</a:t>
            </a:r>
            <a:r>
              <a:rPr lang="en-US" altLang="zh-CN" b="1" dirty="0">
                <a:effectLst>
                  <a:outerShdw blurRad="38100" dist="38100" dir="2700000" algn="tl">
                    <a:srgbClr val="C0C0C0"/>
                  </a:outerShdw>
                </a:effectLst>
              </a:rPr>
              <a:t>ECLIPSE </a:t>
            </a:r>
            <a:r>
              <a:rPr lang="zh-CN" altLang="en-US" b="1" dirty="0">
                <a:effectLst>
                  <a:outerShdw blurRad="38100" dist="38100" dir="2700000" algn="tl">
                    <a:srgbClr val="C0C0C0"/>
                  </a:outerShdw>
                </a:effectLst>
              </a:rPr>
              <a:t>主模拟器和前后模拟程序</a:t>
            </a:r>
          </a:p>
          <a:p>
            <a:pPr marL="742950" lvl="1" indent="-285750" eaLnBrk="0" latinLnBrk="1" hangingPunct="0">
              <a:lnSpc>
                <a:spcPct val="130000"/>
              </a:lnSpc>
              <a:spcBef>
                <a:spcPct val="20000"/>
              </a:spcBef>
              <a:buClr>
                <a:schemeClr val="accent1"/>
              </a:buClr>
              <a:buSzPct val="75000"/>
              <a:buFontTx/>
              <a:buBlip>
                <a:blip r:embed="rId17"/>
              </a:buBlip>
            </a:pPr>
            <a:r>
              <a:rPr lang="zh-CN" altLang="en-US" b="1" dirty="0">
                <a:effectLst>
                  <a:outerShdw blurRad="38100" dist="38100" dir="2700000" algn="tl">
                    <a:srgbClr val="C0C0C0"/>
                  </a:outerShdw>
                </a:effectLst>
              </a:rPr>
              <a:t>组合和调用</a:t>
            </a:r>
            <a:r>
              <a:rPr lang="en-US" altLang="zh-CN" b="1" dirty="0">
                <a:effectLst>
                  <a:outerShdw blurRad="38100" dist="38100" dir="2700000" algn="tl">
                    <a:srgbClr val="C0C0C0"/>
                  </a:outerShdw>
                </a:effectLst>
              </a:rPr>
              <a:t>Petrel</a:t>
            </a:r>
            <a:r>
              <a:rPr lang="zh-CN" altLang="en-US" b="1" dirty="0">
                <a:effectLst>
                  <a:outerShdw blurRad="38100" dist="38100" dir="2700000" algn="tl">
                    <a:srgbClr val="C0C0C0"/>
                  </a:outerShdw>
                </a:effectLst>
              </a:rPr>
              <a:t>模块工作流工具 </a:t>
            </a:r>
            <a:endParaRPr lang="en-US" altLang="zh-CN" b="1" dirty="0">
              <a:effectLst>
                <a:outerShdw blurRad="38100" dist="38100" dir="2700000" algn="tl">
                  <a:srgbClr val="C0C0C0"/>
                </a:outerShdw>
              </a:effectLst>
            </a:endParaRPr>
          </a:p>
          <a:p>
            <a:pPr marL="742950" lvl="1" indent="-285750" eaLnBrk="0" latinLnBrk="1" hangingPunct="0">
              <a:lnSpc>
                <a:spcPct val="130000"/>
              </a:lnSpc>
              <a:spcBef>
                <a:spcPct val="20000"/>
              </a:spcBef>
              <a:buClr>
                <a:schemeClr val="accent1"/>
              </a:buClr>
              <a:buSzPct val="75000"/>
              <a:buFontTx/>
              <a:buBlip>
                <a:blip r:embed="rId17"/>
              </a:buBlip>
            </a:pPr>
            <a:r>
              <a:rPr lang="zh-CN" altLang="en-GB" b="1" dirty="0">
                <a:effectLst>
                  <a:outerShdw blurRad="38100" dist="38100" dir="2700000" algn="tl">
                    <a:srgbClr val="C0C0C0"/>
                  </a:outerShdw>
                </a:effectLst>
              </a:rPr>
              <a:t>易用性</a:t>
            </a:r>
            <a:r>
              <a:rPr lang="en-GB" altLang="zh-CN" b="1" dirty="0">
                <a:effectLst>
                  <a:outerShdw blurRad="38100" dist="38100" dir="2700000" algn="tl">
                    <a:srgbClr val="C0C0C0"/>
                  </a:outerShdw>
                </a:effectLst>
              </a:rPr>
              <a:t>,</a:t>
            </a:r>
            <a:r>
              <a:rPr lang="zh-CN" altLang="en-GB" b="1" dirty="0">
                <a:effectLst>
                  <a:outerShdw blurRad="38100" dist="38100" dir="2700000" algn="tl">
                    <a:srgbClr val="C0C0C0"/>
                  </a:outerShdw>
                </a:effectLst>
              </a:rPr>
              <a:t>不</a:t>
            </a:r>
            <a:r>
              <a:rPr lang="zh-CN" altLang="en-US" b="1" dirty="0">
                <a:effectLst>
                  <a:outerShdw blurRad="38100" dist="38100" dir="2700000" algn="tl">
                    <a:srgbClr val="C0C0C0"/>
                  </a:outerShdw>
                </a:effectLst>
              </a:rPr>
              <a:t>需要牢记大量的关键字</a:t>
            </a:r>
            <a:endParaRPr lang="en-US" altLang="zh-CN" b="1" dirty="0">
              <a:effectLst>
                <a:outerShdw blurRad="38100" dist="38100" dir="2700000" algn="tl">
                  <a:srgbClr val="C0C0C0"/>
                </a:outerShdw>
              </a:effectLst>
            </a:endParaRPr>
          </a:p>
        </p:txBody>
      </p:sp>
      <p:sp>
        <p:nvSpPr>
          <p:cNvPr id="2" name="矩形 1"/>
          <p:cNvSpPr/>
          <p:nvPr/>
        </p:nvSpPr>
        <p:spPr>
          <a:xfrm>
            <a:off x="380044" y="1190658"/>
            <a:ext cx="4915128" cy="400110"/>
          </a:xfrm>
          <a:prstGeom prst="rect">
            <a:avLst/>
          </a:prstGeom>
        </p:spPr>
        <p:txBody>
          <a:bodyPr wrap="none">
            <a:spAutoFit/>
          </a:bodyPr>
          <a:lstStyle/>
          <a:p>
            <a:pPr algn="ctr">
              <a:buFont typeface="Wingdings" pitchFamily="2" charset="2"/>
              <a:buNone/>
            </a:pPr>
            <a:r>
              <a:rPr lang="zh-CN" altLang="en-US" sz="2000" b="1" dirty="0">
                <a:solidFill>
                  <a:srgbClr val="C00000"/>
                </a:solidFill>
                <a:latin typeface="Arial" pitchFamily="34" charset="0"/>
              </a:rPr>
              <a:t>数字化勘探开发一体化平台</a:t>
            </a:r>
            <a:r>
              <a:rPr lang="en-US" altLang="zh-CN" sz="2000" b="1" dirty="0">
                <a:solidFill>
                  <a:srgbClr val="C00000"/>
                </a:solidFill>
                <a:latin typeface="Arial" pitchFamily="34" charset="0"/>
              </a:rPr>
              <a:t>——Petrel RE</a:t>
            </a:r>
            <a:endParaRPr lang="zh-CN" altLang="en-US" sz="2000" b="1" dirty="0">
              <a:solidFill>
                <a:srgbClr val="C00000"/>
              </a:solidFill>
              <a:latin typeface="Arial" pitchFamily="34" charset="0"/>
            </a:endParaRPr>
          </a:p>
        </p:txBody>
      </p:sp>
      <p:sp>
        <p:nvSpPr>
          <p:cNvPr id="3" name="文本框 2"/>
          <p:cNvSpPr txBox="1"/>
          <p:nvPr/>
        </p:nvSpPr>
        <p:spPr>
          <a:xfrm>
            <a:off x="939114" y="5429265"/>
            <a:ext cx="1466335" cy="369332"/>
          </a:xfrm>
          <a:prstGeom prst="rect">
            <a:avLst/>
          </a:prstGeom>
          <a:noFill/>
        </p:spPr>
        <p:txBody>
          <a:bodyPr wrap="square" rtlCol="0">
            <a:spAutoFit/>
          </a:bodyPr>
          <a:lstStyle/>
          <a:p>
            <a:r>
              <a:rPr lang="zh-CN" altLang="en-US" b="1" dirty="0">
                <a:solidFill>
                  <a:srgbClr val="C00000"/>
                </a:solidFill>
              </a:rPr>
              <a:t>建模方式：</a:t>
            </a:r>
          </a:p>
        </p:txBody>
      </p:sp>
      <p:sp>
        <p:nvSpPr>
          <p:cNvPr id="94" name="文本框 93"/>
          <p:cNvSpPr txBox="1"/>
          <p:nvPr/>
        </p:nvSpPr>
        <p:spPr>
          <a:xfrm>
            <a:off x="1308681" y="5998012"/>
            <a:ext cx="1466335"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C00000"/>
                </a:solidFill>
              </a:rPr>
              <a:t>界面操作</a:t>
            </a:r>
          </a:p>
        </p:txBody>
      </p:sp>
      <p:sp>
        <p:nvSpPr>
          <p:cNvPr id="95" name="文本框 94"/>
          <p:cNvSpPr txBox="1"/>
          <p:nvPr/>
        </p:nvSpPr>
        <p:spPr>
          <a:xfrm>
            <a:off x="3959078" y="5998012"/>
            <a:ext cx="3583018"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b="1" dirty="0">
                <a:solidFill>
                  <a:srgbClr val="C00000"/>
                </a:solidFill>
              </a:rPr>
              <a:t>编写数据文件（填写关键字）</a:t>
            </a:r>
          </a:p>
        </p:txBody>
      </p:sp>
    </p:spTree>
    <p:extLst>
      <p:ext uri="{BB962C8B-B14F-4D97-AF65-F5344CB8AC3E}">
        <p14:creationId xmlns:p14="http://schemas.microsoft.com/office/powerpoint/2010/main" val="271633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4"/>
          <p:cNvSpPr txBox="1">
            <a:spLocks noChangeArrowheads="1"/>
          </p:cNvSpPr>
          <p:nvPr/>
        </p:nvSpPr>
        <p:spPr bwMode="auto">
          <a:xfrm>
            <a:off x="377804" y="1332498"/>
            <a:ext cx="5067413" cy="2031325"/>
          </a:xfrm>
          <a:prstGeom prst="rect">
            <a:avLst/>
          </a:prstGeom>
          <a:noFill/>
          <a:ln w="9525">
            <a:noFill/>
            <a:miter lim="800000"/>
            <a:headEnd/>
            <a:tailEnd/>
          </a:ln>
        </p:spPr>
        <p:txBody>
          <a:bodyPr wrap="none">
            <a:spAutoFit/>
          </a:bodyPr>
          <a:lstStyle/>
          <a:p>
            <a:pPr marL="285750" indent="-285750">
              <a:spcBef>
                <a:spcPct val="50000"/>
              </a:spcBef>
              <a:buFont typeface="Wingdings" panose="05000000000000000000" pitchFamily="2" charset="2"/>
              <a:buChar char="u"/>
            </a:pPr>
            <a:r>
              <a:rPr lang="en-US" altLang="zh-CN" b="1" dirty="0">
                <a:latin typeface="方正大黑简体" panose="03000509000000000000" pitchFamily="65" charset="-122"/>
                <a:ea typeface="方正大黑简体" panose="03000509000000000000" pitchFamily="65" charset="-122"/>
                <a:cs typeface="Arial" pitchFamily="34" charset="0"/>
              </a:rPr>
              <a:t>  Define simulation case</a:t>
            </a:r>
            <a:r>
              <a:rPr lang="zh-CN" altLang="en-US" b="1" dirty="0">
                <a:latin typeface="方正大黑简体" panose="03000509000000000000" pitchFamily="65" charset="-122"/>
                <a:ea typeface="方正大黑简体" panose="03000509000000000000" pitchFamily="65" charset="-122"/>
                <a:cs typeface="Arial" pitchFamily="34" charset="0"/>
              </a:rPr>
              <a:t>模拟器定义</a:t>
            </a:r>
            <a:endParaRPr lang="en-US" altLang="zh-CN" b="1" dirty="0">
              <a:latin typeface="方正大黑简体" panose="03000509000000000000" pitchFamily="65" charset="-122"/>
              <a:ea typeface="方正大黑简体" panose="03000509000000000000" pitchFamily="65" charset="-122"/>
              <a:cs typeface="Arial" pitchFamily="34" charset="0"/>
            </a:endParaRPr>
          </a:p>
          <a:p>
            <a:pPr marL="285750" indent="-285750" eaLnBrk="0" hangingPunct="0">
              <a:spcBef>
                <a:spcPct val="50000"/>
              </a:spcBef>
              <a:buFont typeface="Wingdings" panose="05000000000000000000" pitchFamily="2" charset="2"/>
              <a:buChar char="u"/>
            </a:pPr>
            <a:r>
              <a:rPr lang="en-US" altLang="zh-CN" b="1" dirty="0">
                <a:latin typeface="方正大黑简体" panose="03000509000000000000" pitchFamily="65" charset="-122"/>
                <a:ea typeface="方正大黑简体" panose="03000509000000000000" pitchFamily="65" charset="-122"/>
                <a:cs typeface="Arial" pitchFamily="34" charset="0"/>
              </a:rPr>
              <a:t>Make fluid model</a:t>
            </a:r>
            <a:r>
              <a:rPr lang="zh-CN" altLang="en-US" b="1" dirty="0">
                <a:latin typeface="方正大黑简体" panose="03000509000000000000" pitchFamily="65" charset="-122"/>
                <a:ea typeface="方正大黑简体" panose="03000509000000000000" pitchFamily="65" charset="-122"/>
                <a:cs typeface="Arial" pitchFamily="34" charset="0"/>
              </a:rPr>
              <a:t>定义流体模型</a:t>
            </a:r>
            <a:endParaRPr lang="en-US" altLang="zh-CN" b="1" dirty="0">
              <a:latin typeface="方正大黑简体" panose="03000509000000000000" pitchFamily="65" charset="-122"/>
              <a:ea typeface="方正大黑简体" panose="03000509000000000000" pitchFamily="65" charset="-122"/>
              <a:cs typeface="Arial" pitchFamily="34" charset="0"/>
            </a:endParaRPr>
          </a:p>
          <a:p>
            <a:pPr marL="285750" indent="-285750" eaLnBrk="0" hangingPunct="0">
              <a:spcBef>
                <a:spcPct val="50000"/>
              </a:spcBef>
              <a:buFont typeface="Wingdings" panose="05000000000000000000" pitchFamily="2" charset="2"/>
              <a:buChar char="u"/>
            </a:pPr>
            <a:r>
              <a:rPr lang="en-US" altLang="zh-CN" b="1" dirty="0">
                <a:latin typeface="方正大黑简体" panose="03000509000000000000" pitchFamily="65" charset="-122"/>
                <a:ea typeface="方正大黑简体" panose="03000509000000000000" pitchFamily="65" charset="-122"/>
                <a:cs typeface="Arial" pitchFamily="34" charset="0"/>
              </a:rPr>
              <a:t> Make rock physics functions</a:t>
            </a:r>
            <a:r>
              <a:rPr lang="zh-CN" altLang="en-US" b="1" dirty="0">
                <a:latin typeface="方正大黑简体" panose="03000509000000000000" pitchFamily="65" charset="-122"/>
                <a:ea typeface="方正大黑简体" panose="03000509000000000000" pitchFamily="65" charset="-122"/>
                <a:cs typeface="Arial" pitchFamily="34" charset="0"/>
              </a:rPr>
              <a:t>岩石物理定义</a:t>
            </a:r>
            <a:endParaRPr lang="en-US" altLang="zh-CN" b="1" dirty="0">
              <a:latin typeface="方正大黑简体" panose="03000509000000000000" pitchFamily="65" charset="-122"/>
              <a:ea typeface="方正大黑简体" panose="03000509000000000000" pitchFamily="65" charset="-122"/>
              <a:cs typeface="Arial" pitchFamily="34" charset="0"/>
            </a:endParaRPr>
          </a:p>
          <a:p>
            <a:pPr marL="285750" indent="-285750" eaLnBrk="0" hangingPunct="0">
              <a:spcBef>
                <a:spcPct val="50000"/>
              </a:spcBef>
              <a:buFont typeface="Wingdings" panose="05000000000000000000" pitchFamily="2" charset="2"/>
              <a:buChar char="u"/>
            </a:pPr>
            <a:r>
              <a:rPr lang="en-US" altLang="zh-CN" b="1" dirty="0">
                <a:latin typeface="方正大黑简体" panose="03000509000000000000" pitchFamily="65" charset="-122"/>
                <a:ea typeface="方正大黑简体" panose="03000509000000000000" pitchFamily="65" charset="-122"/>
                <a:cs typeface="Arial" pitchFamily="34" charset="0"/>
              </a:rPr>
              <a:t> Make aquifer</a:t>
            </a:r>
            <a:r>
              <a:rPr lang="zh-CN" altLang="en-US" b="1" dirty="0">
                <a:latin typeface="方正大黑简体" panose="03000509000000000000" pitchFamily="65" charset="-122"/>
                <a:ea typeface="方正大黑简体" panose="03000509000000000000" pitchFamily="65" charset="-122"/>
                <a:cs typeface="Arial" pitchFamily="34" charset="0"/>
              </a:rPr>
              <a:t>水体定义</a:t>
            </a:r>
            <a:endParaRPr lang="en-US" altLang="zh-CN" b="1" dirty="0">
              <a:latin typeface="方正大黑简体" panose="03000509000000000000" pitchFamily="65" charset="-122"/>
              <a:ea typeface="方正大黑简体" panose="03000509000000000000" pitchFamily="65" charset="-122"/>
              <a:cs typeface="Arial" pitchFamily="34" charset="0"/>
            </a:endParaRPr>
          </a:p>
          <a:p>
            <a:pPr marL="285750" indent="-285750" eaLnBrk="0" hangingPunct="0">
              <a:spcBef>
                <a:spcPct val="50000"/>
              </a:spcBef>
              <a:buFont typeface="Wingdings" panose="05000000000000000000" pitchFamily="2" charset="2"/>
              <a:buChar char="u"/>
            </a:pPr>
            <a:r>
              <a:rPr lang="en-US" altLang="zh-CN" b="1" dirty="0">
                <a:latin typeface="方正大黑简体" panose="03000509000000000000" pitchFamily="65" charset="-122"/>
                <a:ea typeface="方正大黑简体" panose="03000509000000000000" pitchFamily="65" charset="-122"/>
                <a:cs typeface="Arial" pitchFamily="34" charset="0"/>
              </a:rPr>
              <a:t> Make development strategy</a:t>
            </a:r>
            <a:r>
              <a:rPr lang="zh-CN" altLang="en-US" b="1" dirty="0">
                <a:latin typeface="方正大黑简体" panose="03000509000000000000" pitchFamily="65" charset="-122"/>
                <a:ea typeface="方正大黑简体" panose="03000509000000000000" pitchFamily="65" charset="-122"/>
                <a:cs typeface="Arial" pitchFamily="34" charset="0"/>
              </a:rPr>
              <a:t>开发策略定义</a:t>
            </a:r>
            <a:endParaRPr lang="en-US" altLang="zh-CN" b="1" dirty="0">
              <a:latin typeface="方正大黑简体" panose="03000509000000000000" pitchFamily="65" charset="-122"/>
              <a:ea typeface="方正大黑简体" panose="03000509000000000000" pitchFamily="65" charset="-122"/>
              <a:cs typeface="Arial" pitchFamily="34" charset="0"/>
            </a:endParaRPr>
          </a:p>
        </p:txBody>
      </p:sp>
      <p:pic>
        <p:nvPicPr>
          <p:cNvPr id="68" name="Picture 2"/>
          <p:cNvPicPr>
            <a:picLocks noChangeAspect="1" noChangeArrowheads="1"/>
          </p:cNvPicPr>
          <p:nvPr/>
        </p:nvPicPr>
        <p:blipFill>
          <a:blip r:embed="rId2"/>
          <a:srcRect/>
          <a:stretch>
            <a:fillRect/>
          </a:stretch>
        </p:blipFill>
        <p:spPr bwMode="auto">
          <a:xfrm>
            <a:off x="161892" y="3986926"/>
            <a:ext cx="1928813" cy="256181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69" name="Picture 3"/>
          <p:cNvPicPr>
            <a:picLocks noChangeAspect="1" noChangeArrowheads="1"/>
          </p:cNvPicPr>
          <p:nvPr/>
        </p:nvPicPr>
        <p:blipFill>
          <a:blip r:embed="rId3"/>
          <a:srcRect/>
          <a:stretch>
            <a:fillRect/>
          </a:stretch>
        </p:blipFill>
        <p:spPr bwMode="auto">
          <a:xfrm>
            <a:off x="2162156" y="3986927"/>
            <a:ext cx="2212975" cy="256181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70" name="Picture 4"/>
          <p:cNvPicPr>
            <a:picLocks noChangeAspect="1" noChangeArrowheads="1"/>
          </p:cNvPicPr>
          <p:nvPr/>
        </p:nvPicPr>
        <p:blipFill>
          <a:blip r:embed="rId4"/>
          <a:srcRect/>
          <a:stretch>
            <a:fillRect/>
          </a:stretch>
        </p:blipFill>
        <p:spPr bwMode="auto">
          <a:xfrm>
            <a:off x="4519610" y="3986926"/>
            <a:ext cx="2214562" cy="2543175"/>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71" name="Picture 5"/>
          <p:cNvPicPr>
            <a:picLocks noChangeAspect="1" noChangeArrowheads="1"/>
          </p:cNvPicPr>
          <p:nvPr/>
        </p:nvPicPr>
        <p:blipFill>
          <a:blip r:embed="rId5"/>
          <a:srcRect/>
          <a:stretch>
            <a:fillRect/>
          </a:stretch>
        </p:blipFill>
        <p:spPr bwMode="auto">
          <a:xfrm>
            <a:off x="6713867" y="1718242"/>
            <a:ext cx="2265363" cy="1593850"/>
          </a:xfrm>
          <a:prstGeom prst="rect">
            <a:avLst/>
          </a:prstGeom>
          <a:noFill/>
          <a:ln w="9525">
            <a:noFill/>
            <a:miter lim="800000"/>
            <a:headEnd/>
            <a:tailEnd/>
          </a:ln>
          <a:effectLst>
            <a:prstShdw prst="shdw17" dist="17961" dir="2700000">
              <a:schemeClr val="accent1">
                <a:gamma/>
                <a:shade val="60000"/>
                <a:invGamma/>
              </a:schemeClr>
            </a:prstShdw>
          </a:effectLst>
        </p:spPr>
      </p:pic>
      <p:pic>
        <p:nvPicPr>
          <p:cNvPr id="72" name="Picture 6"/>
          <p:cNvPicPr>
            <a:picLocks noChangeAspect="1" noChangeArrowheads="1"/>
          </p:cNvPicPr>
          <p:nvPr/>
        </p:nvPicPr>
        <p:blipFill>
          <a:blip r:embed="rId6"/>
          <a:srcRect/>
          <a:stretch>
            <a:fillRect/>
          </a:stretch>
        </p:blipFill>
        <p:spPr bwMode="auto">
          <a:xfrm>
            <a:off x="6796259" y="3986926"/>
            <a:ext cx="2182971" cy="2561810"/>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73" name="TextBox 11"/>
          <p:cNvSpPr txBox="1">
            <a:spLocks noChangeArrowheads="1"/>
          </p:cNvSpPr>
          <p:nvPr/>
        </p:nvSpPr>
        <p:spPr bwMode="auto">
          <a:xfrm>
            <a:off x="377804" y="3629736"/>
            <a:ext cx="1425390" cy="338554"/>
          </a:xfrm>
          <a:prstGeom prst="rect">
            <a:avLst/>
          </a:prstGeom>
          <a:noFill/>
          <a:ln w="9525">
            <a:noFill/>
            <a:miter lim="800000"/>
            <a:headEnd/>
            <a:tailEnd/>
          </a:ln>
        </p:spPr>
        <p:txBody>
          <a:bodyPr wrap="none">
            <a:spAutoFit/>
          </a:bodyPr>
          <a:lstStyle/>
          <a:p>
            <a:pPr algn="ctr" eaLnBrk="0" hangingPunct="0">
              <a:spcBef>
                <a:spcPct val="50000"/>
              </a:spcBef>
            </a:pPr>
            <a:r>
              <a:rPr lang="zh-CN" altLang="en-US" sz="1600" b="1" dirty="0">
                <a:solidFill>
                  <a:srgbClr val="FF6600"/>
                </a:solidFill>
                <a:cs typeface="Arial" pitchFamily="34" charset="0"/>
              </a:rPr>
              <a:t>定义流体模型</a:t>
            </a:r>
          </a:p>
        </p:txBody>
      </p:sp>
      <p:sp>
        <p:nvSpPr>
          <p:cNvPr id="74" name="TextBox 12"/>
          <p:cNvSpPr txBox="1">
            <a:spLocks noChangeArrowheads="1"/>
          </p:cNvSpPr>
          <p:nvPr/>
        </p:nvSpPr>
        <p:spPr bwMode="auto">
          <a:xfrm>
            <a:off x="5091114" y="3629736"/>
            <a:ext cx="1011815" cy="338554"/>
          </a:xfrm>
          <a:prstGeom prst="rect">
            <a:avLst/>
          </a:prstGeom>
          <a:noFill/>
          <a:ln w="9525">
            <a:noFill/>
            <a:miter lim="800000"/>
            <a:headEnd/>
            <a:tailEnd/>
          </a:ln>
        </p:spPr>
        <p:txBody>
          <a:bodyPr wrap="none">
            <a:spAutoFit/>
          </a:bodyPr>
          <a:lstStyle/>
          <a:p>
            <a:pPr algn="ctr" eaLnBrk="0" hangingPunct="0">
              <a:spcBef>
                <a:spcPct val="50000"/>
              </a:spcBef>
            </a:pPr>
            <a:r>
              <a:rPr lang="zh-CN" altLang="en-US" sz="1600" b="1" dirty="0">
                <a:solidFill>
                  <a:srgbClr val="FF6600"/>
                </a:solidFill>
                <a:ea typeface="黑体" pitchFamily="2" charset="-122"/>
                <a:cs typeface="Arial" pitchFamily="34" charset="0"/>
              </a:rPr>
              <a:t>定义水体</a:t>
            </a:r>
          </a:p>
        </p:txBody>
      </p:sp>
      <p:sp>
        <p:nvSpPr>
          <p:cNvPr id="75" name="TextBox 13"/>
          <p:cNvSpPr txBox="1">
            <a:spLocks noChangeArrowheads="1"/>
          </p:cNvSpPr>
          <p:nvPr/>
        </p:nvSpPr>
        <p:spPr bwMode="auto">
          <a:xfrm>
            <a:off x="7071057" y="1289614"/>
            <a:ext cx="1425390" cy="338554"/>
          </a:xfrm>
          <a:prstGeom prst="rect">
            <a:avLst/>
          </a:prstGeom>
          <a:noFill/>
          <a:ln w="9525">
            <a:noFill/>
            <a:miter lim="800000"/>
            <a:headEnd/>
            <a:tailEnd/>
          </a:ln>
        </p:spPr>
        <p:txBody>
          <a:bodyPr wrap="none">
            <a:spAutoFit/>
          </a:bodyPr>
          <a:lstStyle/>
          <a:p>
            <a:pPr algn="ctr" eaLnBrk="0" hangingPunct="0">
              <a:spcBef>
                <a:spcPct val="50000"/>
              </a:spcBef>
            </a:pPr>
            <a:r>
              <a:rPr lang="zh-CN" altLang="en-US" sz="1600" b="1" dirty="0">
                <a:solidFill>
                  <a:srgbClr val="FF6600"/>
                </a:solidFill>
                <a:ea typeface="黑体" pitchFamily="2" charset="-122"/>
                <a:cs typeface="Arial" pitchFamily="34" charset="0"/>
              </a:rPr>
              <a:t>开发策略制定</a:t>
            </a:r>
          </a:p>
        </p:txBody>
      </p:sp>
      <p:sp>
        <p:nvSpPr>
          <p:cNvPr id="76" name="TextBox 14"/>
          <p:cNvSpPr txBox="1">
            <a:spLocks noChangeArrowheads="1"/>
          </p:cNvSpPr>
          <p:nvPr/>
        </p:nvSpPr>
        <p:spPr bwMode="auto">
          <a:xfrm>
            <a:off x="7567024" y="3567061"/>
            <a:ext cx="1011815" cy="338554"/>
          </a:xfrm>
          <a:prstGeom prst="rect">
            <a:avLst/>
          </a:prstGeom>
          <a:noFill/>
          <a:ln w="9525">
            <a:noFill/>
            <a:miter lim="800000"/>
            <a:headEnd/>
            <a:tailEnd/>
          </a:ln>
        </p:spPr>
        <p:txBody>
          <a:bodyPr wrap="none">
            <a:spAutoFit/>
          </a:bodyPr>
          <a:lstStyle/>
          <a:p>
            <a:pPr algn="ctr" eaLnBrk="0" hangingPunct="0">
              <a:spcBef>
                <a:spcPct val="50000"/>
              </a:spcBef>
            </a:pPr>
            <a:r>
              <a:rPr lang="zh-CN" altLang="en-US" sz="1600" b="1" dirty="0">
                <a:solidFill>
                  <a:srgbClr val="FF6600"/>
                </a:solidFill>
                <a:ea typeface="黑体" pitchFamily="2" charset="-122"/>
                <a:cs typeface="Arial" pitchFamily="34" charset="0"/>
              </a:rPr>
              <a:t>定义模拟</a:t>
            </a:r>
          </a:p>
        </p:txBody>
      </p:sp>
      <p:sp>
        <p:nvSpPr>
          <p:cNvPr id="77" name="TextBox 15"/>
          <p:cNvSpPr txBox="1">
            <a:spLocks noChangeArrowheads="1"/>
          </p:cNvSpPr>
          <p:nvPr/>
        </p:nvSpPr>
        <p:spPr bwMode="auto">
          <a:xfrm>
            <a:off x="2662222" y="3629736"/>
            <a:ext cx="1425390" cy="338554"/>
          </a:xfrm>
          <a:prstGeom prst="rect">
            <a:avLst/>
          </a:prstGeom>
          <a:noFill/>
          <a:ln w="9525">
            <a:noFill/>
            <a:miter lim="800000"/>
            <a:headEnd/>
            <a:tailEnd/>
          </a:ln>
        </p:spPr>
        <p:txBody>
          <a:bodyPr wrap="none">
            <a:spAutoFit/>
          </a:bodyPr>
          <a:lstStyle/>
          <a:p>
            <a:pPr algn="ctr" eaLnBrk="0" hangingPunct="0">
              <a:spcBef>
                <a:spcPct val="50000"/>
              </a:spcBef>
            </a:pPr>
            <a:r>
              <a:rPr lang="zh-CN" altLang="en-US" sz="1600" b="1" dirty="0">
                <a:solidFill>
                  <a:srgbClr val="FF6600"/>
                </a:solidFill>
                <a:ea typeface="黑体" pitchFamily="2" charset="-122"/>
                <a:cs typeface="Arial" pitchFamily="34" charset="0"/>
              </a:rPr>
              <a:t>岩石物理定义</a:t>
            </a:r>
          </a:p>
        </p:txBody>
      </p:sp>
      <p:sp>
        <p:nvSpPr>
          <p:cNvPr id="14" name="Rectangle 2"/>
          <p:cNvSpPr txBox="1">
            <a:spLocks noChangeArrowheads="1"/>
          </p:cNvSpPr>
          <p:nvPr/>
        </p:nvSpPr>
        <p:spPr bwMode="auto">
          <a:xfrm>
            <a:off x="682121" y="243117"/>
            <a:ext cx="6360969"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1"/>
                </a:solidFill>
                <a:latin typeface="+mj-lt"/>
                <a:ea typeface="+mj-ea"/>
                <a:cs typeface="+mj-cs"/>
              </a:defRPr>
            </a:lvl1pPr>
            <a:lvl2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2pPr>
            <a:lvl3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3pPr>
            <a:lvl4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4pPr>
            <a:lvl5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charset="0"/>
                <a:ea typeface="微软雅黑" pitchFamily="34" charset="-122"/>
              </a:defRPr>
            </a:lvl9pPr>
          </a:lstStyle>
          <a:p>
            <a:r>
              <a:rPr lang="zh-CN" altLang="en-US" sz="2400" b="1" dirty="0">
                <a:solidFill>
                  <a:srgbClr val="C00000"/>
                </a:solidFill>
                <a:latin typeface="方正大黑简体" pitchFamily="2" charset="-122"/>
                <a:ea typeface="方正大黑简体" pitchFamily="2" charset="-122"/>
              </a:rPr>
              <a:t>（二）</a:t>
            </a:r>
            <a:r>
              <a:rPr lang="en-US" altLang="zh-CN" sz="2400" b="1" dirty="0">
                <a:solidFill>
                  <a:srgbClr val="C00000"/>
                </a:solidFill>
                <a:latin typeface="方正大黑简体" pitchFamily="2" charset="-122"/>
                <a:ea typeface="方正大黑简体" pitchFamily="2" charset="-122"/>
              </a:rPr>
              <a:t>Petrel RE</a:t>
            </a:r>
            <a:r>
              <a:rPr lang="zh-CN" altLang="en-US" sz="2400" b="1" dirty="0">
                <a:solidFill>
                  <a:srgbClr val="C00000"/>
                </a:solidFill>
                <a:latin typeface="方正大黑简体" pitchFamily="2" charset="-122"/>
                <a:ea typeface="方正大黑简体" pitchFamily="2" charset="-122"/>
              </a:rPr>
              <a:t>主要功能及建模关键技术</a:t>
            </a:r>
          </a:p>
        </p:txBody>
      </p:sp>
    </p:spTree>
    <p:extLst>
      <p:ext uri="{BB962C8B-B14F-4D97-AF65-F5344CB8AC3E}">
        <p14:creationId xmlns:p14="http://schemas.microsoft.com/office/powerpoint/2010/main" val="202122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37743" y="2030599"/>
            <a:ext cx="7995234" cy="4625340"/>
            <a:chOff x="280086" y="1386914"/>
            <a:chExt cx="8709789" cy="5000370"/>
          </a:xfrm>
        </p:grpSpPr>
        <p:pic>
          <p:nvPicPr>
            <p:cNvPr id="72705" name="Picture 1" descr="C:\Users\Administrator\Documents\youdu\72828963-124604-dg_lijian1\image\temp\{dc96028c-05ad-4edd-a0b9-09f5c19d70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86" y="1543435"/>
              <a:ext cx="8709789" cy="4843849"/>
            </a:xfrm>
            <a:prstGeom prst="rect">
              <a:avLst/>
            </a:prstGeom>
            <a:noFill/>
            <a:extLst>
              <a:ext uri="{909E8E84-426E-40DD-AFC4-6F175D3DCCD1}">
                <a14:hiddenFill xmlns:a14="http://schemas.microsoft.com/office/drawing/2010/main">
                  <a:solidFill>
                    <a:srgbClr val="FFFFFF"/>
                  </a:solidFill>
                </a14:hiddenFill>
              </a:ext>
            </a:extLst>
          </p:spPr>
        </p:pic>
        <p:sp>
          <p:nvSpPr>
            <p:cNvPr id="2" name="椭圆 1"/>
            <p:cNvSpPr/>
            <p:nvPr/>
          </p:nvSpPr>
          <p:spPr bwMode="auto">
            <a:xfrm>
              <a:off x="370704" y="1386914"/>
              <a:ext cx="659027" cy="650789"/>
            </a:xfrm>
            <a:prstGeom prst="ellipse">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cxnSp>
          <p:nvCxnSpPr>
            <p:cNvPr id="4" name="直接箭头连接符 3"/>
            <p:cNvCxnSpPr>
              <a:stCxn id="2" idx="5"/>
            </p:cNvCxnSpPr>
            <p:nvPr/>
          </p:nvCxnSpPr>
          <p:spPr>
            <a:xfrm>
              <a:off x="933219" y="1942397"/>
              <a:ext cx="673159" cy="61429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2"/>
          <p:cNvSpPr txBox="1">
            <a:spLocks noChangeArrowheads="1"/>
          </p:cNvSpPr>
          <p:nvPr/>
        </p:nvSpPr>
        <p:spPr bwMode="auto">
          <a:xfrm>
            <a:off x="333426" y="858927"/>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1</a:t>
            </a:r>
            <a:r>
              <a:rPr lang="zh-CN" altLang="en-US" sz="2000" b="1" dirty="0">
                <a:solidFill>
                  <a:srgbClr val="C00000"/>
                </a:solidFill>
                <a:latin typeface="方正大黑简体" pitchFamily="2" charset="-122"/>
                <a:ea typeface="方正大黑简体" pitchFamily="2" charset="-122"/>
                <a:cs typeface="+mj-cs"/>
              </a:rPr>
              <a:t>、 定义模型</a:t>
            </a:r>
            <a:r>
              <a:rPr lang="en-US" altLang="zh-CN" sz="2000" b="1" dirty="0">
                <a:solidFill>
                  <a:srgbClr val="C00000"/>
                </a:solidFill>
                <a:latin typeface="方正大黑简体" pitchFamily="2" charset="-122"/>
                <a:ea typeface="方正大黑简体" pitchFamily="2" charset="-122"/>
                <a:cs typeface="+mj-cs"/>
              </a:rPr>
              <a:t>-Define case</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36" name="Rectangle 2"/>
          <p:cNvSpPr txBox="1">
            <a:spLocks noChangeArrowheads="1"/>
          </p:cNvSpPr>
          <p:nvPr/>
        </p:nvSpPr>
        <p:spPr bwMode="auto">
          <a:xfrm>
            <a:off x="799758" y="131862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6" name="文本框 5"/>
          <p:cNvSpPr txBox="1"/>
          <p:nvPr/>
        </p:nvSpPr>
        <p:spPr>
          <a:xfrm>
            <a:off x="2391401" y="1836827"/>
            <a:ext cx="2995003" cy="338554"/>
          </a:xfrm>
          <a:prstGeom prst="rect">
            <a:avLst/>
          </a:prstGeom>
          <a:noFill/>
        </p:spPr>
        <p:txBody>
          <a:bodyPr wrap="square" rtlCol="0">
            <a:spAutoFit/>
          </a:bodyPr>
          <a:lstStyle/>
          <a:p>
            <a:r>
              <a:rPr lang="zh-CN" altLang="en-US" sz="1600" dirty="0">
                <a:latin typeface="方正大黑简体" panose="03000509000000000000" pitchFamily="65" charset="-122"/>
                <a:ea typeface="方正大黑简体" panose="03000509000000000000" pitchFamily="65" charset="-122"/>
              </a:rPr>
              <a:t>建立一个油藏数值模拟的模型</a:t>
            </a:r>
          </a:p>
        </p:txBody>
      </p:sp>
    </p:spTree>
    <p:extLst>
      <p:ext uri="{BB962C8B-B14F-4D97-AF65-F5344CB8AC3E}">
        <p14:creationId xmlns:p14="http://schemas.microsoft.com/office/powerpoint/2010/main" val="28849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Administrator\Documents\youdu\72828963-124604-dg_lijian1\image\temp\{397ba052-8159-4023-923d-bc3d36f2a6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41" y="1322585"/>
            <a:ext cx="7086600"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下箭头 1"/>
          <p:cNvSpPr/>
          <p:nvPr/>
        </p:nvSpPr>
        <p:spPr bwMode="auto">
          <a:xfrm>
            <a:off x="2310919" y="2706542"/>
            <a:ext cx="313038" cy="634313"/>
          </a:xfrm>
          <a:prstGeom prst="downArrow">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6" name="圆角矩形 35"/>
          <p:cNvSpPr/>
          <p:nvPr/>
        </p:nvSpPr>
        <p:spPr bwMode="auto">
          <a:xfrm>
            <a:off x="1472719" y="3340855"/>
            <a:ext cx="1676400" cy="346686"/>
          </a:xfrm>
          <a:prstGeom prst="round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36000" rtlCol="0" anchor="ctr" anchorCtr="1">
            <a:spAutoFit/>
          </a:bodyPr>
          <a:lstStyle/>
          <a:p>
            <a:pPr indent="266700" algn="ctr">
              <a:lnSpc>
                <a:spcPct val="150000"/>
              </a:lnSpc>
            </a:pPr>
            <a:r>
              <a:rPr lang="zh-CN" altLang="en-US" sz="1200" b="1" dirty="0">
                <a:solidFill>
                  <a:srgbClr val="C00000"/>
                </a:solidFill>
                <a:latin typeface="方正大黑简体" pitchFamily="65" charset="-122"/>
                <a:ea typeface="方正大黑简体" pitchFamily="65" charset="-122"/>
              </a:rPr>
              <a:t>模型基本参数定义</a:t>
            </a:r>
          </a:p>
        </p:txBody>
      </p:sp>
      <p:cxnSp>
        <p:nvCxnSpPr>
          <p:cNvPr id="37" name="直接箭头连接符 36"/>
          <p:cNvCxnSpPr/>
          <p:nvPr/>
        </p:nvCxnSpPr>
        <p:spPr>
          <a:xfrm>
            <a:off x="1472719" y="2706542"/>
            <a:ext cx="188441" cy="768178"/>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87880" y="3837185"/>
            <a:ext cx="3710940" cy="1061829"/>
          </a:xfrm>
          <a:prstGeom prst="rect">
            <a:avLst/>
          </a:prstGeom>
          <a:noFill/>
        </p:spPr>
        <p:txBody>
          <a:bodyPr wrap="square" rtlCol="0">
            <a:spAutoFit/>
          </a:bodyPr>
          <a:lstStyle/>
          <a:p>
            <a:pPr>
              <a:lnSpc>
                <a:spcPct val="150000"/>
              </a:lnSpc>
            </a:pPr>
            <a:r>
              <a:rPr lang="zh-CN" altLang="en-US" sz="1400" dirty="0">
                <a:latin typeface="方正大黑简体" panose="03000509000000000000" pitchFamily="65" charset="-122"/>
                <a:ea typeface="方正大黑简体" panose="03000509000000000000" pitchFamily="65" charset="-122"/>
              </a:rPr>
              <a:t>定义模型的名称：</a:t>
            </a:r>
            <a:r>
              <a:rPr lang="en-US" altLang="zh-CN" sz="1400" dirty="0">
                <a:latin typeface="方正大黑简体" panose="03000509000000000000" pitchFamily="65" charset="-122"/>
                <a:ea typeface="方正大黑简体" panose="03000509000000000000" pitchFamily="65" charset="-122"/>
              </a:rPr>
              <a:t>case</a:t>
            </a:r>
          </a:p>
          <a:p>
            <a:pPr>
              <a:lnSpc>
                <a:spcPct val="150000"/>
              </a:lnSpc>
            </a:pPr>
            <a:r>
              <a:rPr lang="zh-CN" altLang="en-US" sz="1400" dirty="0">
                <a:latin typeface="方正大黑简体" panose="03000509000000000000" pitchFamily="65" charset="-122"/>
                <a:ea typeface="方正大黑简体" panose="03000509000000000000" pitchFamily="65" charset="-122"/>
              </a:rPr>
              <a:t>确定选择的模拟器：如</a:t>
            </a:r>
            <a:r>
              <a:rPr lang="en-US" altLang="zh-CN" sz="1400" dirty="0">
                <a:latin typeface="方正大黑简体" panose="03000509000000000000" pitchFamily="65" charset="-122"/>
                <a:ea typeface="方正大黑简体" panose="03000509000000000000" pitchFamily="65" charset="-122"/>
              </a:rPr>
              <a:t>Eclipse 100</a:t>
            </a:r>
          </a:p>
          <a:p>
            <a:pPr>
              <a:lnSpc>
                <a:spcPct val="150000"/>
              </a:lnSpc>
            </a:pPr>
            <a:r>
              <a:rPr lang="zh-CN" altLang="en-US" sz="1400" dirty="0">
                <a:latin typeface="方正大黑简体" panose="03000509000000000000" pitchFamily="65" charset="-122"/>
                <a:ea typeface="方正大黑简体" panose="03000509000000000000" pitchFamily="65" charset="-122"/>
              </a:rPr>
              <a:t>确定油藏类型：</a:t>
            </a:r>
            <a:r>
              <a:rPr lang="en-US" altLang="zh-CN" sz="1400" dirty="0">
                <a:latin typeface="方正大黑简体" panose="03000509000000000000" pitchFamily="65" charset="-122"/>
                <a:ea typeface="方正大黑简体" panose="03000509000000000000" pitchFamily="65" charset="-122"/>
              </a:rPr>
              <a:t>single porosity</a:t>
            </a:r>
            <a:endParaRPr lang="zh-CN" altLang="en-US" sz="1400" dirty="0">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21202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33426" y="858927"/>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1</a:t>
            </a:r>
            <a:r>
              <a:rPr lang="zh-CN" altLang="en-US" sz="2000" b="1" dirty="0">
                <a:solidFill>
                  <a:srgbClr val="C00000"/>
                </a:solidFill>
                <a:latin typeface="方正大黑简体" pitchFamily="2" charset="-122"/>
                <a:ea typeface="方正大黑简体" pitchFamily="2" charset="-122"/>
                <a:cs typeface="+mj-cs"/>
              </a:rPr>
              <a:t>、 定义模型</a:t>
            </a:r>
            <a:r>
              <a:rPr lang="en-US" altLang="zh-CN" sz="2000" b="1" dirty="0">
                <a:solidFill>
                  <a:srgbClr val="C00000"/>
                </a:solidFill>
                <a:latin typeface="方正大黑简体" pitchFamily="2" charset="-122"/>
                <a:ea typeface="方正大黑简体" pitchFamily="2" charset="-122"/>
                <a:cs typeface="+mj-cs"/>
              </a:rPr>
              <a:t>-Define case</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36" name="Rectangle 2"/>
          <p:cNvSpPr txBox="1">
            <a:spLocks noChangeArrowheads="1"/>
          </p:cNvSpPr>
          <p:nvPr/>
        </p:nvSpPr>
        <p:spPr bwMode="auto">
          <a:xfrm>
            <a:off x="696643" y="131862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8" name="TextBox 6"/>
          <p:cNvSpPr txBox="1"/>
          <p:nvPr/>
        </p:nvSpPr>
        <p:spPr>
          <a:xfrm>
            <a:off x="893712" y="1886817"/>
            <a:ext cx="1990725" cy="369332"/>
          </a:xfrm>
          <a:prstGeom prst="rect">
            <a:avLst/>
          </a:prstGeom>
          <a:noFill/>
        </p:spPr>
        <p:txBody>
          <a:bodyPr wrap="square" rtlCol="0">
            <a:spAutoFit/>
          </a:bodyPr>
          <a:lstStyle/>
          <a:p>
            <a:pPr>
              <a:buFont typeface="Wingdings" pitchFamily="2" charset="2"/>
              <a:buChar char="u"/>
            </a:pPr>
            <a:r>
              <a:rPr lang="zh-CN" altLang="en-US" b="1" dirty="0">
                <a:solidFill>
                  <a:srgbClr val="0000FF"/>
                </a:solidFill>
                <a:latin typeface="方正大黑简体" pitchFamily="2" charset="-122"/>
                <a:ea typeface="方正大黑简体" pitchFamily="2" charset="-122"/>
              </a:rPr>
              <a:t>模型的选择</a:t>
            </a:r>
          </a:p>
        </p:txBody>
      </p:sp>
      <p:sp>
        <p:nvSpPr>
          <p:cNvPr id="11" name="Text Box 2"/>
          <p:cNvSpPr txBox="1">
            <a:spLocks noChangeArrowheads="1"/>
          </p:cNvSpPr>
          <p:nvPr/>
        </p:nvSpPr>
        <p:spPr bwMode="auto">
          <a:xfrm>
            <a:off x="696642" y="2283144"/>
            <a:ext cx="7982275" cy="149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ts val="600"/>
              </a:spcBef>
            </a:pPr>
            <a:r>
              <a:rPr kumimoji="1" lang="zh-CN" altLang="en-US" dirty="0">
                <a:solidFill>
                  <a:srgbClr val="C00000"/>
                </a:solidFill>
                <a:latin typeface="方正大黑简体" panose="02010601030101010101" pitchFamily="2" charset="-122"/>
                <a:ea typeface="方正大黑简体" panose="02010601030101010101" pitchFamily="2" charset="-122"/>
              </a:rPr>
              <a:t>凝析气藏及混相驱通常采用组分模型</a:t>
            </a:r>
            <a:endParaRPr kumimoji="1" lang="en-US" altLang="zh-CN" dirty="0">
              <a:solidFill>
                <a:srgbClr val="C00000"/>
              </a:solidFill>
              <a:latin typeface="方正大黑简体" panose="02010601030101010101" pitchFamily="2" charset="-122"/>
              <a:ea typeface="方正大黑简体" panose="02010601030101010101" pitchFamily="2" charset="-122"/>
            </a:endParaRPr>
          </a:p>
          <a:p>
            <a:pPr indent="447675" algn="just">
              <a:lnSpc>
                <a:spcPct val="120000"/>
              </a:lnSpc>
              <a:spcBef>
                <a:spcPts val="600"/>
              </a:spcBef>
            </a:pPr>
            <a:r>
              <a:rPr kumimoji="1" lang="zh-CN" altLang="en-US" dirty="0">
                <a:latin typeface="方正大黑简体" panose="02010601030101010101" pitchFamily="2" charset="-122"/>
                <a:ea typeface="方正大黑简体" panose="02010601030101010101" pitchFamily="2" charset="-122"/>
              </a:rPr>
              <a:t>凝析气藏在原始状况下，油气藏中流体以气相存在，而在开采过程中，随着油气藏</a:t>
            </a:r>
            <a:r>
              <a:rPr kumimoji="1" lang="en-US" altLang="zh-CN" dirty="0">
                <a:latin typeface="方正大黑简体" panose="02010601030101010101" pitchFamily="2" charset="-122"/>
                <a:ea typeface="方正大黑简体" panose="02010601030101010101" pitchFamily="2" charset="-122"/>
              </a:rPr>
              <a:t>/</a:t>
            </a:r>
            <a:r>
              <a:rPr kumimoji="1" lang="zh-CN" altLang="en-US" dirty="0">
                <a:latin typeface="方正大黑简体" panose="02010601030101010101" pitchFamily="2" charset="-122"/>
                <a:ea typeface="方正大黑简体" panose="02010601030101010101" pitchFamily="2" charset="-122"/>
              </a:rPr>
              <a:t>井筒压力的降低，逐渐有密度较小的液态凝析油析出，称为“</a:t>
            </a:r>
            <a:r>
              <a:rPr kumimoji="1" lang="zh-CN" altLang="en-US" u="sng" dirty="0">
                <a:latin typeface="方正大黑简体" panose="02010601030101010101" pitchFamily="2" charset="-122"/>
                <a:ea typeface="方正大黑简体" panose="02010601030101010101" pitchFamily="2" charset="-122"/>
              </a:rPr>
              <a:t>反凝析现象”</a:t>
            </a:r>
            <a:r>
              <a:rPr kumimoji="1" lang="zh-CN" altLang="en-US" dirty="0">
                <a:latin typeface="方正大黑简体" panose="02010601030101010101" pitchFamily="2" charset="-122"/>
                <a:ea typeface="方正大黑简体" panose="02010601030101010101" pitchFamily="2" charset="-122"/>
              </a:rPr>
              <a:t>。</a:t>
            </a:r>
          </a:p>
        </p:txBody>
      </p:sp>
      <p:grpSp>
        <p:nvGrpSpPr>
          <p:cNvPr id="3" name="组合 2"/>
          <p:cNvGrpSpPr/>
          <p:nvPr/>
        </p:nvGrpSpPr>
        <p:grpSpPr>
          <a:xfrm>
            <a:off x="2144109" y="3503607"/>
            <a:ext cx="6241503" cy="3177279"/>
            <a:chOff x="1190625" y="3503607"/>
            <a:chExt cx="6800850" cy="352425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3503607"/>
              <a:ext cx="68008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3"/>
            <p:cNvSpPr txBox="1"/>
            <p:nvPr/>
          </p:nvSpPr>
          <p:spPr>
            <a:xfrm>
              <a:off x="5410200" y="3922706"/>
              <a:ext cx="590550" cy="1200329"/>
            </a:xfrm>
            <a:prstGeom prst="rect">
              <a:avLst/>
            </a:prstGeom>
            <a:noFill/>
          </p:spPr>
          <p:txBody>
            <a:bodyPr wrap="square" rtlCol="0">
              <a:spAutoFit/>
            </a:bodyPr>
            <a:lstStyle/>
            <a:p>
              <a:r>
                <a:rPr lang="zh-CN" altLang="en-US" dirty="0"/>
                <a:t>组分模型</a:t>
              </a:r>
            </a:p>
          </p:txBody>
        </p:sp>
        <p:sp>
          <p:nvSpPr>
            <p:cNvPr id="13" name="TextBox 14"/>
            <p:cNvSpPr txBox="1"/>
            <p:nvPr/>
          </p:nvSpPr>
          <p:spPr>
            <a:xfrm>
              <a:off x="6210300" y="4722806"/>
              <a:ext cx="590550" cy="1200329"/>
            </a:xfrm>
            <a:prstGeom prst="rect">
              <a:avLst/>
            </a:prstGeom>
            <a:noFill/>
          </p:spPr>
          <p:txBody>
            <a:bodyPr wrap="square" rtlCol="0">
              <a:spAutoFit/>
            </a:bodyPr>
            <a:lstStyle/>
            <a:p>
              <a:r>
                <a:rPr lang="zh-CN" altLang="en-US" dirty="0"/>
                <a:t>黑油模型</a:t>
              </a:r>
            </a:p>
          </p:txBody>
        </p:sp>
        <p:sp>
          <p:nvSpPr>
            <p:cNvPr id="14" name="TextBox 15"/>
            <p:cNvSpPr txBox="1"/>
            <p:nvPr/>
          </p:nvSpPr>
          <p:spPr>
            <a:xfrm>
              <a:off x="3343275" y="4189406"/>
              <a:ext cx="590550" cy="1200329"/>
            </a:xfrm>
            <a:prstGeom prst="rect">
              <a:avLst/>
            </a:prstGeom>
            <a:noFill/>
          </p:spPr>
          <p:txBody>
            <a:bodyPr wrap="square" rtlCol="0">
              <a:spAutoFit/>
            </a:bodyPr>
            <a:lstStyle/>
            <a:p>
              <a:r>
                <a:rPr lang="zh-CN" altLang="en-US" dirty="0"/>
                <a:t>黑油模型</a:t>
              </a:r>
            </a:p>
          </p:txBody>
        </p:sp>
      </p:grpSp>
    </p:spTree>
    <p:extLst>
      <p:ext uri="{BB962C8B-B14F-4D97-AF65-F5344CB8AC3E}">
        <p14:creationId xmlns:p14="http://schemas.microsoft.com/office/powerpoint/2010/main" val="249313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33426" y="858927"/>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1</a:t>
            </a:r>
            <a:r>
              <a:rPr lang="zh-CN" altLang="en-US" sz="2000" b="1" dirty="0">
                <a:solidFill>
                  <a:srgbClr val="C00000"/>
                </a:solidFill>
                <a:latin typeface="方正大黑简体" pitchFamily="2" charset="-122"/>
                <a:ea typeface="方正大黑简体" pitchFamily="2" charset="-122"/>
                <a:cs typeface="+mj-cs"/>
              </a:rPr>
              <a:t>、 定义模型</a:t>
            </a:r>
            <a:r>
              <a:rPr lang="en-US" altLang="zh-CN" sz="2000" b="1" dirty="0">
                <a:solidFill>
                  <a:srgbClr val="C00000"/>
                </a:solidFill>
                <a:latin typeface="方正大黑简体" pitchFamily="2" charset="-122"/>
                <a:ea typeface="方正大黑简体" pitchFamily="2" charset="-122"/>
                <a:cs typeface="+mj-cs"/>
              </a:rPr>
              <a:t>-Define case</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36"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8" name="TextBox 6"/>
          <p:cNvSpPr txBox="1"/>
          <p:nvPr/>
        </p:nvSpPr>
        <p:spPr>
          <a:xfrm>
            <a:off x="1050049" y="1788510"/>
            <a:ext cx="1990725" cy="369332"/>
          </a:xfrm>
          <a:prstGeom prst="rect">
            <a:avLst/>
          </a:prstGeom>
          <a:noFill/>
        </p:spPr>
        <p:txBody>
          <a:bodyPr wrap="square" rtlCol="0">
            <a:spAutoFit/>
          </a:bodyPr>
          <a:lstStyle/>
          <a:p>
            <a:pPr>
              <a:buFont typeface="Wingdings" pitchFamily="2" charset="2"/>
              <a:buChar char="u"/>
            </a:pPr>
            <a:r>
              <a:rPr lang="zh-CN" altLang="en-US" b="1" dirty="0">
                <a:solidFill>
                  <a:srgbClr val="0000FF"/>
                </a:solidFill>
                <a:latin typeface="方正大黑简体" pitchFamily="2" charset="-122"/>
                <a:ea typeface="方正大黑简体" pitchFamily="2" charset="-122"/>
              </a:rPr>
              <a:t>模型的选择</a:t>
            </a:r>
          </a:p>
        </p:txBody>
      </p:sp>
      <p:pic>
        <p:nvPicPr>
          <p:cNvPr id="15" name="Picture 7"/>
          <p:cNvPicPr>
            <a:picLocks noChangeAspect="1" noChangeArrowheads="1"/>
          </p:cNvPicPr>
          <p:nvPr/>
        </p:nvPicPr>
        <p:blipFill>
          <a:blip r:embed="rId3"/>
          <a:srcRect/>
          <a:stretch>
            <a:fillRect/>
          </a:stretch>
        </p:blipFill>
        <p:spPr bwMode="auto">
          <a:xfrm>
            <a:off x="333426" y="2790721"/>
            <a:ext cx="4897438" cy="3886200"/>
          </a:xfrm>
          <a:prstGeom prst="rect">
            <a:avLst/>
          </a:prstGeom>
          <a:noFill/>
          <a:ln w="9525">
            <a:solidFill>
              <a:schemeClr val="tx1"/>
            </a:solidFill>
            <a:miter lim="800000"/>
            <a:headEnd/>
            <a:tailEnd/>
          </a:ln>
        </p:spPr>
      </p:pic>
      <p:sp>
        <p:nvSpPr>
          <p:cNvPr id="16" name="Text Box 8"/>
          <p:cNvSpPr txBox="1">
            <a:spLocks noChangeArrowheads="1"/>
          </p:cNvSpPr>
          <p:nvPr/>
        </p:nvSpPr>
        <p:spPr bwMode="auto">
          <a:xfrm>
            <a:off x="1680433" y="2452167"/>
            <a:ext cx="2203424" cy="338554"/>
          </a:xfrm>
          <a:prstGeom prst="rect">
            <a:avLst/>
          </a:prstGeom>
          <a:noFill/>
          <a:ln w="9525">
            <a:noFill/>
            <a:miter lim="800000"/>
            <a:headEnd/>
            <a:tailEnd/>
          </a:ln>
          <a:effectLst/>
        </p:spPr>
        <p:txBody>
          <a:bodyPr wrap="none">
            <a:spAutoFit/>
          </a:bodyPr>
          <a:lstStyle/>
          <a:p>
            <a:pPr eaLnBrk="1" hangingPunct="1"/>
            <a:r>
              <a:rPr lang="zh-CN" altLang="en-US" sz="1600" b="1"/>
              <a:t>一般性的两相</a:t>
            </a:r>
            <a:r>
              <a:rPr lang="en-US" altLang="zh-CN" sz="1600" b="1"/>
              <a:t>PVT</a:t>
            </a:r>
            <a:r>
              <a:rPr lang="zh-CN" altLang="en-US" sz="1600" b="1"/>
              <a:t>相图 </a:t>
            </a:r>
          </a:p>
        </p:txBody>
      </p:sp>
      <p:sp>
        <p:nvSpPr>
          <p:cNvPr id="17" name="Text Box 9"/>
          <p:cNvSpPr txBox="1">
            <a:spLocks noChangeArrowheads="1"/>
          </p:cNvSpPr>
          <p:nvPr/>
        </p:nvSpPr>
        <p:spPr bwMode="auto">
          <a:xfrm>
            <a:off x="5375326" y="2824059"/>
            <a:ext cx="3851275" cy="3711575"/>
          </a:xfrm>
          <a:prstGeom prst="rect">
            <a:avLst/>
          </a:prstGeom>
          <a:noFill/>
          <a:ln w="9525">
            <a:noFill/>
            <a:miter lim="800000"/>
            <a:headEnd/>
            <a:tailEnd/>
          </a:ln>
          <a:effectLst/>
        </p:spPr>
        <p:txBody>
          <a:bodyPr>
            <a:spAutoFit/>
          </a:bodyPr>
          <a:lstStyle/>
          <a:p>
            <a:pPr eaLnBrk="1" hangingPunct="1">
              <a:lnSpc>
                <a:spcPct val="170000"/>
              </a:lnSpc>
            </a:pPr>
            <a:r>
              <a:rPr lang="en-US" altLang="zh-CN" sz="1400" b="1"/>
              <a:t>A</a:t>
            </a:r>
            <a:r>
              <a:rPr lang="zh-CN" altLang="en-US" sz="1400" b="1"/>
              <a:t>区：代表我们通常所说的黑油。</a:t>
            </a:r>
          </a:p>
          <a:p>
            <a:pPr eaLnBrk="1" hangingPunct="1">
              <a:lnSpc>
                <a:spcPct val="170000"/>
              </a:lnSpc>
            </a:pPr>
            <a:r>
              <a:rPr lang="zh-CN" altLang="en-US" sz="1400" b="1"/>
              <a:t>线</a:t>
            </a:r>
            <a:r>
              <a:rPr lang="en-US" altLang="zh-CN" sz="1400" b="1"/>
              <a:t>AA</a:t>
            </a:r>
            <a:r>
              <a:rPr lang="zh-CN" altLang="en-US" sz="1400" b="1"/>
              <a:t>：代表泡点以上的油 （死油）。</a:t>
            </a:r>
          </a:p>
          <a:p>
            <a:pPr eaLnBrk="1" hangingPunct="1">
              <a:lnSpc>
                <a:spcPct val="170000"/>
              </a:lnSpc>
            </a:pPr>
            <a:r>
              <a:rPr lang="zh-CN" altLang="en-US" sz="1400" b="1"/>
              <a:t>线</a:t>
            </a:r>
            <a:r>
              <a:rPr lang="en-US" altLang="zh-CN" sz="1400" b="1"/>
              <a:t>BB</a:t>
            </a:r>
            <a:r>
              <a:rPr lang="zh-CN" altLang="en-US" sz="1400" b="1"/>
              <a:t>：代表初始时高于泡点的黑油（活油）。 </a:t>
            </a:r>
          </a:p>
          <a:p>
            <a:pPr eaLnBrk="1" hangingPunct="1">
              <a:lnSpc>
                <a:spcPct val="170000"/>
              </a:lnSpc>
            </a:pPr>
            <a:r>
              <a:rPr lang="zh-CN" altLang="en-US" sz="1400" b="1"/>
              <a:t>线</a:t>
            </a:r>
            <a:r>
              <a:rPr lang="en-US" altLang="zh-CN" sz="1400" b="1"/>
              <a:t>CC</a:t>
            </a:r>
            <a:r>
              <a:rPr lang="zh-CN" altLang="en-US" sz="1400" b="1"/>
              <a:t>：代表油气两相混合状态（活油）。 </a:t>
            </a:r>
          </a:p>
          <a:p>
            <a:pPr eaLnBrk="1" hangingPunct="1">
              <a:lnSpc>
                <a:spcPct val="170000"/>
              </a:lnSpc>
            </a:pPr>
            <a:r>
              <a:rPr lang="zh-CN" altLang="en-US" sz="1400" b="1"/>
              <a:t>线</a:t>
            </a:r>
            <a:r>
              <a:rPr lang="en-US" altLang="zh-CN" sz="1400" b="1"/>
              <a:t>DD</a:t>
            </a:r>
            <a:r>
              <a:rPr lang="zh-CN" altLang="en-US" sz="1400" b="1"/>
              <a:t>：代表一种初始状态接近于临界点的流体 </a:t>
            </a:r>
          </a:p>
          <a:p>
            <a:pPr eaLnBrk="1" hangingPunct="1">
              <a:lnSpc>
                <a:spcPct val="170000"/>
              </a:lnSpc>
            </a:pPr>
            <a:r>
              <a:rPr lang="zh-CN" altLang="en-US" sz="1400" b="1"/>
              <a:t>线</a:t>
            </a:r>
            <a:r>
              <a:rPr lang="en-US" altLang="zh-CN" sz="1400" b="1"/>
              <a:t>EE</a:t>
            </a:r>
            <a:r>
              <a:rPr lang="zh-CN" altLang="en-US" sz="1400" b="1"/>
              <a:t>：代表初始状态是单相的气体（干气）。 </a:t>
            </a:r>
          </a:p>
          <a:p>
            <a:pPr eaLnBrk="1" hangingPunct="1">
              <a:lnSpc>
                <a:spcPct val="170000"/>
              </a:lnSpc>
            </a:pPr>
            <a:r>
              <a:rPr lang="zh-CN" altLang="en-US" sz="1400" b="1"/>
              <a:t>线</a:t>
            </a:r>
            <a:r>
              <a:rPr lang="en-US" altLang="zh-CN" sz="1400" b="1"/>
              <a:t>FF</a:t>
            </a:r>
            <a:r>
              <a:rPr lang="zh-CN" altLang="en-US" sz="1400" b="1"/>
              <a:t>：也是初始是油气两相混合状态（湿气）。</a:t>
            </a:r>
          </a:p>
          <a:p>
            <a:pPr eaLnBrk="1" hangingPunct="1">
              <a:lnSpc>
                <a:spcPct val="170000"/>
              </a:lnSpc>
            </a:pPr>
            <a:r>
              <a:rPr lang="zh-CN" altLang="en-US" sz="1400" b="1"/>
              <a:t>线</a:t>
            </a:r>
            <a:r>
              <a:rPr lang="en-US" altLang="zh-CN" sz="1400" b="1"/>
              <a:t>GG</a:t>
            </a:r>
            <a:r>
              <a:rPr lang="zh-CN" altLang="en-US" sz="1400" b="1"/>
              <a:t>：代表初始状态是高于露点的挥发油（湿气）。   </a:t>
            </a:r>
          </a:p>
        </p:txBody>
      </p:sp>
    </p:spTree>
    <p:extLst>
      <p:ext uri="{BB962C8B-B14F-4D97-AF65-F5344CB8AC3E}">
        <p14:creationId xmlns:p14="http://schemas.microsoft.com/office/powerpoint/2010/main" val="2621385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6"/>
          <p:cNvSpPr txBox="1">
            <a:spLocks noChangeArrowheads="1"/>
          </p:cNvSpPr>
          <p:nvPr/>
        </p:nvSpPr>
        <p:spPr bwMode="auto">
          <a:xfrm>
            <a:off x="5248987" y="2473325"/>
            <a:ext cx="3979862" cy="3489325"/>
          </a:xfrm>
          <a:prstGeom prst="rect">
            <a:avLst/>
          </a:prstGeom>
          <a:noFill/>
          <a:ln w="9525">
            <a:noFill/>
            <a:miter lim="800000"/>
            <a:headEnd/>
            <a:tailEnd/>
          </a:ln>
          <a:effectLst/>
        </p:spPr>
        <p:txBody>
          <a:bodyPr>
            <a:spAutoFit/>
          </a:bodyPr>
          <a:lstStyle/>
          <a:p>
            <a:pPr eaLnBrk="1" hangingPunct="1">
              <a:lnSpc>
                <a:spcPct val="160000"/>
              </a:lnSpc>
            </a:pPr>
            <a:r>
              <a:rPr lang="en-US" altLang="zh-CN" sz="1400" dirty="0">
                <a:latin typeface="方正大黑简体" pitchFamily="2" charset="-122"/>
                <a:ea typeface="方正大黑简体" pitchFamily="2" charset="-122"/>
              </a:rPr>
              <a:t>• </a:t>
            </a:r>
            <a:r>
              <a:rPr lang="zh-CN" altLang="en-US" sz="1400" dirty="0">
                <a:solidFill>
                  <a:srgbClr val="FF3300"/>
                </a:solidFill>
                <a:latin typeface="方正大黑简体" pitchFamily="2" charset="-122"/>
                <a:ea typeface="方正大黑简体" pitchFamily="2" charset="-122"/>
              </a:rPr>
              <a:t>死油油藏</a:t>
            </a:r>
            <a:r>
              <a:rPr lang="zh-CN" altLang="en-US" sz="1400" dirty="0">
                <a:latin typeface="方正大黑简体" pitchFamily="2" charset="-122"/>
                <a:ea typeface="方正大黑简体" pitchFamily="2" charset="-122"/>
              </a:rPr>
              <a:t>：</a:t>
            </a:r>
            <a:r>
              <a:rPr lang="en-US" altLang="zh-CN" sz="1400" dirty="0">
                <a:latin typeface="方正大黑简体" pitchFamily="2" charset="-122"/>
                <a:ea typeface="方正大黑简体" pitchFamily="2" charset="-122"/>
              </a:rPr>
              <a:t>AA</a:t>
            </a:r>
            <a:r>
              <a:rPr lang="zh-CN" altLang="en-US" sz="1400" dirty="0">
                <a:latin typeface="方正大黑简体" pitchFamily="2" charset="-122"/>
                <a:ea typeface="方正大黑简体" pitchFamily="2" charset="-122"/>
              </a:rPr>
              <a:t>油藏在整个开发阶段压力一直保持在泡点压力以上，在油藏中不会发生脱气。生产油气比是常数（脱气发生在井筒或地面）。</a:t>
            </a:r>
            <a:br>
              <a:rPr lang="zh-CN" altLang="en-US" sz="1400" dirty="0">
                <a:latin typeface="方正大黑简体" pitchFamily="2" charset="-122"/>
                <a:ea typeface="方正大黑简体" pitchFamily="2" charset="-122"/>
              </a:rPr>
            </a:br>
            <a:r>
              <a:rPr lang="en-US" altLang="zh-CN" sz="1400" dirty="0">
                <a:latin typeface="方正大黑简体" pitchFamily="2" charset="-122"/>
                <a:ea typeface="方正大黑简体" pitchFamily="2" charset="-122"/>
              </a:rPr>
              <a:t>• </a:t>
            </a:r>
            <a:r>
              <a:rPr lang="zh-CN" altLang="en-US" sz="1400" dirty="0">
                <a:solidFill>
                  <a:srgbClr val="FF3300"/>
                </a:solidFill>
                <a:latin typeface="方正大黑简体" pitchFamily="2" charset="-122"/>
                <a:ea typeface="方正大黑简体" pitchFamily="2" charset="-122"/>
              </a:rPr>
              <a:t>活油油藏</a:t>
            </a:r>
            <a:r>
              <a:rPr lang="zh-CN" altLang="en-US" sz="1400" dirty="0">
                <a:latin typeface="方正大黑简体" pitchFamily="2" charset="-122"/>
                <a:ea typeface="方正大黑简体" pitchFamily="2" charset="-122"/>
              </a:rPr>
              <a:t>：</a:t>
            </a:r>
            <a:r>
              <a:rPr lang="en-US" altLang="zh-CN" sz="1400" dirty="0">
                <a:latin typeface="方正大黑简体" pitchFamily="2" charset="-122"/>
                <a:ea typeface="方正大黑简体" pitchFamily="2" charset="-122"/>
              </a:rPr>
              <a:t>BB</a:t>
            </a:r>
            <a:r>
              <a:rPr lang="zh-CN" altLang="en-US" sz="1400" dirty="0">
                <a:latin typeface="方正大黑简体" pitchFamily="2" charset="-122"/>
                <a:ea typeface="方正大黑简体" pitchFamily="2" charset="-122"/>
              </a:rPr>
              <a:t>油藏在开发阶段压力会降到泡点压力以下，在油藏中发生脱气，溶解油气比降低，生产油气比增加（自由气会生产出来）。</a:t>
            </a:r>
            <a:br>
              <a:rPr lang="zh-CN" altLang="en-US" sz="1400" dirty="0">
                <a:latin typeface="方正大黑简体" pitchFamily="2" charset="-122"/>
                <a:ea typeface="方正大黑简体" pitchFamily="2" charset="-122"/>
              </a:rPr>
            </a:br>
            <a:r>
              <a:rPr lang="en-US" altLang="zh-CN" sz="1400" dirty="0">
                <a:latin typeface="方正大黑简体" pitchFamily="2" charset="-122"/>
                <a:ea typeface="方正大黑简体" pitchFamily="2" charset="-122"/>
              </a:rPr>
              <a:t>• </a:t>
            </a:r>
            <a:r>
              <a:rPr lang="zh-CN" altLang="en-US" sz="1400" dirty="0">
                <a:solidFill>
                  <a:srgbClr val="FF3300"/>
                </a:solidFill>
                <a:latin typeface="方正大黑简体" pitchFamily="2" charset="-122"/>
                <a:ea typeface="方正大黑简体" pitchFamily="2" charset="-122"/>
              </a:rPr>
              <a:t>干气藏</a:t>
            </a:r>
            <a:r>
              <a:rPr lang="zh-CN" altLang="en-US" sz="1400" dirty="0">
                <a:latin typeface="方正大黑简体" pitchFamily="2" charset="-122"/>
                <a:ea typeface="方正大黑简体" pitchFamily="2" charset="-122"/>
              </a:rPr>
              <a:t>：</a:t>
            </a:r>
            <a:r>
              <a:rPr lang="en-US" altLang="zh-CN" sz="1400" dirty="0">
                <a:latin typeface="方正大黑简体" pitchFamily="2" charset="-122"/>
                <a:ea typeface="方正大黑简体" pitchFamily="2" charset="-122"/>
              </a:rPr>
              <a:t>EE</a:t>
            </a:r>
            <a:r>
              <a:rPr lang="zh-CN" altLang="en-US" sz="1400" dirty="0">
                <a:latin typeface="方正大黑简体" pitchFamily="2" charset="-122"/>
                <a:ea typeface="方正大黑简体" pitchFamily="2" charset="-122"/>
              </a:rPr>
              <a:t>气藏压力在生产过程中不会穿过露点线，气藏中没有挥发油产生。</a:t>
            </a:r>
            <a:br>
              <a:rPr lang="zh-CN" altLang="en-US" sz="1400" dirty="0">
                <a:latin typeface="方正大黑简体" pitchFamily="2" charset="-122"/>
                <a:ea typeface="方正大黑简体" pitchFamily="2" charset="-122"/>
              </a:rPr>
            </a:br>
            <a:r>
              <a:rPr lang="en-US" altLang="zh-CN" sz="1400" dirty="0">
                <a:latin typeface="方正大黑简体" pitchFamily="2" charset="-122"/>
                <a:ea typeface="方正大黑简体" pitchFamily="2" charset="-122"/>
              </a:rPr>
              <a:t>• </a:t>
            </a:r>
            <a:r>
              <a:rPr lang="zh-CN" altLang="en-US" sz="1400" dirty="0">
                <a:solidFill>
                  <a:srgbClr val="FF3300"/>
                </a:solidFill>
                <a:latin typeface="方正大黑简体" pitchFamily="2" charset="-122"/>
                <a:ea typeface="方正大黑简体" pitchFamily="2" charset="-122"/>
              </a:rPr>
              <a:t>湿气藏</a:t>
            </a:r>
            <a:r>
              <a:rPr lang="zh-CN" altLang="en-US" sz="1400" dirty="0">
                <a:latin typeface="方正大黑简体" pitchFamily="2" charset="-122"/>
                <a:ea typeface="方正大黑简体" pitchFamily="2" charset="-122"/>
              </a:rPr>
              <a:t>：</a:t>
            </a:r>
            <a:r>
              <a:rPr lang="en-US" altLang="zh-CN" sz="1400" dirty="0">
                <a:latin typeface="方正大黑简体" pitchFamily="2" charset="-122"/>
                <a:ea typeface="方正大黑简体" pitchFamily="2" charset="-122"/>
              </a:rPr>
              <a:t>FF</a:t>
            </a:r>
            <a:r>
              <a:rPr lang="zh-CN" altLang="en-US" sz="1400" dirty="0">
                <a:latin typeface="方正大黑简体" pitchFamily="2" charset="-122"/>
                <a:ea typeface="方正大黑简体" pitchFamily="2" charset="-122"/>
              </a:rPr>
              <a:t>气藏压力在生产过程中会穿过露点线，气藏中产生挥发油。</a:t>
            </a:r>
          </a:p>
        </p:txBody>
      </p:sp>
      <p:pic>
        <p:nvPicPr>
          <p:cNvPr id="15" name="Picture 7"/>
          <p:cNvPicPr>
            <a:picLocks noChangeAspect="1" noChangeArrowheads="1"/>
          </p:cNvPicPr>
          <p:nvPr/>
        </p:nvPicPr>
        <p:blipFill>
          <a:blip r:embed="rId2"/>
          <a:srcRect/>
          <a:stretch>
            <a:fillRect/>
          </a:stretch>
        </p:blipFill>
        <p:spPr bwMode="auto">
          <a:xfrm>
            <a:off x="335674" y="2289175"/>
            <a:ext cx="4897438" cy="3886200"/>
          </a:xfrm>
          <a:prstGeom prst="rect">
            <a:avLst/>
          </a:prstGeom>
          <a:noFill/>
          <a:ln w="9525">
            <a:solidFill>
              <a:schemeClr val="tx1"/>
            </a:solidFill>
            <a:miter lim="800000"/>
            <a:headEnd/>
            <a:tailEnd/>
          </a:ln>
        </p:spPr>
      </p:pic>
      <p:sp>
        <p:nvSpPr>
          <p:cNvPr id="16" name="Text Box 8"/>
          <p:cNvSpPr txBox="1">
            <a:spLocks noChangeArrowheads="1"/>
          </p:cNvSpPr>
          <p:nvPr/>
        </p:nvSpPr>
        <p:spPr bwMode="auto">
          <a:xfrm>
            <a:off x="1581862" y="1903413"/>
            <a:ext cx="2203424" cy="338554"/>
          </a:xfrm>
          <a:prstGeom prst="rect">
            <a:avLst/>
          </a:prstGeom>
          <a:noFill/>
          <a:ln w="9525">
            <a:noFill/>
            <a:miter lim="800000"/>
            <a:headEnd/>
            <a:tailEnd/>
          </a:ln>
          <a:effectLst/>
        </p:spPr>
        <p:txBody>
          <a:bodyPr wrap="none">
            <a:spAutoFit/>
          </a:bodyPr>
          <a:lstStyle/>
          <a:p>
            <a:pPr eaLnBrk="1" hangingPunct="1"/>
            <a:r>
              <a:rPr lang="zh-CN" altLang="en-US" sz="1600" b="1"/>
              <a:t>一般性的两相</a:t>
            </a:r>
            <a:r>
              <a:rPr lang="en-US" altLang="zh-CN" sz="1600" b="1"/>
              <a:t>PVT</a:t>
            </a:r>
            <a:r>
              <a:rPr lang="zh-CN" altLang="en-US" sz="1600" b="1"/>
              <a:t>相图 </a:t>
            </a:r>
          </a:p>
        </p:txBody>
      </p:sp>
      <p:sp>
        <p:nvSpPr>
          <p:cNvPr id="17" name="Text Box 9"/>
          <p:cNvSpPr txBox="1">
            <a:spLocks noChangeArrowheads="1"/>
          </p:cNvSpPr>
          <p:nvPr/>
        </p:nvSpPr>
        <p:spPr bwMode="auto">
          <a:xfrm>
            <a:off x="5422024" y="2017713"/>
            <a:ext cx="3176588" cy="366712"/>
          </a:xfrm>
          <a:prstGeom prst="rect">
            <a:avLst/>
          </a:prstGeom>
          <a:noFill/>
          <a:ln w="9525">
            <a:noFill/>
            <a:miter lim="800000"/>
            <a:headEnd/>
            <a:tailEnd/>
          </a:ln>
          <a:effectLst/>
        </p:spPr>
        <p:txBody>
          <a:bodyPr wrap="none">
            <a:spAutoFit/>
          </a:bodyPr>
          <a:lstStyle/>
          <a:p>
            <a:pPr eaLnBrk="1" hangingPunct="1"/>
            <a:r>
              <a:rPr lang="zh-CN" altLang="en-US" dirty="0">
                <a:solidFill>
                  <a:srgbClr val="0000FF"/>
                </a:solidFill>
                <a:latin typeface="方正大黑简体" pitchFamily="2" charset="-122"/>
                <a:ea typeface="方正大黑简体" pitchFamily="2" charset="-122"/>
              </a:rPr>
              <a:t>黑油模型可以模拟的流体类型</a:t>
            </a:r>
          </a:p>
        </p:txBody>
      </p:sp>
      <p:sp>
        <p:nvSpPr>
          <p:cNvPr id="18" name="TextBox 17"/>
          <p:cNvSpPr txBox="1"/>
          <p:nvPr/>
        </p:nvSpPr>
        <p:spPr>
          <a:xfrm>
            <a:off x="900933" y="1179786"/>
            <a:ext cx="1990725" cy="400110"/>
          </a:xfrm>
          <a:prstGeom prst="rect">
            <a:avLst/>
          </a:prstGeom>
          <a:noFill/>
        </p:spPr>
        <p:txBody>
          <a:bodyPr wrap="square" rtlCol="0">
            <a:spAutoFit/>
          </a:bodyPr>
          <a:lstStyle/>
          <a:p>
            <a:pPr>
              <a:buFont typeface="Wingdings" pitchFamily="2" charset="2"/>
              <a:buChar char="u"/>
            </a:pPr>
            <a:r>
              <a:rPr lang="zh-CN" altLang="en-US" sz="2000" b="1" dirty="0">
                <a:solidFill>
                  <a:srgbClr val="0000FF"/>
                </a:solidFill>
                <a:latin typeface="方正大黑简体" pitchFamily="2" charset="-122"/>
                <a:ea typeface="方正大黑简体" pitchFamily="2" charset="-122"/>
              </a:rPr>
              <a:t>模型的选择</a:t>
            </a:r>
          </a:p>
        </p:txBody>
      </p:sp>
    </p:spTree>
    <p:extLst>
      <p:ext uri="{BB962C8B-B14F-4D97-AF65-F5344CB8AC3E}">
        <p14:creationId xmlns:p14="http://schemas.microsoft.com/office/powerpoint/2010/main" val="1951975344"/>
      </p:ext>
    </p:extLst>
  </p:cSld>
  <p:clrMapOvr>
    <a:masterClrMapping/>
  </p:clrMapOvr>
  <p:transition>
    <p:strips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6"/>
          <p:cNvPicPr>
            <a:picLocks noChangeAspect="1" noChangeArrowheads="1"/>
          </p:cNvPicPr>
          <p:nvPr/>
        </p:nvPicPr>
        <p:blipFill>
          <a:blip r:embed="rId3"/>
          <a:srcRect r="40695"/>
          <a:stretch>
            <a:fillRect/>
          </a:stretch>
        </p:blipFill>
        <p:spPr bwMode="auto">
          <a:xfrm>
            <a:off x="395288" y="1844675"/>
            <a:ext cx="5029200" cy="4697413"/>
          </a:xfrm>
          <a:prstGeom prst="rect">
            <a:avLst/>
          </a:prstGeom>
          <a:noFill/>
          <a:ln w="9525" algn="ctr">
            <a:noFill/>
            <a:miter lim="800000"/>
            <a:headEnd/>
            <a:tailEnd/>
          </a:ln>
          <a:effectLst/>
        </p:spPr>
      </p:pic>
      <p:sp>
        <p:nvSpPr>
          <p:cNvPr id="31751" name="Text Box 7"/>
          <p:cNvSpPr txBox="1">
            <a:spLocks noChangeArrowheads="1"/>
          </p:cNvSpPr>
          <p:nvPr/>
        </p:nvSpPr>
        <p:spPr bwMode="auto">
          <a:xfrm>
            <a:off x="1724025" y="1497013"/>
            <a:ext cx="2236510" cy="338554"/>
          </a:xfrm>
          <a:prstGeom prst="rect">
            <a:avLst/>
          </a:prstGeom>
          <a:noFill/>
          <a:ln w="9525">
            <a:noFill/>
            <a:miter lim="800000"/>
            <a:headEnd/>
            <a:tailEnd/>
          </a:ln>
          <a:effectLst/>
        </p:spPr>
        <p:txBody>
          <a:bodyPr wrap="none">
            <a:spAutoFit/>
          </a:bodyPr>
          <a:lstStyle/>
          <a:p>
            <a:pPr eaLnBrk="1" hangingPunct="1"/>
            <a:r>
              <a:rPr lang="zh-CN" altLang="en-US" sz="1600" dirty="0">
                <a:latin typeface="方正大黑简体" pitchFamily="2" charset="-122"/>
                <a:ea typeface="方正大黑简体" pitchFamily="2" charset="-122"/>
              </a:rPr>
              <a:t>流体类型的关键字选择</a:t>
            </a:r>
          </a:p>
        </p:txBody>
      </p:sp>
      <p:sp>
        <p:nvSpPr>
          <p:cNvPr id="31752" name="Text Box 8"/>
          <p:cNvSpPr txBox="1">
            <a:spLocks noChangeArrowheads="1"/>
          </p:cNvSpPr>
          <p:nvPr/>
        </p:nvSpPr>
        <p:spPr bwMode="auto">
          <a:xfrm>
            <a:off x="5651500" y="2133600"/>
            <a:ext cx="3260725" cy="3609975"/>
          </a:xfrm>
          <a:prstGeom prst="rect">
            <a:avLst/>
          </a:prstGeom>
          <a:noFill/>
          <a:ln w="9525">
            <a:noFill/>
            <a:miter lim="800000"/>
            <a:headEnd/>
            <a:tailEnd/>
          </a:ln>
          <a:effectLst/>
        </p:spPr>
        <p:txBody>
          <a:bodyPr>
            <a:spAutoFit/>
          </a:bodyPr>
          <a:lstStyle/>
          <a:p>
            <a:pPr eaLnBrk="1" hangingPunct="1">
              <a:lnSpc>
                <a:spcPct val="160000"/>
              </a:lnSpc>
            </a:pPr>
            <a:r>
              <a:rPr lang="en-US" altLang="zh-CN" dirty="0">
                <a:latin typeface="方正大黑简体" pitchFamily="2" charset="-122"/>
                <a:ea typeface="方正大黑简体" pitchFamily="2" charset="-122"/>
              </a:rPr>
              <a:t>   </a:t>
            </a:r>
            <a:r>
              <a:rPr lang="zh-CN" altLang="en-US" dirty="0">
                <a:latin typeface="方正大黑简体" pitchFamily="2" charset="-122"/>
                <a:ea typeface="方正大黑简体" pitchFamily="2" charset="-122"/>
              </a:rPr>
              <a:t>黑油模拟器，如</a:t>
            </a:r>
            <a:r>
              <a:rPr lang="en-US" altLang="zh-CN" dirty="0">
                <a:latin typeface="方正大黑简体" pitchFamily="2" charset="-122"/>
                <a:ea typeface="方正大黑简体" pitchFamily="2" charset="-122"/>
              </a:rPr>
              <a:t>ECLIPSE</a:t>
            </a:r>
            <a:r>
              <a:rPr lang="zh-CN" altLang="en-US" dirty="0">
                <a:latin typeface="方正大黑简体" pitchFamily="2" charset="-122"/>
                <a:ea typeface="方正大黑简体" pitchFamily="2" charset="-122"/>
              </a:rPr>
              <a:t>，是不能显式模拟组分的变化的。如果需要模拟气体的分离或油滴的析出过程，则要间接的通过改变溶解气的</a:t>
            </a:r>
            <a:r>
              <a:rPr lang="en-US" altLang="zh-CN" dirty="0">
                <a:latin typeface="方正大黑简体" pitchFamily="2" charset="-122"/>
                <a:ea typeface="方正大黑简体" pitchFamily="2" charset="-122"/>
              </a:rPr>
              <a:t>GOR</a:t>
            </a:r>
            <a:r>
              <a:rPr lang="zh-CN" altLang="en-US" dirty="0">
                <a:latin typeface="方正大黑简体" pitchFamily="2" charset="-122"/>
                <a:ea typeface="方正大黑简体" pitchFamily="2" charset="-122"/>
              </a:rPr>
              <a:t>（</a:t>
            </a:r>
            <a:r>
              <a:rPr lang="en-US" altLang="zh-CN" dirty="0">
                <a:latin typeface="方正大黑简体" pitchFamily="2" charset="-122"/>
                <a:ea typeface="方正大黑简体" pitchFamily="2" charset="-122"/>
              </a:rPr>
              <a:t>Rs</a:t>
            </a:r>
            <a:r>
              <a:rPr lang="zh-CN" altLang="en-US" dirty="0">
                <a:latin typeface="方正大黑简体" pitchFamily="2" charset="-122"/>
                <a:ea typeface="方正大黑简体" pitchFamily="2" charset="-122"/>
              </a:rPr>
              <a:t>）和挥发油的</a:t>
            </a:r>
            <a:r>
              <a:rPr lang="en-US" altLang="zh-CN" dirty="0">
                <a:latin typeface="方正大黑简体" pitchFamily="2" charset="-122"/>
                <a:ea typeface="方正大黑简体" pitchFamily="2" charset="-122"/>
              </a:rPr>
              <a:t>OGR</a:t>
            </a:r>
            <a:r>
              <a:rPr lang="zh-CN" altLang="en-US" dirty="0">
                <a:latin typeface="方正大黑简体" pitchFamily="2" charset="-122"/>
                <a:ea typeface="方正大黑简体" pitchFamily="2" charset="-122"/>
              </a:rPr>
              <a:t>（</a:t>
            </a:r>
            <a:r>
              <a:rPr lang="en-US" altLang="zh-CN" dirty="0" err="1">
                <a:latin typeface="方正大黑简体" pitchFamily="2" charset="-122"/>
                <a:ea typeface="方正大黑简体" pitchFamily="2" charset="-122"/>
              </a:rPr>
              <a:t>Rv</a:t>
            </a:r>
            <a:r>
              <a:rPr lang="zh-CN" altLang="en-US" dirty="0">
                <a:latin typeface="方正大黑简体" pitchFamily="2" charset="-122"/>
                <a:ea typeface="方正大黑简体" pitchFamily="2" charset="-122"/>
              </a:rPr>
              <a:t>）来实现。具有这种特征的流体分别称为</a:t>
            </a:r>
            <a:r>
              <a:rPr lang="en-US" altLang="zh-CN" dirty="0">
                <a:latin typeface="方正大黑简体" pitchFamily="2" charset="-122"/>
                <a:ea typeface="方正大黑简体" pitchFamily="2" charset="-122"/>
              </a:rPr>
              <a:t>live oil</a:t>
            </a:r>
            <a:r>
              <a:rPr lang="zh-CN" altLang="en-US" dirty="0">
                <a:latin typeface="方正大黑简体" pitchFamily="2" charset="-122"/>
                <a:ea typeface="方正大黑简体" pitchFamily="2" charset="-122"/>
              </a:rPr>
              <a:t>和湿气。 </a:t>
            </a:r>
          </a:p>
        </p:txBody>
      </p:sp>
      <p:sp>
        <p:nvSpPr>
          <p:cNvPr id="14" name="TextBox 13"/>
          <p:cNvSpPr txBox="1"/>
          <p:nvPr/>
        </p:nvSpPr>
        <p:spPr>
          <a:xfrm>
            <a:off x="333375" y="990600"/>
            <a:ext cx="1990725" cy="400110"/>
          </a:xfrm>
          <a:prstGeom prst="rect">
            <a:avLst/>
          </a:prstGeom>
          <a:noFill/>
        </p:spPr>
        <p:txBody>
          <a:bodyPr wrap="square" rtlCol="0">
            <a:spAutoFit/>
          </a:bodyPr>
          <a:lstStyle/>
          <a:p>
            <a:pPr>
              <a:buFont typeface="Wingdings" pitchFamily="2" charset="2"/>
              <a:buChar char="u"/>
            </a:pPr>
            <a:r>
              <a:rPr lang="zh-CN" altLang="en-US" sz="2000" b="1" dirty="0">
                <a:solidFill>
                  <a:srgbClr val="0000FF"/>
                </a:solidFill>
                <a:latin typeface="方正大黑简体" pitchFamily="2" charset="-122"/>
                <a:ea typeface="方正大黑简体" pitchFamily="2" charset="-122"/>
              </a:rPr>
              <a:t>模型的选择</a:t>
            </a:r>
          </a:p>
        </p:txBody>
      </p:sp>
    </p:spTree>
    <p:extLst>
      <p:ext uri="{BB962C8B-B14F-4D97-AF65-F5344CB8AC3E}">
        <p14:creationId xmlns:p14="http://schemas.microsoft.com/office/powerpoint/2010/main" val="2028028554"/>
      </p:ext>
    </p:extLst>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18493" y="992922"/>
            <a:ext cx="1329210" cy="76944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4400" b="1"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目录</a:t>
            </a:r>
          </a:p>
        </p:txBody>
      </p:sp>
      <p:pic>
        <p:nvPicPr>
          <p:cNvPr id="3074" name="Picture 2" descr="C:\Users\niuwli30\Desktop\图片5.png"/>
          <p:cNvPicPr>
            <a:picLocks noChangeAspect="1" noChangeArrowheads="1"/>
          </p:cNvPicPr>
          <p:nvPr/>
        </p:nvPicPr>
        <p:blipFill>
          <a:blip r:embed="rId3" cstate="print"/>
          <a:srcRect/>
          <a:stretch>
            <a:fillRect/>
          </a:stretch>
        </p:blipFill>
        <p:spPr bwMode="auto">
          <a:xfrm>
            <a:off x="241200" y="158400"/>
            <a:ext cx="1816100" cy="549275"/>
          </a:xfrm>
          <a:prstGeom prst="rect">
            <a:avLst/>
          </a:prstGeom>
          <a:noFill/>
        </p:spPr>
      </p:pic>
      <p:cxnSp>
        <p:nvCxnSpPr>
          <p:cNvPr id="13" name="直接连接符 12"/>
          <p:cNvCxnSpPr/>
          <p:nvPr/>
        </p:nvCxnSpPr>
        <p:spPr>
          <a:xfrm>
            <a:off x="2541547" y="3377761"/>
            <a:ext cx="453614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20"/>
          <p:cNvSpPr>
            <a:spLocks noChangeArrowheads="1"/>
          </p:cNvSpPr>
          <p:nvPr/>
        </p:nvSpPr>
        <p:spPr bwMode="auto">
          <a:xfrm>
            <a:off x="2479635" y="2737999"/>
            <a:ext cx="4535216" cy="584775"/>
          </a:xfrm>
          <a:prstGeom prst="rect">
            <a:avLst/>
          </a:prstGeom>
          <a:noFill/>
          <a:ln w="9525">
            <a:noFill/>
            <a:miter lim="800000"/>
            <a:headEnd/>
            <a:tailEnd/>
          </a:ln>
        </p:spPr>
        <p:txBody>
          <a:bodyPr wrap="none">
            <a:spAutoFit/>
          </a:bodyPr>
          <a:lstStyle/>
          <a:p>
            <a:r>
              <a:rPr lang="zh-CN" altLang="en-US" sz="32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一、  油藏数值模拟简介</a:t>
            </a:r>
            <a:endParaRPr lang="zh-CN" altLang="en-US" sz="3200" b="1" dirty="0">
              <a:solidFill>
                <a:srgbClr val="FF0000"/>
              </a:solidFill>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17" name="矩形 20"/>
          <p:cNvSpPr>
            <a:spLocks noChangeArrowheads="1"/>
          </p:cNvSpPr>
          <p:nvPr/>
        </p:nvSpPr>
        <p:spPr bwMode="auto">
          <a:xfrm>
            <a:off x="2479635" y="3660637"/>
            <a:ext cx="4535216" cy="584775"/>
          </a:xfrm>
          <a:prstGeom prst="rect">
            <a:avLst/>
          </a:prstGeom>
          <a:noFill/>
          <a:ln w="9525">
            <a:noFill/>
            <a:miter lim="800000"/>
            <a:headEnd/>
            <a:tailEnd/>
          </a:ln>
        </p:spPr>
        <p:txBody>
          <a:bodyPr wrap="none">
            <a:spAutoFit/>
          </a:bodyPr>
          <a:lstStyle/>
          <a:p>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二、  </a:t>
            </a:r>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水驱模拟</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21" name="直接连接符 20"/>
          <p:cNvCxnSpPr/>
          <p:nvPr/>
        </p:nvCxnSpPr>
        <p:spPr>
          <a:xfrm>
            <a:off x="2533926" y="435312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20"/>
          <p:cNvSpPr>
            <a:spLocks noChangeArrowheads="1"/>
          </p:cNvSpPr>
          <p:nvPr/>
        </p:nvSpPr>
        <p:spPr bwMode="auto">
          <a:xfrm>
            <a:off x="2487256" y="4746487"/>
            <a:ext cx="4947188" cy="584775"/>
          </a:xfrm>
          <a:prstGeom prst="rect">
            <a:avLst/>
          </a:prstGeom>
          <a:noFill/>
          <a:ln w="9525">
            <a:noFill/>
            <a:miter lim="800000"/>
            <a:headEnd/>
            <a:tailEnd/>
          </a:ln>
        </p:spPr>
        <p:txBody>
          <a:bodyPr wrap="none">
            <a:spAutoFit/>
          </a:bodyPr>
          <a:lstStyle/>
          <a:p>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三、  </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化学</a:t>
            </a:r>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驱模拟</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11" name="直接连接符 10"/>
          <p:cNvCxnSpPr/>
          <p:nvPr/>
        </p:nvCxnSpPr>
        <p:spPr>
          <a:xfrm>
            <a:off x="2541547" y="543897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158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6321269" y="6205514"/>
            <a:ext cx="3024187" cy="336550"/>
          </a:xfrm>
          <a:prstGeom prst="rect">
            <a:avLst/>
          </a:prstGeom>
          <a:noFill/>
          <a:ln w="9525">
            <a:noFill/>
            <a:miter lim="800000"/>
            <a:headEnd/>
            <a:tailEnd/>
          </a:ln>
        </p:spPr>
        <p:txBody>
          <a:bodyPr>
            <a:spAutoFit/>
          </a:bodyPr>
          <a:lstStyle/>
          <a:p>
            <a:pPr eaLnBrk="1" hangingPunct="1"/>
            <a:r>
              <a:rPr lang="zh-CN" altLang="en-US" sz="1600">
                <a:solidFill>
                  <a:schemeClr val="bg1"/>
                </a:solidFill>
                <a:latin typeface="方正大黑简体" pitchFamily="2" charset="-122"/>
                <a:ea typeface="方正大黑简体" pitchFamily="2" charset="-122"/>
              </a:rPr>
              <a:t>求实    创新    超越</a:t>
            </a:r>
          </a:p>
        </p:txBody>
      </p:sp>
      <p:sp>
        <p:nvSpPr>
          <p:cNvPr id="9" name="Text Box 6"/>
          <p:cNvSpPr txBox="1">
            <a:spLocks noChangeArrowheads="1"/>
          </p:cNvSpPr>
          <p:nvPr/>
        </p:nvSpPr>
        <p:spPr bwMode="auto">
          <a:xfrm>
            <a:off x="633257" y="1562595"/>
            <a:ext cx="5688012" cy="457200"/>
          </a:xfrm>
          <a:prstGeom prst="rect">
            <a:avLst/>
          </a:prstGeom>
          <a:noFill/>
          <a:ln w="9525">
            <a:noFill/>
            <a:miter lim="800000"/>
            <a:headEnd/>
            <a:tailEnd/>
          </a:ln>
        </p:spPr>
        <p:txBody>
          <a:bodyPr>
            <a:spAutoFit/>
          </a:bodyPr>
          <a:lstStyle/>
          <a:p>
            <a:pPr marL="457200" indent="-457200" eaLnBrk="1" hangingPunct="1">
              <a:spcBef>
                <a:spcPct val="50000"/>
              </a:spcBef>
            </a:pPr>
            <a:r>
              <a:rPr kumimoji="1" lang="en-US" altLang="zh-CN" sz="2400" b="1" i="1" dirty="0">
                <a:solidFill>
                  <a:srgbClr val="FF3300"/>
                </a:solidFill>
              </a:rPr>
              <a:t>RUNSPEC</a:t>
            </a:r>
            <a:r>
              <a:rPr kumimoji="1" lang="zh-CN" altLang="en-US" sz="2400" b="1" i="1" dirty="0">
                <a:solidFill>
                  <a:srgbClr val="FF3300"/>
                </a:solidFill>
              </a:rPr>
              <a:t>（</a:t>
            </a:r>
            <a:r>
              <a:rPr kumimoji="1" lang="en-US" altLang="zh-CN" sz="2400" b="1" i="1" dirty="0">
                <a:solidFill>
                  <a:srgbClr val="FF3300"/>
                </a:solidFill>
              </a:rPr>
              <a:t>6</a:t>
            </a:r>
            <a:r>
              <a:rPr kumimoji="1" lang="zh-CN" altLang="en-US" sz="2400" b="1" i="1" dirty="0">
                <a:solidFill>
                  <a:srgbClr val="FF3300"/>
                </a:solidFill>
              </a:rPr>
              <a:t>个必要关键字）</a:t>
            </a:r>
            <a:endParaRPr kumimoji="1" lang="zh-CN" altLang="en-US" sz="2400" dirty="0">
              <a:solidFill>
                <a:srgbClr val="FF3300"/>
              </a:solidFill>
            </a:endParaRPr>
          </a:p>
        </p:txBody>
      </p:sp>
      <p:sp>
        <p:nvSpPr>
          <p:cNvPr id="10" name="Text Box 9"/>
          <p:cNvSpPr txBox="1">
            <a:spLocks noChangeArrowheads="1"/>
          </p:cNvSpPr>
          <p:nvPr/>
        </p:nvSpPr>
        <p:spPr bwMode="auto">
          <a:xfrm>
            <a:off x="601506" y="2052614"/>
            <a:ext cx="2632075" cy="4356100"/>
          </a:xfrm>
          <a:prstGeom prst="rect">
            <a:avLst/>
          </a:prstGeom>
          <a:noFill/>
          <a:ln w="9525" algn="ctr">
            <a:solidFill>
              <a:schemeClr val="tx1"/>
            </a:solidFill>
            <a:miter lim="800000"/>
            <a:headEnd/>
            <a:tailEnd/>
          </a:ln>
        </p:spPr>
        <p:txBody>
          <a:bodyPr wrap="none">
            <a:spAutoFit/>
          </a:bodyPr>
          <a:lstStyle/>
          <a:p>
            <a:pPr eaLnBrk="1" hangingPunct="1"/>
            <a:r>
              <a:rPr lang="en-US" altLang="zh-CN" sz="1400" dirty="0"/>
              <a:t>---- </a:t>
            </a:r>
            <a:r>
              <a:rPr lang="en-US" altLang="zh-CN" sz="1400" dirty="0" err="1"/>
              <a:t>Runspec</a:t>
            </a:r>
            <a:r>
              <a:rPr lang="en-US" altLang="zh-CN" sz="1400" dirty="0"/>
              <a:t> Section -------------</a:t>
            </a:r>
          </a:p>
          <a:p>
            <a:pPr eaLnBrk="1" hangingPunct="1"/>
            <a:endParaRPr lang="en-US" altLang="zh-CN" sz="1400" dirty="0"/>
          </a:p>
          <a:p>
            <a:pPr eaLnBrk="1" hangingPunct="1"/>
            <a:r>
              <a:rPr lang="en-US" altLang="zh-CN" sz="1400" dirty="0"/>
              <a:t>RUNSPEC</a:t>
            </a:r>
          </a:p>
          <a:p>
            <a:pPr eaLnBrk="1" hangingPunct="1"/>
            <a:endParaRPr lang="en-US" altLang="zh-CN" sz="1400" dirty="0"/>
          </a:p>
          <a:p>
            <a:pPr eaLnBrk="1" hangingPunct="1"/>
            <a:r>
              <a:rPr lang="en-US" altLang="zh-CN" sz="1400" dirty="0">
                <a:solidFill>
                  <a:srgbClr val="FF3300"/>
                </a:solidFill>
              </a:rPr>
              <a:t>TITLE</a:t>
            </a:r>
          </a:p>
          <a:p>
            <a:pPr eaLnBrk="1" hangingPunct="1"/>
            <a:r>
              <a:rPr lang="en-US" altLang="zh-CN" sz="1400" dirty="0"/>
              <a:t>   Eclipse test example</a:t>
            </a:r>
          </a:p>
          <a:p>
            <a:pPr eaLnBrk="1" hangingPunct="1"/>
            <a:endParaRPr lang="en-US" altLang="zh-CN" sz="1400" dirty="0"/>
          </a:p>
          <a:p>
            <a:pPr eaLnBrk="1" hangingPunct="1"/>
            <a:r>
              <a:rPr lang="en-US" altLang="zh-CN" sz="1400" dirty="0">
                <a:solidFill>
                  <a:srgbClr val="FF3300"/>
                </a:solidFill>
              </a:rPr>
              <a:t>DIMENS</a:t>
            </a:r>
          </a:p>
          <a:p>
            <a:pPr eaLnBrk="1" hangingPunct="1"/>
            <a:r>
              <a:rPr lang="en-US" altLang="zh-CN" sz="1400" dirty="0"/>
              <a:t>-- NX   NY   NZ</a:t>
            </a:r>
          </a:p>
          <a:p>
            <a:pPr eaLnBrk="1" hangingPunct="1"/>
            <a:r>
              <a:rPr lang="en-US" altLang="zh-CN" sz="1400" dirty="0"/>
              <a:t>   101   121   6  /</a:t>
            </a:r>
          </a:p>
          <a:p>
            <a:pPr eaLnBrk="1" hangingPunct="1"/>
            <a:endParaRPr lang="en-US" altLang="zh-CN" sz="1400" dirty="0"/>
          </a:p>
          <a:p>
            <a:pPr eaLnBrk="1" hangingPunct="1"/>
            <a:r>
              <a:rPr lang="en-US" altLang="zh-CN" sz="1400" dirty="0"/>
              <a:t>-- Phases present</a:t>
            </a:r>
          </a:p>
          <a:p>
            <a:pPr eaLnBrk="1" hangingPunct="1"/>
            <a:endParaRPr lang="en-US" altLang="zh-CN" sz="1400" dirty="0"/>
          </a:p>
          <a:p>
            <a:pPr eaLnBrk="1" hangingPunct="1"/>
            <a:r>
              <a:rPr lang="en-US" altLang="zh-CN" sz="1400" dirty="0">
                <a:solidFill>
                  <a:srgbClr val="FF3300"/>
                </a:solidFill>
              </a:rPr>
              <a:t>OIL</a:t>
            </a:r>
          </a:p>
          <a:p>
            <a:pPr eaLnBrk="1" hangingPunct="1"/>
            <a:endParaRPr lang="en-US" altLang="zh-CN" sz="1400" dirty="0">
              <a:solidFill>
                <a:srgbClr val="FF3300"/>
              </a:solidFill>
            </a:endParaRPr>
          </a:p>
          <a:p>
            <a:pPr eaLnBrk="1" hangingPunct="1"/>
            <a:r>
              <a:rPr lang="en-US" altLang="zh-CN" sz="1400" dirty="0">
                <a:solidFill>
                  <a:srgbClr val="FF3300"/>
                </a:solidFill>
              </a:rPr>
              <a:t>WATER</a:t>
            </a:r>
          </a:p>
          <a:p>
            <a:pPr eaLnBrk="1" hangingPunct="1"/>
            <a:endParaRPr lang="en-US" altLang="zh-CN" sz="1400" dirty="0">
              <a:solidFill>
                <a:srgbClr val="FF3300"/>
              </a:solidFill>
            </a:endParaRPr>
          </a:p>
          <a:p>
            <a:pPr eaLnBrk="1" hangingPunct="1"/>
            <a:r>
              <a:rPr lang="en-US" altLang="zh-CN" sz="1400" dirty="0">
                <a:solidFill>
                  <a:srgbClr val="FF3300"/>
                </a:solidFill>
              </a:rPr>
              <a:t>GAS</a:t>
            </a:r>
          </a:p>
          <a:p>
            <a:pPr eaLnBrk="1" hangingPunct="1"/>
            <a:endParaRPr lang="en-US" altLang="zh-CN" sz="1400" dirty="0">
              <a:solidFill>
                <a:srgbClr val="FF3300"/>
              </a:solidFill>
            </a:endParaRPr>
          </a:p>
          <a:p>
            <a:pPr eaLnBrk="1" hangingPunct="1"/>
            <a:r>
              <a:rPr lang="en-US" altLang="zh-CN" sz="1400" dirty="0">
                <a:solidFill>
                  <a:srgbClr val="FF3300"/>
                </a:solidFill>
              </a:rPr>
              <a:t>DISGAS</a:t>
            </a:r>
          </a:p>
        </p:txBody>
      </p:sp>
      <p:sp>
        <p:nvSpPr>
          <p:cNvPr id="11" name="Text Box 10"/>
          <p:cNvSpPr txBox="1">
            <a:spLocks noChangeArrowheads="1"/>
          </p:cNvSpPr>
          <p:nvPr/>
        </p:nvSpPr>
        <p:spPr bwMode="auto">
          <a:xfrm>
            <a:off x="4716306" y="2016102"/>
            <a:ext cx="3878263" cy="2654300"/>
          </a:xfrm>
          <a:prstGeom prst="rect">
            <a:avLst/>
          </a:prstGeom>
          <a:noFill/>
          <a:ln w="9525">
            <a:solidFill>
              <a:schemeClr val="tx1"/>
            </a:solidFill>
            <a:miter lim="800000"/>
            <a:headEnd/>
            <a:tailEnd/>
          </a:ln>
        </p:spPr>
        <p:txBody>
          <a:bodyPr wrap="none">
            <a:spAutoFit/>
          </a:bodyPr>
          <a:lstStyle/>
          <a:p>
            <a:pPr eaLnBrk="1" hangingPunct="1"/>
            <a:r>
              <a:rPr lang="en-US" altLang="zh-CN" sz="1400" dirty="0"/>
              <a:t>-- Units</a:t>
            </a:r>
          </a:p>
          <a:p>
            <a:pPr eaLnBrk="1" hangingPunct="1"/>
            <a:endParaRPr lang="en-US" altLang="zh-CN" sz="1400" dirty="0"/>
          </a:p>
          <a:p>
            <a:pPr eaLnBrk="1" hangingPunct="1"/>
            <a:r>
              <a:rPr lang="en-US" altLang="zh-CN" sz="1400" dirty="0">
                <a:solidFill>
                  <a:srgbClr val="FF3300"/>
                </a:solidFill>
              </a:rPr>
              <a:t>METRIC</a:t>
            </a:r>
          </a:p>
          <a:p>
            <a:pPr eaLnBrk="1" hangingPunct="1"/>
            <a:endParaRPr lang="en-US" altLang="zh-CN" sz="1400" dirty="0">
              <a:solidFill>
                <a:srgbClr val="FF3300"/>
              </a:solidFill>
            </a:endParaRPr>
          </a:p>
          <a:p>
            <a:pPr eaLnBrk="1" hangingPunct="1"/>
            <a:r>
              <a:rPr lang="en-US" altLang="zh-CN" sz="1400" dirty="0"/>
              <a:t>-- Well dimension</a:t>
            </a:r>
          </a:p>
          <a:p>
            <a:pPr eaLnBrk="1" hangingPunct="1"/>
            <a:endParaRPr lang="en-US" altLang="zh-CN" sz="1400" dirty="0"/>
          </a:p>
          <a:p>
            <a:pPr eaLnBrk="1" hangingPunct="1"/>
            <a:r>
              <a:rPr lang="en-US" altLang="zh-CN" sz="1400" dirty="0">
                <a:solidFill>
                  <a:srgbClr val="FF3300"/>
                </a:solidFill>
              </a:rPr>
              <a:t>WELLDIMS</a:t>
            </a:r>
          </a:p>
          <a:p>
            <a:pPr eaLnBrk="1" hangingPunct="1"/>
            <a:r>
              <a:rPr lang="en-US" altLang="zh-CN" sz="1400" dirty="0"/>
              <a:t>-- </a:t>
            </a:r>
            <a:r>
              <a:rPr lang="en-US" altLang="zh-CN" sz="1400" dirty="0" err="1"/>
              <a:t>MaxNo</a:t>
            </a:r>
            <a:r>
              <a:rPr lang="en-US" altLang="zh-CN" sz="1400" dirty="0"/>
              <a:t>  </a:t>
            </a:r>
            <a:r>
              <a:rPr lang="en-US" altLang="zh-CN" sz="1400" dirty="0" err="1"/>
              <a:t>MaxPerf</a:t>
            </a:r>
            <a:r>
              <a:rPr lang="en-US" altLang="zh-CN" sz="1400" dirty="0"/>
              <a:t>  </a:t>
            </a:r>
            <a:r>
              <a:rPr lang="en-US" altLang="zh-CN" sz="1400" dirty="0" err="1"/>
              <a:t>MaxGroup</a:t>
            </a:r>
            <a:r>
              <a:rPr lang="en-US" altLang="zh-CN" sz="1400" dirty="0"/>
              <a:t> </a:t>
            </a:r>
            <a:r>
              <a:rPr lang="en-US" altLang="zh-CN" sz="1400" dirty="0" err="1"/>
              <a:t>MaxWell</a:t>
            </a:r>
            <a:r>
              <a:rPr lang="en-US" altLang="zh-CN" sz="1400" dirty="0"/>
              <a:t>/Group</a:t>
            </a:r>
          </a:p>
          <a:p>
            <a:pPr eaLnBrk="1" hangingPunct="1"/>
            <a:r>
              <a:rPr lang="en-US" altLang="zh-CN" sz="1400" dirty="0"/>
              <a:t>    200     200        10        100  /</a:t>
            </a:r>
          </a:p>
          <a:p>
            <a:pPr eaLnBrk="1" hangingPunct="1"/>
            <a:endParaRPr lang="en-US" altLang="zh-CN" sz="1400" dirty="0"/>
          </a:p>
          <a:p>
            <a:pPr eaLnBrk="1" hangingPunct="1"/>
            <a:r>
              <a:rPr lang="en-US" altLang="zh-CN" sz="1400" dirty="0">
                <a:solidFill>
                  <a:srgbClr val="FF3300"/>
                </a:solidFill>
              </a:rPr>
              <a:t>START</a:t>
            </a:r>
          </a:p>
          <a:p>
            <a:pPr eaLnBrk="1" hangingPunct="1"/>
            <a:r>
              <a:rPr lang="en-US" altLang="zh-CN" sz="1400" dirty="0"/>
              <a:t>  1 'JAN'  1980 /</a:t>
            </a:r>
          </a:p>
        </p:txBody>
      </p:sp>
      <p:sp>
        <p:nvSpPr>
          <p:cNvPr id="12" name="Text Box 11"/>
          <p:cNvSpPr txBox="1">
            <a:spLocks noChangeArrowheads="1"/>
          </p:cNvSpPr>
          <p:nvPr/>
        </p:nvSpPr>
        <p:spPr bwMode="auto">
          <a:xfrm>
            <a:off x="271306" y="2817789"/>
            <a:ext cx="311150" cy="366713"/>
          </a:xfrm>
          <a:prstGeom prst="rect">
            <a:avLst/>
          </a:prstGeom>
          <a:noFill/>
          <a:ln w="9525">
            <a:noFill/>
            <a:miter lim="800000"/>
            <a:headEnd/>
            <a:tailEnd/>
          </a:ln>
        </p:spPr>
        <p:txBody>
          <a:bodyPr wrap="none">
            <a:spAutoFit/>
          </a:bodyPr>
          <a:lstStyle/>
          <a:p>
            <a:pPr eaLnBrk="1" hangingPunct="1"/>
            <a:r>
              <a:rPr lang="en-US" altLang="zh-CN"/>
              <a:t>1</a:t>
            </a:r>
          </a:p>
        </p:txBody>
      </p:sp>
      <p:sp>
        <p:nvSpPr>
          <p:cNvPr id="13" name="Text Box 12"/>
          <p:cNvSpPr txBox="1">
            <a:spLocks noChangeArrowheads="1"/>
          </p:cNvSpPr>
          <p:nvPr/>
        </p:nvSpPr>
        <p:spPr bwMode="auto">
          <a:xfrm>
            <a:off x="271306" y="3511527"/>
            <a:ext cx="311150" cy="366712"/>
          </a:xfrm>
          <a:prstGeom prst="rect">
            <a:avLst/>
          </a:prstGeom>
          <a:noFill/>
          <a:ln w="9525">
            <a:noFill/>
            <a:miter lim="800000"/>
            <a:headEnd/>
            <a:tailEnd/>
          </a:ln>
        </p:spPr>
        <p:txBody>
          <a:bodyPr wrap="none">
            <a:spAutoFit/>
          </a:bodyPr>
          <a:lstStyle/>
          <a:p>
            <a:pPr eaLnBrk="1" hangingPunct="1"/>
            <a:r>
              <a:rPr lang="en-US" altLang="zh-CN"/>
              <a:t>2</a:t>
            </a:r>
          </a:p>
        </p:txBody>
      </p:sp>
      <p:sp>
        <p:nvSpPr>
          <p:cNvPr id="14" name="Text Box 13"/>
          <p:cNvSpPr txBox="1">
            <a:spLocks noChangeArrowheads="1"/>
          </p:cNvSpPr>
          <p:nvPr/>
        </p:nvSpPr>
        <p:spPr bwMode="auto">
          <a:xfrm>
            <a:off x="271306" y="5384777"/>
            <a:ext cx="311150" cy="366712"/>
          </a:xfrm>
          <a:prstGeom prst="rect">
            <a:avLst/>
          </a:prstGeom>
          <a:noFill/>
          <a:ln w="9525">
            <a:noFill/>
            <a:miter lim="800000"/>
            <a:headEnd/>
            <a:tailEnd/>
          </a:ln>
        </p:spPr>
        <p:txBody>
          <a:bodyPr wrap="none">
            <a:spAutoFit/>
          </a:bodyPr>
          <a:lstStyle/>
          <a:p>
            <a:pPr eaLnBrk="1" hangingPunct="1"/>
            <a:r>
              <a:rPr lang="en-US" altLang="zh-CN"/>
              <a:t>3</a:t>
            </a:r>
          </a:p>
        </p:txBody>
      </p:sp>
      <p:sp>
        <p:nvSpPr>
          <p:cNvPr id="15" name="Text Box 14"/>
          <p:cNvSpPr txBox="1">
            <a:spLocks noChangeArrowheads="1"/>
          </p:cNvSpPr>
          <p:nvPr/>
        </p:nvSpPr>
        <p:spPr bwMode="auto">
          <a:xfrm>
            <a:off x="4281331" y="2366939"/>
            <a:ext cx="311150" cy="366713"/>
          </a:xfrm>
          <a:prstGeom prst="rect">
            <a:avLst/>
          </a:prstGeom>
          <a:noFill/>
          <a:ln w="9525">
            <a:noFill/>
            <a:miter lim="800000"/>
            <a:headEnd/>
            <a:tailEnd/>
          </a:ln>
        </p:spPr>
        <p:txBody>
          <a:bodyPr wrap="none">
            <a:spAutoFit/>
          </a:bodyPr>
          <a:lstStyle/>
          <a:p>
            <a:pPr eaLnBrk="1" hangingPunct="1"/>
            <a:r>
              <a:rPr lang="en-US" altLang="zh-CN"/>
              <a:t>4</a:t>
            </a:r>
          </a:p>
        </p:txBody>
      </p:sp>
      <p:sp>
        <p:nvSpPr>
          <p:cNvPr id="16" name="Text Box 15"/>
          <p:cNvSpPr txBox="1">
            <a:spLocks noChangeArrowheads="1"/>
          </p:cNvSpPr>
          <p:nvPr/>
        </p:nvSpPr>
        <p:spPr bwMode="auto">
          <a:xfrm>
            <a:off x="4281331" y="3295627"/>
            <a:ext cx="311150" cy="366712"/>
          </a:xfrm>
          <a:prstGeom prst="rect">
            <a:avLst/>
          </a:prstGeom>
          <a:noFill/>
          <a:ln w="9525">
            <a:noFill/>
            <a:miter lim="800000"/>
            <a:headEnd/>
            <a:tailEnd/>
          </a:ln>
        </p:spPr>
        <p:txBody>
          <a:bodyPr wrap="none">
            <a:spAutoFit/>
          </a:bodyPr>
          <a:lstStyle/>
          <a:p>
            <a:pPr eaLnBrk="1" hangingPunct="1"/>
            <a:r>
              <a:rPr lang="en-US" altLang="zh-CN"/>
              <a:t>5</a:t>
            </a:r>
          </a:p>
        </p:txBody>
      </p:sp>
      <p:sp>
        <p:nvSpPr>
          <p:cNvPr id="17" name="Text Box 16"/>
          <p:cNvSpPr txBox="1">
            <a:spLocks noChangeArrowheads="1"/>
          </p:cNvSpPr>
          <p:nvPr/>
        </p:nvSpPr>
        <p:spPr bwMode="auto">
          <a:xfrm>
            <a:off x="4305144" y="4087789"/>
            <a:ext cx="311150" cy="366713"/>
          </a:xfrm>
          <a:prstGeom prst="rect">
            <a:avLst/>
          </a:prstGeom>
          <a:noFill/>
          <a:ln w="9525">
            <a:noFill/>
            <a:miter lim="800000"/>
            <a:headEnd/>
            <a:tailEnd/>
          </a:ln>
        </p:spPr>
        <p:txBody>
          <a:bodyPr wrap="none">
            <a:spAutoFit/>
          </a:bodyPr>
          <a:lstStyle/>
          <a:p>
            <a:pPr eaLnBrk="1" hangingPunct="1"/>
            <a:r>
              <a:rPr lang="en-US" altLang="zh-CN"/>
              <a:t>6</a:t>
            </a:r>
          </a:p>
        </p:txBody>
      </p:sp>
      <p:sp>
        <p:nvSpPr>
          <p:cNvPr id="18" name="Text Box 17"/>
          <p:cNvSpPr txBox="1">
            <a:spLocks noChangeArrowheads="1"/>
          </p:cNvSpPr>
          <p:nvPr/>
        </p:nvSpPr>
        <p:spPr bwMode="auto">
          <a:xfrm>
            <a:off x="3854294" y="5548289"/>
            <a:ext cx="4933950" cy="860425"/>
          </a:xfrm>
          <a:prstGeom prst="rect">
            <a:avLst/>
          </a:prstGeom>
          <a:noFill/>
          <a:ln w="9525">
            <a:noFill/>
            <a:miter lim="800000"/>
            <a:headEnd/>
            <a:tailEnd/>
          </a:ln>
        </p:spPr>
        <p:txBody>
          <a:bodyPr wrap="none">
            <a:spAutoFit/>
          </a:bodyPr>
          <a:lstStyle/>
          <a:p>
            <a:pPr eaLnBrk="1" hangingPunct="1">
              <a:lnSpc>
                <a:spcPct val="140000"/>
              </a:lnSpc>
            </a:pPr>
            <a:r>
              <a:rPr lang="en-US" altLang="zh-CN" b="1" dirty="0"/>
              <a:t>1—</a:t>
            </a:r>
            <a:r>
              <a:rPr lang="zh-CN" altLang="en-US" b="1" dirty="0"/>
              <a:t>标题，</a:t>
            </a:r>
            <a:r>
              <a:rPr lang="en-US" altLang="zh-CN" b="1" dirty="0"/>
              <a:t>2—</a:t>
            </a:r>
            <a:r>
              <a:rPr lang="zh-CN" altLang="en-US" b="1" dirty="0"/>
              <a:t>模型网格维数，</a:t>
            </a:r>
            <a:r>
              <a:rPr lang="en-US" altLang="zh-CN" b="1" dirty="0"/>
              <a:t>3—</a:t>
            </a:r>
            <a:r>
              <a:rPr lang="zh-CN" altLang="en-US" b="1" dirty="0"/>
              <a:t>流体相，</a:t>
            </a:r>
          </a:p>
          <a:p>
            <a:pPr eaLnBrk="1" hangingPunct="1">
              <a:lnSpc>
                <a:spcPct val="140000"/>
              </a:lnSpc>
            </a:pPr>
            <a:r>
              <a:rPr lang="en-US" altLang="zh-CN" b="1" dirty="0"/>
              <a:t>4—</a:t>
            </a:r>
            <a:r>
              <a:rPr lang="zh-CN" altLang="en-US" b="1" dirty="0"/>
              <a:t>单位制，</a:t>
            </a:r>
            <a:r>
              <a:rPr lang="en-US" altLang="zh-CN" b="1" dirty="0"/>
              <a:t>5—</a:t>
            </a:r>
            <a:r>
              <a:rPr lang="zh-CN" altLang="en-US" b="1" dirty="0"/>
              <a:t>井及井组维数，</a:t>
            </a:r>
            <a:r>
              <a:rPr lang="en-US" altLang="zh-CN" b="1" dirty="0"/>
              <a:t>6—</a:t>
            </a:r>
            <a:r>
              <a:rPr lang="zh-CN" altLang="en-US" b="1" dirty="0"/>
              <a:t>起始时间。</a:t>
            </a:r>
          </a:p>
        </p:txBody>
      </p:sp>
      <p:sp>
        <p:nvSpPr>
          <p:cNvPr id="21" name="Rectangle 2"/>
          <p:cNvSpPr txBox="1">
            <a:spLocks noChangeArrowheads="1"/>
          </p:cNvSpPr>
          <p:nvPr/>
        </p:nvSpPr>
        <p:spPr bwMode="auto">
          <a:xfrm>
            <a:off x="522898" y="963038"/>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）数据文件剖析</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Tree>
    <p:extLst>
      <p:ext uri="{BB962C8B-B14F-4D97-AF65-F5344CB8AC3E}">
        <p14:creationId xmlns:p14="http://schemas.microsoft.com/office/powerpoint/2010/main" val="388571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71587" y="1968843"/>
            <a:ext cx="7134225" cy="4534559"/>
          </a:xfrm>
          <a:prstGeom prst="rect">
            <a:avLst/>
          </a:prstGeom>
        </p:spPr>
      </p:pic>
      <p:sp>
        <p:nvSpPr>
          <p:cNvPr id="2" name="下箭头 1"/>
          <p:cNvSpPr/>
          <p:nvPr/>
        </p:nvSpPr>
        <p:spPr bwMode="auto">
          <a:xfrm>
            <a:off x="2669059" y="2965622"/>
            <a:ext cx="313038" cy="634313"/>
          </a:xfrm>
          <a:prstGeom prst="downArrow">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cxnSp>
        <p:nvCxnSpPr>
          <p:cNvPr id="37" name="直接箭头连接符 36"/>
          <p:cNvCxnSpPr/>
          <p:nvPr/>
        </p:nvCxnSpPr>
        <p:spPr>
          <a:xfrm>
            <a:off x="2669059" y="3138616"/>
            <a:ext cx="313038" cy="596142"/>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87880" y="4908316"/>
            <a:ext cx="3686844" cy="738664"/>
          </a:xfrm>
          <a:prstGeom prst="rect">
            <a:avLst/>
          </a:prstGeom>
          <a:noFill/>
        </p:spPr>
        <p:txBody>
          <a:bodyPr wrap="square" rtlCol="0">
            <a:spAutoFit/>
          </a:bodyPr>
          <a:lstStyle/>
          <a:p>
            <a:pPr>
              <a:lnSpc>
                <a:spcPct val="150000"/>
              </a:lnSpc>
            </a:pPr>
            <a:r>
              <a:rPr lang="zh-CN" altLang="en-US" sz="1400" dirty="0">
                <a:latin typeface="方正大黑简体" panose="03000509000000000000" pitchFamily="65" charset="-122"/>
                <a:ea typeface="方正大黑简体" panose="03000509000000000000" pitchFamily="65" charset="-122"/>
              </a:rPr>
              <a:t>导入地质模型属性：渗透率场、饱和度场、有效厚度场、初始含水饱和度场等</a:t>
            </a:r>
          </a:p>
        </p:txBody>
      </p:sp>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2</a:t>
            </a:r>
            <a:r>
              <a:rPr lang="zh-CN" altLang="en-US" sz="2000" b="1" dirty="0">
                <a:solidFill>
                  <a:srgbClr val="C00000"/>
                </a:solidFill>
                <a:latin typeface="方正大黑简体" pitchFamily="2" charset="-122"/>
                <a:ea typeface="方正大黑简体" pitchFamily="2" charset="-122"/>
                <a:cs typeface="+mj-cs"/>
              </a:rPr>
              <a:t>、 构造及属性模型</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10" name="Rectangle 2"/>
          <p:cNvSpPr txBox="1">
            <a:spLocks noChangeArrowheads="1"/>
          </p:cNvSpPr>
          <p:nvPr/>
        </p:nvSpPr>
        <p:spPr bwMode="auto">
          <a:xfrm>
            <a:off x="932311" y="1416467"/>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Tree>
    <p:extLst>
      <p:ext uri="{BB962C8B-B14F-4D97-AF65-F5344CB8AC3E}">
        <p14:creationId xmlns:p14="http://schemas.microsoft.com/office/powerpoint/2010/main" val="264430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2</a:t>
            </a:r>
            <a:r>
              <a:rPr lang="zh-CN" altLang="en-US" sz="2000" b="1" dirty="0">
                <a:solidFill>
                  <a:srgbClr val="C00000"/>
                </a:solidFill>
                <a:latin typeface="方正大黑简体" pitchFamily="2" charset="-122"/>
                <a:ea typeface="方正大黑简体" pitchFamily="2" charset="-122"/>
                <a:cs typeface="+mj-cs"/>
              </a:rPr>
              <a:t>、 构造及属性模型</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8"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grpSp>
        <p:nvGrpSpPr>
          <p:cNvPr id="9" name="Group 7"/>
          <p:cNvGrpSpPr>
            <a:grpSpLocks/>
          </p:cNvGrpSpPr>
          <p:nvPr/>
        </p:nvGrpSpPr>
        <p:grpSpPr bwMode="auto">
          <a:xfrm>
            <a:off x="395288" y="3357563"/>
            <a:ext cx="3168650" cy="1873250"/>
            <a:chOff x="158" y="2069"/>
            <a:chExt cx="1996" cy="1180"/>
          </a:xfrm>
        </p:grpSpPr>
        <p:sp>
          <p:nvSpPr>
            <p:cNvPr id="12" name="Freeform 8"/>
            <p:cNvSpPr>
              <a:spLocks/>
            </p:cNvSpPr>
            <p:nvPr/>
          </p:nvSpPr>
          <p:spPr bwMode="auto">
            <a:xfrm>
              <a:off x="204" y="2243"/>
              <a:ext cx="1905" cy="1006"/>
            </a:xfrm>
            <a:custGeom>
              <a:avLst/>
              <a:gdLst>
                <a:gd name="T0" fmla="*/ 0 w 1497"/>
                <a:gd name="T1" fmla="*/ 22 h 597"/>
                <a:gd name="T2" fmla="*/ 1176 w 1497"/>
                <a:gd name="T3" fmla="*/ 278 h 597"/>
                <a:gd name="T4" fmla="*/ 2424 w 1497"/>
                <a:gd name="T5" fmla="*/ 1695 h 597"/>
                <a:gd name="T6" fmla="*/ 0 60000 65536"/>
                <a:gd name="T7" fmla="*/ 0 60000 65536"/>
                <a:gd name="T8" fmla="*/ 0 60000 65536"/>
              </a:gdLst>
              <a:ahLst/>
              <a:cxnLst>
                <a:cxn ang="T6">
                  <a:pos x="T0" y="T1"/>
                </a:cxn>
                <a:cxn ang="T7">
                  <a:pos x="T2" y="T3"/>
                </a:cxn>
                <a:cxn ang="T8">
                  <a:pos x="T4" y="T5"/>
                </a:cxn>
              </a:cxnLst>
              <a:rect l="0" t="0" r="r" b="b"/>
              <a:pathLst>
                <a:path w="1497" h="597">
                  <a:moveTo>
                    <a:pt x="0" y="8"/>
                  </a:moveTo>
                  <a:cubicBezTo>
                    <a:pt x="238" y="4"/>
                    <a:pt x="477" y="0"/>
                    <a:pt x="726" y="98"/>
                  </a:cubicBezTo>
                  <a:cubicBezTo>
                    <a:pt x="975" y="196"/>
                    <a:pt x="1236" y="396"/>
                    <a:pt x="1497" y="597"/>
                  </a:cubicBezTo>
                </a:path>
              </a:pathLst>
            </a:custGeom>
            <a:noFill/>
            <a:ln w="9525" cap="flat" cmpd="sng">
              <a:solidFill>
                <a:srgbClr val="FF9900"/>
              </a:solidFill>
              <a:prstDash val="solid"/>
              <a:round/>
              <a:headEnd/>
              <a:tailEnd/>
            </a:ln>
            <a:effectLst>
              <a:prstShdw prst="shdw13" dist="53882" dir="13500000">
                <a:schemeClr val="bg2">
                  <a:alpha val="50000"/>
                </a:schemeClr>
              </a:prstShdw>
            </a:effectLst>
          </p:spPr>
          <p:txBody>
            <a:bodyPr anchor="ctr">
              <a:spAutoFit/>
            </a:bodyPr>
            <a:lstStyle/>
            <a:p>
              <a:endParaRPr lang="zh-CN" altLang="en-US"/>
            </a:p>
          </p:txBody>
        </p:sp>
        <p:sp>
          <p:nvSpPr>
            <p:cNvPr id="13" name="Freeform 9"/>
            <p:cNvSpPr>
              <a:spLocks/>
            </p:cNvSpPr>
            <p:nvPr/>
          </p:nvSpPr>
          <p:spPr bwMode="auto">
            <a:xfrm>
              <a:off x="158" y="2704"/>
              <a:ext cx="1271" cy="499"/>
            </a:xfrm>
            <a:custGeom>
              <a:avLst/>
              <a:gdLst>
                <a:gd name="T0" fmla="*/ 0 w 1271"/>
                <a:gd name="T1" fmla="*/ 0 h 499"/>
                <a:gd name="T2" fmla="*/ 635 w 1271"/>
                <a:gd name="T3" fmla="*/ 91 h 499"/>
                <a:gd name="T4" fmla="*/ 1271 w 1271"/>
                <a:gd name="T5" fmla="*/ 499 h 499"/>
                <a:gd name="T6" fmla="*/ 0 60000 65536"/>
                <a:gd name="T7" fmla="*/ 0 60000 65536"/>
                <a:gd name="T8" fmla="*/ 0 60000 65536"/>
              </a:gdLst>
              <a:ahLst/>
              <a:cxnLst>
                <a:cxn ang="T6">
                  <a:pos x="T0" y="T1"/>
                </a:cxn>
                <a:cxn ang="T7">
                  <a:pos x="T2" y="T3"/>
                </a:cxn>
                <a:cxn ang="T8">
                  <a:pos x="T4" y="T5"/>
                </a:cxn>
              </a:cxnLst>
              <a:rect l="0" t="0" r="r" b="b"/>
              <a:pathLst>
                <a:path w="1271" h="499">
                  <a:moveTo>
                    <a:pt x="0" y="0"/>
                  </a:moveTo>
                  <a:cubicBezTo>
                    <a:pt x="211" y="4"/>
                    <a:pt x="423" y="8"/>
                    <a:pt x="635" y="91"/>
                  </a:cubicBezTo>
                  <a:cubicBezTo>
                    <a:pt x="847" y="174"/>
                    <a:pt x="1165" y="431"/>
                    <a:pt x="1271" y="499"/>
                  </a:cubicBezTo>
                </a:path>
              </a:pathLst>
            </a:custGeom>
            <a:noFill/>
            <a:ln w="9525" cap="flat" cmpd="sng">
              <a:solidFill>
                <a:srgbClr val="FF9900"/>
              </a:solidFill>
              <a:prstDash val="solid"/>
              <a:round/>
              <a:headEnd/>
              <a:tailEnd/>
            </a:ln>
            <a:effectLst>
              <a:prstShdw prst="shdw13" dist="53882" dir="13500000">
                <a:schemeClr val="bg2">
                  <a:alpha val="50000"/>
                </a:schemeClr>
              </a:prstShdw>
            </a:effectLst>
          </p:spPr>
          <p:txBody>
            <a:bodyPr anchor="ctr">
              <a:spAutoFit/>
            </a:bodyPr>
            <a:lstStyle/>
            <a:p>
              <a:endParaRPr lang="zh-CN" altLang="en-US"/>
            </a:p>
          </p:txBody>
        </p:sp>
        <p:sp>
          <p:nvSpPr>
            <p:cNvPr id="14" name="Line 10"/>
            <p:cNvSpPr>
              <a:spLocks noChangeShapeType="1"/>
            </p:cNvSpPr>
            <p:nvPr/>
          </p:nvSpPr>
          <p:spPr bwMode="auto">
            <a:xfrm>
              <a:off x="657" y="2840"/>
              <a:ext cx="1497" cy="0"/>
            </a:xfrm>
            <a:prstGeom prst="line">
              <a:avLst/>
            </a:prstGeom>
            <a:noFill/>
            <a:ln w="9525">
              <a:solidFill>
                <a:srgbClr val="FF9900"/>
              </a:solidFill>
              <a:prstDash val="dash"/>
              <a:round/>
              <a:headEnd/>
              <a:tailEnd/>
            </a:ln>
            <a:effectLst>
              <a:prstShdw prst="shdw13" dist="53882" dir="13500000">
                <a:schemeClr val="bg2">
                  <a:alpha val="50000"/>
                </a:schemeClr>
              </a:prstShdw>
            </a:effectLst>
          </p:spPr>
          <p:txBody>
            <a:bodyPr anchor="ctr">
              <a:spAutoFit/>
            </a:bodyPr>
            <a:lstStyle/>
            <a:p>
              <a:endParaRPr lang="zh-CN" altLang="en-US"/>
            </a:p>
          </p:txBody>
        </p:sp>
        <p:sp>
          <p:nvSpPr>
            <p:cNvPr id="15" name="Line 11"/>
            <p:cNvSpPr>
              <a:spLocks noChangeShapeType="1"/>
            </p:cNvSpPr>
            <p:nvPr/>
          </p:nvSpPr>
          <p:spPr bwMode="auto">
            <a:xfrm>
              <a:off x="1247" y="2069"/>
              <a:ext cx="0" cy="1180"/>
            </a:xfrm>
            <a:prstGeom prst="line">
              <a:avLst/>
            </a:prstGeom>
            <a:noFill/>
            <a:ln w="9525">
              <a:solidFill>
                <a:schemeClr val="tx1"/>
              </a:solidFill>
              <a:round/>
              <a:headEnd/>
              <a:tailEnd/>
            </a:ln>
            <a:effectLst/>
          </p:spPr>
          <p:txBody>
            <a:bodyPr anchor="ctr">
              <a:spAutoFit/>
            </a:bodyPr>
            <a:lstStyle/>
            <a:p>
              <a:endParaRPr lang="zh-CN" altLang="en-US"/>
            </a:p>
          </p:txBody>
        </p:sp>
        <p:sp>
          <p:nvSpPr>
            <p:cNvPr id="16" name="AutoShape 12"/>
            <p:cNvSpPr>
              <a:spLocks/>
            </p:cNvSpPr>
            <p:nvPr/>
          </p:nvSpPr>
          <p:spPr bwMode="auto">
            <a:xfrm>
              <a:off x="1156" y="2466"/>
              <a:ext cx="46" cy="362"/>
            </a:xfrm>
            <a:prstGeom prst="leftBrace">
              <a:avLst>
                <a:gd name="adj1" fmla="val 65580"/>
                <a:gd name="adj2" fmla="val 50000"/>
              </a:avLst>
            </a:prstGeom>
            <a:noFill/>
            <a:ln w="9525">
              <a:solidFill>
                <a:schemeClr val="tx1"/>
              </a:solidFill>
              <a:round/>
              <a:headEnd/>
              <a:tailEnd/>
            </a:ln>
            <a:effectLst/>
          </p:spPr>
          <p:txBody>
            <a:bodyPr wrap="none" anchor="ctr">
              <a:spAutoFit/>
            </a:bodyPr>
            <a:lstStyle/>
            <a:p>
              <a:pPr eaLnBrk="1" hangingPunct="1"/>
              <a:endParaRPr lang="zh-CN" altLang="en-US"/>
            </a:p>
          </p:txBody>
        </p:sp>
        <p:sp>
          <p:nvSpPr>
            <p:cNvPr id="17" name="AutoShape 13"/>
            <p:cNvSpPr>
              <a:spLocks/>
            </p:cNvSpPr>
            <p:nvPr/>
          </p:nvSpPr>
          <p:spPr bwMode="auto">
            <a:xfrm flipH="1">
              <a:off x="1292" y="2842"/>
              <a:ext cx="46" cy="225"/>
            </a:xfrm>
            <a:prstGeom prst="leftBrace">
              <a:avLst>
                <a:gd name="adj1" fmla="val 40761"/>
                <a:gd name="adj2" fmla="val 50000"/>
              </a:avLst>
            </a:prstGeom>
            <a:noFill/>
            <a:ln w="9525">
              <a:solidFill>
                <a:schemeClr val="tx1"/>
              </a:solidFill>
              <a:round/>
              <a:headEnd/>
              <a:tailEnd/>
            </a:ln>
            <a:effectLst/>
          </p:spPr>
          <p:txBody>
            <a:bodyPr anchor="ctr">
              <a:spAutoFit/>
            </a:bodyPr>
            <a:lstStyle/>
            <a:p>
              <a:pPr eaLnBrk="1" hangingPunct="1"/>
              <a:endParaRPr lang="zh-CN" altLang="en-US"/>
            </a:p>
          </p:txBody>
        </p:sp>
        <p:sp>
          <p:nvSpPr>
            <p:cNvPr id="18" name="Text Box 14"/>
            <p:cNvSpPr txBox="1">
              <a:spLocks noChangeArrowheads="1"/>
            </p:cNvSpPr>
            <p:nvPr/>
          </p:nvSpPr>
          <p:spPr bwMode="auto">
            <a:xfrm>
              <a:off x="899" y="2500"/>
              <a:ext cx="303"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defRPr/>
              </a:pPr>
              <a:r>
                <a:rPr lang="en-US" altLang="zh-CN" sz="2000" b="1">
                  <a:effectLst>
                    <a:outerShdw blurRad="38100" dist="38100" dir="2700000" algn="tl">
                      <a:srgbClr val="C0C0C0"/>
                    </a:outerShdw>
                  </a:effectLst>
                  <a:latin typeface="Arial" panose="020B0604020202020204" pitchFamily="34" charset="0"/>
                  <a:ea typeface="黑体" panose="02010609060101010101" pitchFamily="49" charset="-122"/>
                </a:rPr>
                <a:t>h1</a:t>
              </a:r>
            </a:p>
          </p:txBody>
        </p:sp>
        <p:sp>
          <p:nvSpPr>
            <p:cNvPr id="19" name="Text Box 15"/>
            <p:cNvSpPr txBox="1">
              <a:spLocks noChangeArrowheads="1"/>
            </p:cNvSpPr>
            <p:nvPr/>
          </p:nvSpPr>
          <p:spPr bwMode="auto">
            <a:xfrm>
              <a:off x="1338" y="2817"/>
              <a:ext cx="303"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defRPr/>
              </a:pPr>
              <a:r>
                <a:rPr lang="en-US" altLang="zh-CN" sz="2000" b="1">
                  <a:effectLst>
                    <a:outerShdw blurRad="38100" dist="38100" dir="2700000" algn="tl">
                      <a:srgbClr val="C0C0C0"/>
                    </a:outerShdw>
                  </a:effectLst>
                  <a:latin typeface="Arial" panose="020B0604020202020204" pitchFamily="34" charset="0"/>
                  <a:ea typeface="黑体" panose="02010609060101010101" pitchFamily="49" charset="-122"/>
                </a:rPr>
                <a:t>h2</a:t>
              </a:r>
            </a:p>
          </p:txBody>
        </p:sp>
        <p:sp>
          <p:nvSpPr>
            <p:cNvPr id="20" name="Text Box 16"/>
            <p:cNvSpPr txBox="1">
              <a:spLocks noChangeArrowheads="1"/>
            </p:cNvSpPr>
            <p:nvPr/>
          </p:nvSpPr>
          <p:spPr bwMode="auto">
            <a:xfrm>
              <a:off x="158" y="2704"/>
              <a:ext cx="507"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defRPr/>
              </a:pPr>
              <a:r>
                <a:rPr lang="en-US" altLang="zh-CN" sz="2000" b="1">
                  <a:effectLst>
                    <a:outerShdw blurRad="38100" dist="38100" dir="2700000" algn="tl">
                      <a:srgbClr val="C0C0C0"/>
                    </a:outerShdw>
                  </a:effectLst>
                  <a:latin typeface="Arial" panose="020B0604020202020204" pitchFamily="34" charset="0"/>
                  <a:ea typeface="黑体" panose="02010609060101010101" pitchFamily="49" charset="-122"/>
                </a:rPr>
                <a:t>WOC</a:t>
              </a:r>
            </a:p>
          </p:txBody>
        </p:sp>
        <p:sp>
          <p:nvSpPr>
            <p:cNvPr id="21" name="Text Box 17"/>
            <p:cNvSpPr txBox="1">
              <a:spLocks noChangeArrowheads="1"/>
            </p:cNvSpPr>
            <p:nvPr/>
          </p:nvSpPr>
          <p:spPr bwMode="auto">
            <a:xfrm>
              <a:off x="463" y="2409"/>
              <a:ext cx="328"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defRPr/>
              </a:pPr>
              <a:r>
                <a:rPr lang="en-US" altLang="zh-CN" sz="2000" b="1">
                  <a:effectLst>
                    <a:outerShdw blurRad="38100" dist="38100" dir="2700000" algn="tl">
                      <a:srgbClr val="C0C0C0"/>
                    </a:outerShdw>
                  </a:effectLst>
                  <a:latin typeface="Arial" panose="020B0604020202020204" pitchFamily="34" charset="0"/>
                  <a:ea typeface="黑体" panose="02010609060101010101" pitchFamily="49" charset="-122"/>
                </a:rPr>
                <a:t>Oil</a:t>
              </a:r>
            </a:p>
          </p:txBody>
        </p:sp>
        <p:sp>
          <p:nvSpPr>
            <p:cNvPr id="22" name="Text Box 18"/>
            <p:cNvSpPr txBox="1">
              <a:spLocks noChangeArrowheads="1"/>
            </p:cNvSpPr>
            <p:nvPr/>
          </p:nvSpPr>
          <p:spPr bwMode="auto">
            <a:xfrm>
              <a:off x="465" y="2999"/>
              <a:ext cx="533" cy="2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defRPr/>
              </a:pPr>
              <a:r>
                <a:rPr lang="en-US" altLang="zh-CN" sz="2000" b="1">
                  <a:effectLst>
                    <a:outerShdw blurRad="38100" dist="38100" dir="2700000" algn="tl">
                      <a:srgbClr val="C0C0C0"/>
                    </a:outerShdw>
                  </a:effectLst>
                  <a:latin typeface="Arial" panose="020B0604020202020204" pitchFamily="34" charset="0"/>
                  <a:ea typeface="黑体" panose="02010609060101010101" pitchFamily="49" charset="-122"/>
                </a:rPr>
                <a:t>water</a:t>
              </a:r>
            </a:p>
          </p:txBody>
        </p:sp>
      </p:grpSp>
      <p:sp>
        <p:nvSpPr>
          <p:cNvPr id="23" name="Text Box 19"/>
          <p:cNvSpPr txBox="1">
            <a:spLocks noChangeArrowheads="1"/>
          </p:cNvSpPr>
          <p:nvPr/>
        </p:nvSpPr>
        <p:spPr bwMode="auto">
          <a:xfrm>
            <a:off x="3689350" y="2012950"/>
            <a:ext cx="5197257" cy="419685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lnSpc>
                <a:spcPct val="150000"/>
              </a:lnSpc>
              <a:defRPr/>
            </a:pPr>
            <a:r>
              <a:rPr lang="zh-CN" altLang="en-US" sz="2000" dirty="0">
                <a:latin typeface="方正大黑简体" pitchFamily="2" charset="-122"/>
                <a:ea typeface="方正大黑简体" pitchFamily="2" charset="-122"/>
              </a:rPr>
              <a:t>储层总厚</a:t>
            </a:r>
            <a:r>
              <a:rPr lang="en-US" altLang="zh-CN" sz="2000" dirty="0">
                <a:latin typeface="方正大黑简体" pitchFamily="2" charset="-122"/>
                <a:ea typeface="方正大黑简体" pitchFamily="2" charset="-122"/>
              </a:rPr>
              <a:t>:  H=h1+h2</a:t>
            </a:r>
          </a:p>
          <a:p>
            <a:pPr eaLnBrk="1" hangingPunct="1">
              <a:lnSpc>
                <a:spcPct val="150000"/>
              </a:lnSpc>
              <a:defRPr/>
            </a:pPr>
            <a:r>
              <a:rPr lang="zh-CN" altLang="en-US" sz="2000" dirty="0">
                <a:latin typeface="方正大黑简体" pitchFamily="2" charset="-122"/>
                <a:ea typeface="方正大黑简体" pitchFamily="2" charset="-122"/>
              </a:rPr>
              <a:t>油层总厚：</a:t>
            </a:r>
            <a:r>
              <a:rPr lang="en-US" altLang="zh-CN" sz="2000" dirty="0">
                <a:latin typeface="方正大黑简体" pitchFamily="2" charset="-122"/>
                <a:ea typeface="方正大黑简体" pitchFamily="2" charset="-122"/>
              </a:rPr>
              <a:t>h1</a:t>
            </a:r>
          </a:p>
          <a:p>
            <a:pPr eaLnBrk="1" hangingPunct="1">
              <a:lnSpc>
                <a:spcPct val="150000"/>
              </a:lnSpc>
              <a:defRPr/>
            </a:pPr>
            <a:r>
              <a:rPr lang="zh-CN" altLang="en-US" sz="2000" dirty="0">
                <a:latin typeface="方正大黑简体" pitchFamily="2" charset="-122"/>
                <a:ea typeface="方正大黑简体" pitchFamily="2" charset="-122"/>
              </a:rPr>
              <a:t>水层总厚：</a:t>
            </a:r>
            <a:r>
              <a:rPr lang="en-US" altLang="zh-CN" sz="2000" dirty="0">
                <a:latin typeface="方正大黑简体" pitchFamily="2" charset="-122"/>
                <a:ea typeface="方正大黑简体" pitchFamily="2" charset="-122"/>
              </a:rPr>
              <a:t>h2</a:t>
            </a:r>
          </a:p>
          <a:p>
            <a:pPr eaLnBrk="1" hangingPunct="1">
              <a:lnSpc>
                <a:spcPct val="150000"/>
              </a:lnSpc>
              <a:defRPr/>
            </a:pPr>
            <a:r>
              <a:rPr lang="zh-CN" altLang="en-US" sz="2000" dirty="0">
                <a:latin typeface="方正大黑简体" pitchFamily="2" charset="-122"/>
                <a:ea typeface="方正大黑简体" pitchFamily="2" charset="-122"/>
              </a:rPr>
              <a:t>假设油层净毛比：</a:t>
            </a:r>
            <a:r>
              <a:rPr lang="en-US" altLang="zh-CN" sz="2000" dirty="0">
                <a:latin typeface="方正大黑简体" pitchFamily="2" charset="-122"/>
                <a:ea typeface="方正大黑简体" pitchFamily="2" charset="-122"/>
              </a:rPr>
              <a:t>ntg1</a:t>
            </a:r>
          </a:p>
          <a:p>
            <a:pPr eaLnBrk="1" hangingPunct="1">
              <a:lnSpc>
                <a:spcPct val="150000"/>
              </a:lnSpc>
              <a:defRPr/>
            </a:pPr>
            <a:r>
              <a:rPr lang="zh-CN" altLang="en-US" sz="2000" dirty="0">
                <a:latin typeface="方正大黑简体" pitchFamily="2" charset="-122"/>
                <a:ea typeface="方正大黑简体" pitchFamily="2" charset="-122"/>
              </a:rPr>
              <a:t>假设水层净毛比：</a:t>
            </a:r>
            <a:r>
              <a:rPr lang="en-US" altLang="zh-CN" sz="2000" dirty="0">
                <a:latin typeface="方正大黑简体" pitchFamily="2" charset="-122"/>
                <a:ea typeface="方正大黑简体" pitchFamily="2" charset="-122"/>
              </a:rPr>
              <a:t>ntg2</a:t>
            </a:r>
          </a:p>
          <a:p>
            <a:pPr eaLnBrk="1" hangingPunct="1">
              <a:lnSpc>
                <a:spcPct val="150000"/>
              </a:lnSpc>
              <a:defRPr/>
            </a:pPr>
            <a:r>
              <a:rPr lang="zh-CN" altLang="en-US" sz="2000" dirty="0">
                <a:latin typeface="方正大黑简体" pitchFamily="2" charset="-122"/>
                <a:ea typeface="方正大黑简体" pitchFamily="2" charset="-122"/>
              </a:rPr>
              <a:t>则储层净毛比：</a:t>
            </a:r>
            <a:r>
              <a:rPr lang="en-US" altLang="zh-CN" sz="2000" dirty="0">
                <a:latin typeface="方正大黑简体" pitchFamily="2" charset="-122"/>
                <a:ea typeface="方正大黑简体" pitchFamily="2" charset="-122"/>
              </a:rPr>
              <a:t>NTG=(h1Xntg1+h2Xntg2)/</a:t>
            </a:r>
          </a:p>
          <a:p>
            <a:pPr eaLnBrk="1" hangingPunct="1">
              <a:lnSpc>
                <a:spcPct val="150000"/>
              </a:lnSpc>
              <a:defRPr/>
            </a:pPr>
            <a:r>
              <a:rPr lang="en-US" altLang="zh-CN" sz="2000" dirty="0">
                <a:latin typeface="方正大黑简体" pitchFamily="2" charset="-122"/>
                <a:ea typeface="方正大黑简体" pitchFamily="2" charset="-122"/>
              </a:rPr>
              <a:t>                         (h1+h2)</a:t>
            </a:r>
          </a:p>
          <a:p>
            <a:pPr eaLnBrk="1" hangingPunct="1">
              <a:lnSpc>
                <a:spcPct val="150000"/>
              </a:lnSpc>
              <a:defRPr/>
            </a:pPr>
            <a:r>
              <a:rPr lang="zh-CN" altLang="en-US" sz="2000" dirty="0">
                <a:latin typeface="方正大黑简体" pitchFamily="2" charset="-122"/>
                <a:ea typeface="方正大黑简体" pitchFamily="2" charset="-122"/>
              </a:rPr>
              <a:t>地质概念净毛比：</a:t>
            </a:r>
            <a:r>
              <a:rPr lang="en-US" altLang="zh-CN" sz="2000" dirty="0">
                <a:latin typeface="方正大黑简体" pitchFamily="2" charset="-122"/>
                <a:ea typeface="方正大黑简体" pitchFamily="2" charset="-122"/>
              </a:rPr>
              <a:t>NTG’=ntg1</a:t>
            </a:r>
          </a:p>
          <a:p>
            <a:pPr eaLnBrk="1" hangingPunct="1">
              <a:lnSpc>
                <a:spcPct val="150000"/>
              </a:lnSpc>
              <a:defRPr/>
            </a:pPr>
            <a:r>
              <a:rPr lang="zh-CN" altLang="en-US" sz="2000" dirty="0">
                <a:latin typeface="方正大黑简体" pitchFamily="2" charset="-122"/>
                <a:ea typeface="方正大黑简体" pitchFamily="2" charset="-122"/>
              </a:rPr>
              <a:t>模拟概念净毛比：</a:t>
            </a:r>
            <a:r>
              <a:rPr lang="en-US" altLang="zh-CN" sz="2000" dirty="0">
                <a:latin typeface="方正大黑简体" pitchFamily="2" charset="-122"/>
                <a:ea typeface="方正大黑简体" pitchFamily="2" charset="-122"/>
              </a:rPr>
              <a:t>NTG≠NTG</a:t>
            </a:r>
          </a:p>
        </p:txBody>
      </p:sp>
      <p:sp>
        <p:nvSpPr>
          <p:cNvPr id="24" name="Text Box 8"/>
          <p:cNvSpPr txBox="1">
            <a:spLocks noChangeArrowheads="1"/>
          </p:cNvSpPr>
          <p:nvPr/>
        </p:nvSpPr>
        <p:spPr bwMode="auto">
          <a:xfrm>
            <a:off x="940706" y="1864794"/>
            <a:ext cx="2077813"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buFont typeface="Wingdings" pitchFamily="2" charset="2"/>
              <a:buChar char="u"/>
              <a:defRPr/>
            </a:pPr>
            <a:r>
              <a:rPr lang="zh-CN" altLang="en-US" b="1" dirty="0">
                <a:solidFill>
                  <a:srgbClr val="0000FF"/>
                </a:solidFill>
                <a:latin typeface="方正大黑简体" pitchFamily="2" charset="-122"/>
                <a:ea typeface="方正大黑简体" pitchFamily="2" charset="-122"/>
              </a:rPr>
              <a:t>关于净毛比</a:t>
            </a:r>
            <a:r>
              <a:rPr lang="en-US" altLang="zh-CN" b="1" dirty="0">
                <a:solidFill>
                  <a:srgbClr val="0000FF"/>
                </a:solidFill>
                <a:latin typeface="方正大黑简体" pitchFamily="2" charset="-122"/>
                <a:ea typeface="方正大黑简体" pitchFamily="2" charset="-122"/>
              </a:rPr>
              <a:t>NTG</a:t>
            </a:r>
          </a:p>
        </p:txBody>
      </p:sp>
    </p:spTree>
    <p:extLst>
      <p:ext uri="{BB962C8B-B14F-4D97-AF65-F5344CB8AC3E}">
        <p14:creationId xmlns:p14="http://schemas.microsoft.com/office/powerpoint/2010/main" val="59904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2</a:t>
            </a:r>
            <a:r>
              <a:rPr lang="zh-CN" altLang="en-US" sz="2000" b="1" dirty="0">
                <a:solidFill>
                  <a:srgbClr val="C00000"/>
                </a:solidFill>
                <a:latin typeface="方正大黑简体" pitchFamily="2" charset="-122"/>
                <a:ea typeface="方正大黑简体" pitchFamily="2" charset="-122"/>
                <a:cs typeface="+mj-cs"/>
              </a:rPr>
              <a:t>、 构造及属性模型</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8"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
        <p:nvSpPr>
          <p:cNvPr id="31" name="Text Box 15"/>
          <p:cNvSpPr txBox="1">
            <a:spLocks noChangeArrowheads="1"/>
          </p:cNvSpPr>
          <p:nvPr/>
        </p:nvSpPr>
        <p:spPr bwMode="auto">
          <a:xfrm>
            <a:off x="4452509" y="3501940"/>
            <a:ext cx="4273927" cy="2640723"/>
          </a:xfrm>
          <a:prstGeom prst="rect">
            <a:avLst/>
          </a:prstGeom>
          <a:noFill/>
          <a:ln w="9525">
            <a:noFill/>
            <a:miter lim="800000"/>
            <a:headEnd/>
            <a:tailEnd/>
          </a:ln>
        </p:spPr>
        <p:txBody>
          <a:bodyPr wrap="none">
            <a:spAutoFit/>
          </a:bodyPr>
          <a:lstStyle/>
          <a:p>
            <a:pPr eaLnBrk="1" hangingPunct="1">
              <a:lnSpc>
                <a:spcPct val="230000"/>
              </a:lnSpc>
            </a:pPr>
            <a:r>
              <a:rPr lang="en-US" altLang="zh-CN" b="1" dirty="0"/>
              <a:t>1—</a:t>
            </a:r>
            <a:r>
              <a:rPr lang="zh-CN" altLang="en-US" b="1" dirty="0"/>
              <a:t>构造顶深，</a:t>
            </a:r>
            <a:r>
              <a:rPr lang="en-US" altLang="zh-CN" b="1" dirty="0"/>
              <a:t>2—</a:t>
            </a:r>
            <a:r>
              <a:rPr lang="zh-CN" altLang="en-US" b="1" dirty="0"/>
              <a:t>网格</a:t>
            </a:r>
            <a:r>
              <a:rPr lang="en-US" altLang="zh-CN" b="1" dirty="0"/>
              <a:t>X</a:t>
            </a:r>
            <a:r>
              <a:rPr lang="zh-CN" altLang="en-US" b="1" dirty="0"/>
              <a:t>方向步长，</a:t>
            </a:r>
          </a:p>
          <a:p>
            <a:pPr eaLnBrk="1" hangingPunct="1">
              <a:lnSpc>
                <a:spcPct val="230000"/>
              </a:lnSpc>
            </a:pPr>
            <a:r>
              <a:rPr lang="en-US" altLang="zh-CN" b="1" dirty="0"/>
              <a:t>3—</a:t>
            </a:r>
            <a:r>
              <a:rPr lang="zh-CN" altLang="en-US" b="1" dirty="0"/>
              <a:t>网格</a:t>
            </a:r>
            <a:r>
              <a:rPr lang="en-US" altLang="zh-CN" b="1" dirty="0"/>
              <a:t>Y</a:t>
            </a:r>
            <a:r>
              <a:rPr lang="zh-CN" altLang="en-US" b="1" dirty="0"/>
              <a:t>方向步长，</a:t>
            </a:r>
            <a:r>
              <a:rPr lang="en-US" altLang="zh-CN" b="1" dirty="0"/>
              <a:t>4—</a:t>
            </a:r>
            <a:r>
              <a:rPr lang="zh-CN" altLang="en-US" b="1" dirty="0"/>
              <a:t>模型厚度，</a:t>
            </a:r>
          </a:p>
          <a:p>
            <a:pPr eaLnBrk="1" hangingPunct="1">
              <a:lnSpc>
                <a:spcPct val="230000"/>
              </a:lnSpc>
            </a:pPr>
            <a:r>
              <a:rPr lang="en-US" altLang="zh-CN" b="1" dirty="0"/>
              <a:t>5—X</a:t>
            </a:r>
            <a:r>
              <a:rPr lang="zh-CN" altLang="en-US" b="1" dirty="0"/>
              <a:t>方向渗透率，</a:t>
            </a:r>
            <a:r>
              <a:rPr lang="en-US" altLang="zh-CN" b="1" dirty="0"/>
              <a:t>6—Y</a:t>
            </a:r>
            <a:r>
              <a:rPr lang="zh-CN" altLang="en-US" b="1" dirty="0"/>
              <a:t>方向渗透率，</a:t>
            </a:r>
          </a:p>
          <a:p>
            <a:pPr eaLnBrk="1" hangingPunct="1">
              <a:lnSpc>
                <a:spcPct val="230000"/>
              </a:lnSpc>
            </a:pPr>
            <a:r>
              <a:rPr lang="en-US" altLang="zh-CN" b="1" dirty="0"/>
              <a:t>7—</a:t>
            </a:r>
            <a:r>
              <a:rPr lang="zh-CN" altLang="en-US" b="1" dirty="0"/>
              <a:t>垂向渗透率，</a:t>
            </a:r>
            <a:r>
              <a:rPr lang="en-US" altLang="zh-CN" b="1" dirty="0"/>
              <a:t>8—</a:t>
            </a:r>
            <a:r>
              <a:rPr lang="zh-CN" altLang="en-US" b="1" dirty="0"/>
              <a:t>孔隙度</a:t>
            </a:r>
            <a:r>
              <a:rPr lang="en-US" altLang="zh-CN" b="1" dirty="0"/>
              <a:t>,</a:t>
            </a:r>
            <a:r>
              <a:rPr lang="zh-CN" altLang="en-US" b="1" dirty="0"/>
              <a:t> </a:t>
            </a:r>
            <a:r>
              <a:rPr lang="en-US" altLang="zh-CN" b="1" dirty="0"/>
              <a:t>9—</a:t>
            </a:r>
            <a:r>
              <a:rPr lang="zh-CN" altLang="en-US" b="1" dirty="0"/>
              <a:t>净毛比。</a:t>
            </a:r>
          </a:p>
        </p:txBody>
      </p:sp>
      <p:sp>
        <p:nvSpPr>
          <p:cNvPr id="32" name="Text Box 16"/>
          <p:cNvSpPr txBox="1">
            <a:spLocks noChangeArrowheads="1"/>
          </p:cNvSpPr>
          <p:nvPr/>
        </p:nvSpPr>
        <p:spPr bwMode="auto">
          <a:xfrm>
            <a:off x="706009" y="1930315"/>
            <a:ext cx="5688012" cy="400110"/>
          </a:xfrm>
          <a:prstGeom prst="rect">
            <a:avLst/>
          </a:prstGeom>
          <a:noFill/>
          <a:ln w="9525">
            <a:noFill/>
            <a:miter lim="800000"/>
            <a:headEnd/>
            <a:tailEnd/>
          </a:ln>
        </p:spPr>
        <p:txBody>
          <a:bodyPr>
            <a:spAutoFit/>
          </a:bodyPr>
          <a:lstStyle/>
          <a:p>
            <a:pPr marL="457200" indent="-457200" eaLnBrk="1" hangingPunct="1">
              <a:spcBef>
                <a:spcPct val="50000"/>
              </a:spcBef>
            </a:pP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GRID</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a:t>
            </a: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9</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个必要关键字）</a:t>
            </a: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块中心网格</a:t>
            </a:r>
          </a:p>
        </p:txBody>
      </p:sp>
      <p:grpSp>
        <p:nvGrpSpPr>
          <p:cNvPr id="2" name="组合 1"/>
          <p:cNvGrpSpPr/>
          <p:nvPr/>
        </p:nvGrpSpPr>
        <p:grpSpPr>
          <a:xfrm>
            <a:off x="528595" y="2655027"/>
            <a:ext cx="2950631" cy="3647152"/>
            <a:chOff x="561546" y="2578015"/>
            <a:chExt cx="2950631" cy="4827802"/>
          </a:xfrm>
        </p:grpSpPr>
        <p:sp>
          <p:nvSpPr>
            <p:cNvPr id="25" name="Text Box 9"/>
            <p:cNvSpPr txBox="1">
              <a:spLocks noChangeArrowheads="1"/>
            </p:cNvSpPr>
            <p:nvPr/>
          </p:nvSpPr>
          <p:spPr bwMode="auto">
            <a:xfrm>
              <a:off x="561546" y="4084554"/>
              <a:ext cx="276038" cy="407410"/>
            </a:xfrm>
            <a:prstGeom prst="rect">
              <a:avLst/>
            </a:prstGeom>
            <a:noFill/>
            <a:ln w="9525">
              <a:noFill/>
              <a:miter lim="800000"/>
              <a:headEnd/>
              <a:tailEnd/>
            </a:ln>
          </p:spPr>
          <p:txBody>
            <a:bodyPr wrap="none">
              <a:spAutoFit/>
            </a:bodyPr>
            <a:lstStyle/>
            <a:p>
              <a:pPr eaLnBrk="1" hangingPunct="1"/>
              <a:r>
                <a:rPr lang="en-US" altLang="zh-CN" sz="1400"/>
                <a:t>1</a:t>
              </a:r>
            </a:p>
          </p:txBody>
        </p:sp>
        <p:sp>
          <p:nvSpPr>
            <p:cNvPr id="26" name="Text Box 10"/>
            <p:cNvSpPr txBox="1">
              <a:spLocks noChangeArrowheads="1"/>
            </p:cNvSpPr>
            <p:nvPr/>
          </p:nvSpPr>
          <p:spPr bwMode="auto">
            <a:xfrm>
              <a:off x="561546" y="4378240"/>
              <a:ext cx="276038" cy="407410"/>
            </a:xfrm>
            <a:prstGeom prst="rect">
              <a:avLst/>
            </a:prstGeom>
            <a:noFill/>
            <a:ln w="9525">
              <a:noFill/>
              <a:miter lim="800000"/>
              <a:headEnd/>
              <a:tailEnd/>
            </a:ln>
          </p:spPr>
          <p:txBody>
            <a:bodyPr wrap="none">
              <a:spAutoFit/>
            </a:bodyPr>
            <a:lstStyle/>
            <a:p>
              <a:pPr eaLnBrk="1" hangingPunct="1"/>
              <a:r>
                <a:rPr lang="en-US" altLang="zh-CN" sz="1400"/>
                <a:t>2</a:t>
              </a:r>
            </a:p>
          </p:txBody>
        </p:sp>
        <p:sp>
          <p:nvSpPr>
            <p:cNvPr id="27" name="Text Box 11"/>
            <p:cNvSpPr txBox="1">
              <a:spLocks noChangeArrowheads="1"/>
            </p:cNvSpPr>
            <p:nvPr/>
          </p:nvSpPr>
          <p:spPr bwMode="auto">
            <a:xfrm>
              <a:off x="561546" y="4659229"/>
              <a:ext cx="276038" cy="407410"/>
            </a:xfrm>
            <a:prstGeom prst="rect">
              <a:avLst/>
            </a:prstGeom>
            <a:noFill/>
            <a:ln w="9525">
              <a:noFill/>
              <a:miter lim="800000"/>
              <a:headEnd/>
              <a:tailEnd/>
            </a:ln>
          </p:spPr>
          <p:txBody>
            <a:bodyPr wrap="none">
              <a:spAutoFit/>
            </a:bodyPr>
            <a:lstStyle/>
            <a:p>
              <a:pPr eaLnBrk="1" hangingPunct="1"/>
              <a:r>
                <a:rPr lang="en-US" altLang="zh-CN" sz="1400"/>
                <a:t>3</a:t>
              </a:r>
            </a:p>
          </p:txBody>
        </p:sp>
        <p:sp>
          <p:nvSpPr>
            <p:cNvPr id="28" name="Text Box 12"/>
            <p:cNvSpPr txBox="1">
              <a:spLocks noChangeArrowheads="1"/>
            </p:cNvSpPr>
            <p:nvPr/>
          </p:nvSpPr>
          <p:spPr bwMode="auto">
            <a:xfrm>
              <a:off x="561546" y="4954503"/>
              <a:ext cx="276038" cy="407410"/>
            </a:xfrm>
            <a:prstGeom prst="rect">
              <a:avLst/>
            </a:prstGeom>
            <a:noFill/>
            <a:ln w="9525">
              <a:noFill/>
              <a:miter lim="800000"/>
              <a:headEnd/>
              <a:tailEnd/>
            </a:ln>
          </p:spPr>
          <p:txBody>
            <a:bodyPr wrap="none">
              <a:spAutoFit/>
            </a:bodyPr>
            <a:lstStyle/>
            <a:p>
              <a:pPr eaLnBrk="1" hangingPunct="1"/>
              <a:r>
                <a:rPr lang="en-US" altLang="zh-CN" sz="1400"/>
                <a:t>4</a:t>
              </a:r>
            </a:p>
          </p:txBody>
        </p:sp>
        <p:sp>
          <p:nvSpPr>
            <p:cNvPr id="29" name="Text Box 13"/>
            <p:cNvSpPr txBox="1">
              <a:spLocks noChangeArrowheads="1"/>
            </p:cNvSpPr>
            <p:nvPr/>
          </p:nvSpPr>
          <p:spPr bwMode="auto">
            <a:xfrm>
              <a:off x="561546" y="5241839"/>
              <a:ext cx="276038" cy="407410"/>
            </a:xfrm>
            <a:prstGeom prst="rect">
              <a:avLst/>
            </a:prstGeom>
            <a:noFill/>
            <a:ln w="9525">
              <a:noFill/>
              <a:miter lim="800000"/>
              <a:headEnd/>
              <a:tailEnd/>
            </a:ln>
          </p:spPr>
          <p:txBody>
            <a:bodyPr wrap="none">
              <a:spAutoFit/>
            </a:bodyPr>
            <a:lstStyle/>
            <a:p>
              <a:pPr eaLnBrk="1" hangingPunct="1"/>
              <a:r>
                <a:rPr lang="en-US" altLang="zh-CN" sz="1400"/>
                <a:t>5</a:t>
              </a:r>
            </a:p>
          </p:txBody>
        </p:sp>
        <p:sp>
          <p:nvSpPr>
            <p:cNvPr id="30" name="Text Box 14"/>
            <p:cNvSpPr txBox="1">
              <a:spLocks noChangeArrowheads="1"/>
            </p:cNvSpPr>
            <p:nvPr/>
          </p:nvSpPr>
          <p:spPr bwMode="auto">
            <a:xfrm>
              <a:off x="561546" y="5530765"/>
              <a:ext cx="276038" cy="407410"/>
            </a:xfrm>
            <a:prstGeom prst="rect">
              <a:avLst/>
            </a:prstGeom>
            <a:noFill/>
            <a:ln w="9525">
              <a:noFill/>
              <a:miter lim="800000"/>
              <a:headEnd/>
              <a:tailEnd/>
            </a:ln>
          </p:spPr>
          <p:txBody>
            <a:bodyPr wrap="none">
              <a:spAutoFit/>
            </a:bodyPr>
            <a:lstStyle/>
            <a:p>
              <a:pPr eaLnBrk="1" hangingPunct="1"/>
              <a:r>
                <a:rPr lang="en-US" altLang="zh-CN" sz="1400"/>
                <a:t>6</a:t>
              </a:r>
            </a:p>
          </p:txBody>
        </p:sp>
        <p:sp>
          <p:nvSpPr>
            <p:cNvPr id="33" name="Text Box 17"/>
            <p:cNvSpPr txBox="1">
              <a:spLocks noChangeArrowheads="1"/>
            </p:cNvSpPr>
            <p:nvPr/>
          </p:nvSpPr>
          <p:spPr bwMode="auto">
            <a:xfrm>
              <a:off x="1137809" y="2578015"/>
              <a:ext cx="2374368" cy="4827802"/>
            </a:xfrm>
            <a:prstGeom prst="rect">
              <a:avLst/>
            </a:prstGeom>
            <a:noFill/>
            <a:ln w="9525" algn="ctr">
              <a:solidFill>
                <a:schemeClr val="tx1"/>
              </a:solidFill>
              <a:miter lim="800000"/>
              <a:headEnd/>
              <a:tailEnd/>
            </a:ln>
          </p:spPr>
          <p:txBody>
            <a:bodyPr wrap="none">
              <a:spAutoFit/>
            </a:bodyPr>
            <a:lstStyle/>
            <a:p>
              <a:pPr eaLnBrk="1" hangingPunct="1">
                <a:lnSpc>
                  <a:spcPct val="140000"/>
                </a:lnSpc>
              </a:pPr>
              <a:r>
                <a:rPr lang="en-US" altLang="zh-CN" sz="1100" dirty="0"/>
                <a:t>---------- Grid Section -----------------------</a:t>
              </a:r>
            </a:p>
            <a:p>
              <a:pPr eaLnBrk="1" hangingPunct="1">
                <a:lnSpc>
                  <a:spcPct val="140000"/>
                </a:lnSpc>
              </a:pPr>
              <a:endParaRPr lang="en-US" altLang="zh-CN" sz="1100" dirty="0"/>
            </a:p>
            <a:p>
              <a:pPr eaLnBrk="1" hangingPunct="1">
                <a:lnSpc>
                  <a:spcPct val="140000"/>
                </a:lnSpc>
              </a:pPr>
              <a:r>
                <a:rPr lang="en-US" altLang="zh-CN" sz="1100" dirty="0"/>
                <a:t>GRID</a:t>
              </a:r>
            </a:p>
            <a:p>
              <a:pPr eaLnBrk="1" hangingPunct="1">
                <a:lnSpc>
                  <a:spcPct val="140000"/>
                </a:lnSpc>
              </a:pPr>
              <a:endParaRPr lang="en-US" altLang="zh-CN" sz="1100" dirty="0"/>
            </a:p>
            <a:p>
              <a:pPr eaLnBrk="1" hangingPunct="1">
                <a:lnSpc>
                  <a:spcPct val="140000"/>
                </a:lnSpc>
              </a:pPr>
              <a:r>
                <a:rPr lang="en-US" altLang="zh-CN" sz="1100" dirty="0"/>
                <a:t>EQUALS</a:t>
              </a:r>
            </a:p>
            <a:p>
              <a:pPr eaLnBrk="1" hangingPunct="1">
                <a:lnSpc>
                  <a:spcPct val="140000"/>
                </a:lnSpc>
              </a:pPr>
              <a:r>
                <a:rPr lang="en-US" altLang="zh-CN" sz="1100" dirty="0">
                  <a:solidFill>
                    <a:srgbClr val="FF3300"/>
                  </a:solidFill>
                </a:rPr>
                <a:t>'TOPS'</a:t>
              </a:r>
              <a:r>
                <a:rPr lang="en-US" altLang="zh-CN" sz="1100" dirty="0"/>
                <a:t>   2000   1  101  1  121  1  1  /</a:t>
              </a:r>
            </a:p>
            <a:p>
              <a:pPr eaLnBrk="1" hangingPunct="1">
                <a:lnSpc>
                  <a:spcPct val="140000"/>
                </a:lnSpc>
              </a:pPr>
              <a:r>
                <a:rPr lang="en-US" altLang="zh-CN" sz="1100" dirty="0">
                  <a:solidFill>
                    <a:srgbClr val="FF3300"/>
                  </a:solidFill>
                </a:rPr>
                <a:t>'DX'</a:t>
              </a:r>
              <a:r>
                <a:rPr lang="en-US" altLang="zh-CN" sz="1100" dirty="0"/>
                <a:t>     10     1  101  1  121  1  6  /</a:t>
              </a:r>
            </a:p>
            <a:p>
              <a:pPr eaLnBrk="1" hangingPunct="1">
                <a:lnSpc>
                  <a:spcPct val="140000"/>
                </a:lnSpc>
              </a:pPr>
              <a:r>
                <a:rPr lang="en-US" altLang="zh-CN" sz="1100" dirty="0">
                  <a:solidFill>
                    <a:srgbClr val="FF3300"/>
                  </a:solidFill>
                </a:rPr>
                <a:t>'DY'</a:t>
              </a:r>
              <a:r>
                <a:rPr lang="en-US" altLang="zh-CN" sz="1100" dirty="0"/>
                <a:t>     10     1  101  1  121  1  6  /</a:t>
              </a:r>
            </a:p>
            <a:p>
              <a:pPr eaLnBrk="1" hangingPunct="1">
                <a:lnSpc>
                  <a:spcPct val="140000"/>
                </a:lnSpc>
              </a:pPr>
              <a:r>
                <a:rPr lang="en-US" altLang="zh-CN" sz="1100" dirty="0">
                  <a:solidFill>
                    <a:srgbClr val="FF3300"/>
                  </a:solidFill>
                </a:rPr>
                <a:t>'DZ'</a:t>
              </a:r>
              <a:r>
                <a:rPr lang="en-US" altLang="zh-CN" sz="1100" dirty="0"/>
                <a:t>     2      1  101  1  121  1  6  /</a:t>
              </a:r>
            </a:p>
            <a:p>
              <a:pPr eaLnBrk="1" hangingPunct="1">
                <a:lnSpc>
                  <a:spcPct val="140000"/>
                </a:lnSpc>
              </a:pPr>
              <a:r>
                <a:rPr lang="en-US" altLang="zh-CN" sz="1100" dirty="0">
                  <a:solidFill>
                    <a:srgbClr val="FF3300"/>
                  </a:solidFill>
                </a:rPr>
                <a:t>'PERMX'</a:t>
              </a:r>
              <a:r>
                <a:rPr lang="en-US" altLang="zh-CN" sz="1100" dirty="0"/>
                <a:t>  1000   1  101  1  121  1  6  /</a:t>
              </a:r>
            </a:p>
            <a:p>
              <a:pPr eaLnBrk="1" hangingPunct="1">
                <a:lnSpc>
                  <a:spcPct val="140000"/>
                </a:lnSpc>
              </a:pPr>
              <a:r>
                <a:rPr lang="en-US" altLang="zh-CN" sz="1100" dirty="0">
                  <a:solidFill>
                    <a:srgbClr val="FF3300"/>
                  </a:solidFill>
                </a:rPr>
                <a:t>'PERMY'</a:t>
              </a:r>
              <a:r>
                <a:rPr lang="en-US" altLang="zh-CN" sz="1100" dirty="0"/>
                <a:t>  1000   1  101  1  121  1  6  /</a:t>
              </a:r>
            </a:p>
            <a:p>
              <a:pPr eaLnBrk="1" hangingPunct="1">
                <a:lnSpc>
                  <a:spcPct val="140000"/>
                </a:lnSpc>
              </a:pPr>
              <a:r>
                <a:rPr lang="en-US" altLang="zh-CN" sz="1100" dirty="0">
                  <a:solidFill>
                    <a:srgbClr val="FF3300"/>
                  </a:solidFill>
                </a:rPr>
                <a:t>'PERMZ'</a:t>
              </a:r>
              <a:r>
                <a:rPr lang="en-US" altLang="zh-CN" sz="1100" dirty="0"/>
                <a:t>  100    1  101  1  121  1  6  /</a:t>
              </a:r>
            </a:p>
            <a:p>
              <a:pPr eaLnBrk="1" hangingPunct="1">
                <a:lnSpc>
                  <a:spcPct val="140000"/>
                </a:lnSpc>
              </a:pPr>
              <a:r>
                <a:rPr lang="en-US" altLang="zh-CN" sz="1100" dirty="0">
                  <a:solidFill>
                    <a:srgbClr val="FF3300"/>
                  </a:solidFill>
                </a:rPr>
                <a:t>'PORO'</a:t>
              </a:r>
              <a:r>
                <a:rPr lang="en-US" altLang="zh-CN" sz="1100" dirty="0"/>
                <a:t>   0.30   1  101  1  121  1  6  /</a:t>
              </a:r>
            </a:p>
            <a:p>
              <a:pPr eaLnBrk="1" hangingPunct="1">
                <a:lnSpc>
                  <a:spcPct val="140000"/>
                </a:lnSpc>
              </a:pPr>
              <a:r>
                <a:rPr lang="en-US" altLang="zh-CN" sz="1100" dirty="0">
                  <a:solidFill>
                    <a:srgbClr val="FF3300"/>
                  </a:solidFill>
                </a:rPr>
                <a:t>‘NTG'</a:t>
              </a:r>
              <a:r>
                <a:rPr lang="en-US" altLang="zh-CN" sz="1100" dirty="0"/>
                <a:t>   0.30   1  101  1  121  1  6  /</a:t>
              </a:r>
            </a:p>
            <a:p>
              <a:pPr eaLnBrk="1" hangingPunct="1">
                <a:lnSpc>
                  <a:spcPct val="140000"/>
                </a:lnSpc>
              </a:pPr>
              <a:r>
                <a:rPr lang="en-US" altLang="zh-CN" sz="1100" dirty="0"/>
                <a:t>/ </a:t>
              </a:r>
            </a:p>
          </p:txBody>
        </p:sp>
        <p:sp>
          <p:nvSpPr>
            <p:cNvPr id="34" name="Text Box 18"/>
            <p:cNvSpPr txBox="1">
              <a:spLocks noChangeArrowheads="1"/>
            </p:cNvSpPr>
            <p:nvPr/>
          </p:nvSpPr>
          <p:spPr bwMode="auto">
            <a:xfrm>
              <a:off x="561546" y="5884777"/>
              <a:ext cx="276038" cy="407410"/>
            </a:xfrm>
            <a:prstGeom prst="rect">
              <a:avLst/>
            </a:prstGeom>
            <a:noFill/>
            <a:ln w="9525">
              <a:noFill/>
              <a:miter lim="800000"/>
              <a:headEnd/>
              <a:tailEnd/>
            </a:ln>
          </p:spPr>
          <p:txBody>
            <a:bodyPr wrap="none">
              <a:spAutoFit/>
            </a:bodyPr>
            <a:lstStyle/>
            <a:p>
              <a:pPr eaLnBrk="1" hangingPunct="1"/>
              <a:r>
                <a:rPr lang="en-US" altLang="zh-CN" sz="1400"/>
                <a:t>7</a:t>
              </a:r>
            </a:p>
          </p:txBody>
        </p:sp>
        <p:sp>
          <p:nvSpPr>
            <p:cNvPr id="35" name="Text Box 19"/>
            <p:cNvSpPr txBox="1">
              <a:spLocks noChangeArrowheads="1"/>
            </p:cNvSpPr>
            <p:nvPr/>
          </p:nvSpPr>
          <p:spPr bwMode="auto">
            <a:xfrm>
              <a:off x="561546" y="6172114"/>
              <a:ext cx="276038" cy="407410"/>
            </a:xfrm>
            <a:prstGeom prst="rect">
              <a:avLst/>
            </a:prstGeom>
            <a:noFill/>
            <a:ln w="9525">
              <a:noFill/>
              <a:miter lim="800000"/>
              <a:headEnd/>
              <a:tailEnd/>
            </a:ln>
          </p:spPr>
          <p:txBody>
            <a:bodyPr wrap="none">
              <a:spAutoFit/>
            </a:bodyPr>
            <a:lstStyle/>
            <a:p>
              <a:pPr eaLnBrk="1" hangingPunct="1"/>
              <a:r>
                <a:rPr lang="en-US" altLang="zh-CN" sz="1400" dirty="0"/>
                <a:t>8</a:t>
              </a:r>
            </a:p>
          </p:txBody>
        </p:sp>
        <p:sp>
          <p:nvSpPr>
            <p:cNvPr id="36" name="Text Box 19"/>
            <p:cNvSpPr txBox="1">
              <a:spLocks noChangeArrowheads="1"/>
            </p:cNvSpPr>
            <p:nvPr/>
          </p:nvSpPr>
          <p:spPr bwMode="auto">
            <a:xfrm>
              <a:off x="561546" y="6591217"/>
              <a:ext cx="276038" cy="407410"/>
            </a:xfrm>
            <a:prstGeom prst="rect">
              <a:avLst/>
            </a:prstGeom>
            <a:noFill/>
            <a:ln w="9525">
              <a:noFill/>
              <a:miter lim="800000"/>
              <a:headEnd/>
              <a:tailEnd/>
            </a:ln>
          </p:spPr>
          <p:txBody>
            <a:bodyPr wrap="none">
              <a:spAutoFit/>
            </a:bodyPr>
            <a:lstStyle/>
            <a:p>
              <a:pPr eaLnBrk="1" hangingPunct="1"/>
              <a:r>
                <a:rPr lang="en-US" altLang="zh-CN" sz="1400" dirty="0"/>
                <a:t>9</a:t>
              </a:r>
            </a:p>
          </p:txBody>
        </p:sp>
      </p:grpSp>
      <p:pic>
        <p:nvPicPr>
          <p:cNvPr id="38" name="Picture 2" descr="bc_cp"/>
          <p:cNvPicPr>
            <a:picLocks noChangeAspect="1" noChangeArrowheads="1"/>
          </p:cNvPicPr>
          <p:nvPr/>
        </p:nvPicPr>
        <p:blipFill rotWithShape="1">
          <a:blip r:embed="rId2">
            <a:extLst>
              <a:ext uri="{28A0092B-C50C-407E-A947-70E740481C1C}">
                <a14:useLocalDpi xmlns:a14="http://schemas.microsoft.com/office/drawing/2010/main" val="0"/>
              </a:ext>
            </a:extLst>
          </a:blip>
          <a:srcRect r="51679"/>
          <a:stretch/>
        </p:blipFill>
        <p:spPr bwMode="auto">
          <a:xfrm>
            <a:off x="5685870" y="1705530"/>
            <a:ext cx="1807203" cy="189899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2</a:t>
            </a:r>
            <a:r>
              <a:rPr lang="zh-CN" altLang="en-US" sz="2000" b="1" dirty="0">
                <a:solidFill>
                  <a:srgbClr val="C00000"/>
                </a:solidFill>
                <a:latin typeface="方正大黑简体" pitchFamily="2" charset="-122"/>
                <a:ea typeface="方正大黑简体" pitchFamily="2" charset="-122"/>
                <a:cs typeface="+mj-cs"/>
              </a:rPr>
              <a:t>、 构造及属性模型</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8"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
        <p:nvSpPr>
          <p:cNvPr id="31" name="Text Box 15"/>
          <p:cNvSpPr txBox="1">
            <a:spLocks noChangeArrowheads="1"/>
          </p:cNvSpPr>
          <p:nvPr/>
        </p:nvSpPr>
        <p:spPr bwMode="auto">
          <a:xfrm>
            <a:off x="4164381" y="4604227"/>
            <a:ext cx="3365024" cy="2074414"/>
          </a:xfrm>
          <a:prstGeom prst="rect">
            <a:avLst/>
          </a:prstGeom>
          <a:noFill/>
          <a:ln w="9525">
            <a:noFill/>
            <a:miter lim="800000"/>
            <a:headEnd/>
            <a:tailEnd/>
          </a:ln>
        </p:spPr>
        <p:txBody>
          <a:bodyPr wrap="none">
            <a:spAutoFit/>
          </a:bodyPr>
          <a:lstStyle/>
          <a:p>
            <a:pPr eaLnBrk="1" hangingPunct="1">
              <a:lnSpc>
                <a:spcPct val="230000"/>
              </a:lnSpc>
            </a:pPr>
            <a:r>
              <a:rPr lang="en-US" altLang="zh-CN" sz="1400" b="1" dirty="0"/>
              <a:t>1—</a:t>
            </a:r>
            <a:r>
              <a:rPr lang="zh-CN" altLang="en-US" sz="1400" b="1" dirty="0"/>
              <a:t>定义线（</a:t>
            </a:r>
            <a:r>
              <a:rPr lang="en-US" altLang="zh-CN" sz="1400" b="1" dirty="0"/>
              <a:t>NI+1</a:t>
            </a:r>
            <a:r>
              <a:rPr lang="zh-CN" altLang="en-US" sz="1400" b="1" dirty="0"/>
              <a:t>）*（</a:t>
            </a:r>
            <a:r>
              <a:rPr lang="en-US" altLang="zh-CN" sz="1400" b="1" dirty="0"/>
              <a:t>NJ+1</a:t>
            </a:r>
            <a:r>
              <a:rPr lang="zh-CN" altLang="en-US" sz="1400" b="1" dirty="0"/>
              <a:t>）条线，</a:t>
            </a:r>
            <a:endParaRPr lang="en-US" altLang="zh-CN" sz="1400" b="1" dirty="0"/>
          </a:p>
          <a:p>
            <a:pPr eaLnBrk="1" hangingPunct="1">
              <a:lnSpc>
                <a:spcPct val="230000"/>
              </a:lnSpc>
            </a:pPr>
            <a:r>
              <a:rPr lang="en-US" altLang="zh-CN" sz="1400" b="1" dirty="0"/>
              <a:t>2-</a:t>
            </a:r>
            <a:r>
              <a:rPr lang="zh-CN" altLang="en-US" sz="1400" b="1" dirty="0"/>
              <a:t>每个网格的点</a:t>
            </a:r>
            <a:r>
              <a:rPr lang="en-US" altLang="zh-CN" sz="1400" b="1" dirty="0"/>
              <a:t>,</a:t>
            </a:r>
            <a:r>
              <a:rPr lang="zh-CN" altLang="en-US" sz="1400" b="1" dirty="0"/>
              <a:t>一个网络</a:t>
            </a:r>
            <a:r>
              <a:rPr lang="en-US" altLang="zh-CN" sz="1400" b="1" dirty="0"/>
              <a:t>8</a:t>
            </a:r>
            <a:r>
              <a:rPr lang="zh-CN" altLang="en-US" sz="1400" b="1" dirty="0"/>
              <a:t>个点，</a:t>
            </a:r>
          </a:p>
          <a:p>
            <a:pPr eaLnBrk="1" hangingPunct="1">
              <a:lnSpc>
                <a:spcPct val="230000"/>
              </a:lnSpc>
            </a:pPr>
            <a:r>
              <a:rPr lang="en-US" altLang="zh-CN" sz="1400" b="1" dirty="0"/>
              <a:t>3—X</a:t>
            </a:r>
            <a:r>
              <a:rPr lang="zh-CN" altLang="en-US" sz="1400" b="1" dirty="0"/>
              <a:t>方向渗透率，</a:t>
            </a:r>
            <a:r>
              <a:rPr lang="en-US" altLang="zh-CN" sz="1400" b="1" dirty="0"/>
              <a:t>4—Y</a:t>
            </a:r>
            <a:r>
              <a:rPr lang="zh-CN" altLang="en-US" sz="1400" b="1" dirty="0"/>
              <a:t>方向渗透率，</a:t>
            </a:r>
          </a:p>
          <a:p>
            <a:pPr eaLnBrk="1" hangingPunct="1">
              <a:lnSpc>
                <a:spcPct val="230000"/>
              </a:lnSpc>
            </a:pPr>
            <a:r>
              <a:rPr lang="en-US" altLang="zh-CN" sz="1400" b="1" dirty="0"/>
              <a:t>5—</a:t>
            </a:r>
            <a:r>
              <a:rPr lang="zh-CN" altLang="en-US" sz="1400" b="1" dirty="0"/>
              <a:t>垂向渗透率，</a:t>
            </a:r>
            <a:r>
              <a:rPr lang="en-US" altLang="zh-CN" sz="1400" b="1" dirty="0"/>
              <a:t>6—</a:t>
            </a:r>
            <a:r>
              <a:rPr lang="zh-CN" altLang="en-US" sz="1400" b="1" dirty="0"/>
              <a:t>孔隙度</a:t>
            </a:r>
            <a:r>
              <a:rPr lang="en-US" altLang="zh-CN" sz="1400" b="1" dirty="0"/>
              <a:t>,</a:t>
            </a:r>
            <a:r>
              <a:rPr lang="zh-CN" altLang="en-US" sz="1400" b="1" dirty="0"/>
              <a:t> </a:t>
            </a:r>
            <a:r>
              <a:rPr lang="en-US" altLang="zh-CN" sz="1400" b="1" dirty="0"/>
              <a:t>7—</a:t>
            </a:r>
            <a:r>
              <a:rPr lang="zh-CN" altLang="en-US" sz="1400" b="1" dirty="0"/>
              <a:t>净毛比。</a:t>
            </a:r>
          </a:p>
        </p:txBody>
      </p:sp>
      <p:sp>
        <p:nvSpPr>
          <p:cNvPr id="32" name="Text Box 16"/>
          <p:cNvSpPr txBox="1">
            <a:spLocks noChangeArrowheads="1"/>
          </p:cNvSpPr>
          <p:nvPr/>
        </p:nvSpPr>
        <p:spPr bwMode="auto">
          <a:xfrm>
            <a:off x="706009" y="1930315"/>
            <a:ext cx="5688012" cy="400110"/>
          </a:xfrm>
          <a:prstGeom prst="rect">
            <a:avLst/>
          </a:prstGeom>
          <a:noFill/>
          <a:ln w="9525">
            <a:noFill/>
            <a:miter lim="800000"/>
            <a:headEnd/>
            <a:tailEnd/>
          </a:ln>
        </p:spPr>
        <p:txBody>
          <a:bodyPr>
            <a:spAutoFit/>
          </a:bodyPr>
          <a:lstStyle/>
          <a:p>
            <a:pPr marL="457200" indent="-457200" eaLnBrk="1" hangingPunct="1">
              <a:spcBef>
                <a:spcPct val="50000"/>
              </a:spcBef>
            </a:pP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GRID</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a:t>
            </a: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9</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个必要关键字）</a:t>
            </a:r>
            <a:r>
              <a:rPr kumimoji="1" lang="en-US" altLang="zh-CN"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a:t>
            </a:r>
            <a:r>
              <a:rPr kumimoji="1" lang="zh-CN" altLang="en-US" sz="20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角点网格</a:t>
            </a:r>
          </a:p>
        </p:txBody>
      </p:sp>
      <p:grpSp>
        <p:nvGrpSpPr>
          <p:cNvPr id="2" name="组合 1"/>
          <p:cNvGrpSpPr/>
          <p:nvPr/>
        </p:nvGrpSpPr>
        <p:grpSpPr>
          <a:xfrm>
            <a:off x="521731" y="2655027"/>
            <a:ext cx="3371070" cy="3173176"/>
            <a:chOff x="554682" y="2578015"/>
            <a:chExt cx="3371070" cy="4200391"/>
          </a:xfrm>
        </p:grpSpPr>
        <p:sp>
          <p:nvSpPr>
            <p:cNvPr id="25" name="Text Box 9"/>
            <p:cNvSpPr txBox="1">
              <a:spLocks noChangeArrowheads="1"/>
            </p:cNvSpPr>
            <p:nvPr/>
          </p:nvSpPr>
          <p:spPr bwMode="auto">
            <a:xfrm>
              <a:off x="561546" y="4117335"/>
              <a:ext cx="276038" cy="407410"/>
            </a:xfrm>
            <a:prstGeom prst="rect">
              <a:avLst/>
            </a:prstGeom>
            <a:noFill/>
            <a:ln w="9525">
              <a:noFill/>
              <a:miter lim="800000"/>
              <a:headEnd/>
              <a:tailEnd/>
            </a:ln>
          </p:spPr>
          <p:txBody>
            <a:bodyPr wrap="none">
              <a:spAutoFit/>
            </a:bodyPr>
            <a:lstStyle/>
            <a:p>
              <a:pPr eaLnBrk="1" hangingPunct="1"/>
              <a:r>
                <a:rPr lang="en-US" altLang="zh-CN" sz="1400"/>
                <a:t>1</a:t>
              </a:r>
            </a:p>
          </p:txBody>
        </p:sp>
        <p:sp>
          <p:nvSpPr>
            <p:cNvPr id="26" name="Text Box 10"/>
            <p:cNvSpPr txBox="1">
              <a:spLocks noChangeArrowheads="1"/>
            </p:cNvSpPr>
            <p:nvPr/>
          </p:nvSpPr>
          <p:spPr bwMode="auto">
            <a:xfrm>
              <a:off x="561546" y="4453482"/>
              <a:ext cx="276038" cy="407410"/>
            </a:xfrm>
            <a:prstGeom prst="rect">
              <a:avLst/>
            </a:prstGeom>
            <a:noFill/>
            <a:ln w="9525">
              <a:noFill/>
              <a:miter lim="800000"/>
              <a:headEnd/>
              <a:tailEnd/>
            </a:ln>
          </p:spPr>
          <p:txBody>
            <a:bodyPr wrap="none">
              <a:spAutoFit/>
            </a:bodyPr>
            <a:lstStyle/>
            <a:p>
              <a:pPr eaLnBrk="1" hangingPunct="1"/>
              <a:r>
                <a:rPr lang="en-US" altLang="zh-CN" sz="1400" dirty="0"/>
                <a:t>2</a:t>
              </a:r>
            </a:p>
          </p:txBody>
        </p:sp>
        <p:sp>
          <p:nvSpPr>
            <p:cNvPr id="27" name="Text Box 11"/>
            <p:cNvSpPr txBox="1">
              <a:spLocks noChangeArrowheads="1"/>
            </p:cNvSpPr>
            <p:nvPr/>
          </p:nvSpPr>
          <p:spPr bwMode="auto">
            <a:xfrm>
              <a:off x="561546" y="4716120"/>
              <a:ext cx="276038" cy="407410"/>
            </a:xfrm>
            <a:prstGeom prst="rect">
              <a:avLst/>
            </a:prstGeom>
            <a:noFill/>
            <a:ln w="9525">
              <a:noFill/>
              <a:miter lim="800000"/>
              <a:headEnd/>
              <a:tailEnd/>
            </a:ln>
          </p:spPr>
          <p:txBody>
            <a:bodyPr wrap="none">
              <a:spAutoFit/>
            </a:bodyPr>
            <a:lstStyle/>
            <a:p>
              <a:pPr eaLnBrk="1" hangingPunct="1"/>
              <a:r>
                <a:rPr lang="en-US" altLang="zh-CN" sz="1400" dirty="0"/>
                <a:t>3</a:t>
              </a:r>
            </a:p>
          </p:txBody>
        </p:sp>
        <p:sp>
          <p:nvSpPr>
            <p:cNvPr id="28" name="Text Box 12"/>
            <p:cNvSpPr txBox="1">
              <a:spLocks noChangeArrowheads="1"/>
            </p:cNvSpPr>
            <p:nvPr/>
          </p:nvSpPr>
          <p:spPr bwMode="auto">
            <a:xfrm>
              <a:off x="554682" y="5032140"/>
              <a:ext cx="276038" cy="407410"/>
            </a:xfrm>
            <a:prstGeom prst="rect">
              <a:avLst/>
            </a:prstGeom>
            <a:noFill/>
            <a:ln w="9525">
              <a:noFill/>
              <a:miter lim="800000"/>
              <a:headEnd/>
              <a:tailEnd/>
            </a:ln>
          </p:spPr>
          <p:txBody>
            <a:bodyPr wrap="none">
              <a:spAutoFit/>
            </a:bodyPr>
            <a:lstStyle/>
            <a:p>
              <a:pPr eaLnBrk="1" hangingPunct="1"/>
              <a:r>
                <a:rPr lang="en-US" altLang="zh-CN" sz="1400"/>
                <a:t>4</a:t>
              </a:r>
            </a:p>
          </p:txBody>
        </p:sp>
        <p:sp>
          <p:nvSpPr>
            <p:cNvPr id="29" name="Text Box 13"/>
            <p:cNvSpPr txBox="1">
              <a:spLocks noChangeArrowheads="1"/>
            </p:cNvSpPr>
            <p:nvPr/>
          </p:nvSpPr>
          <p:spPr bwMode="auto">
            <a:xfrm>
              <a:off x="561546" y="5327061"/>
              <a:ext cx="276038" cy="407410"/>
            </a:xfrm>
            <a:prstGeom prst="rect">
              <a:avLst/>
            </a:prstGeom>
            <a:noFill/>
            <a:ln w="9525">
              <a:noFill/>
              <a:miter lim="800000"/>
              <a:headEnd/>
              <a:tailEnd/>
            </a:ln>
          </p:spPr>
          <p:txBody>
            <a:bodyPr wrap="none">
              <a:spAutoFit/>
            </a:bodyPr>
            <a:lstStyle/>
            <a:p>
              <a:pPr eaLnBrk="1" hangingPunct="1"/>
              <a:r>
                <a:rPr lang="en-US" altLang="zh-CN" sz="1400"/>
                <a:t>5</a:t>
              </a:r>
            </a:p>
          </p:txBody>
        </p:sp>
        <p:sp>
          <p:nvSpPr>
            <p:cNvPr id="30" name="Text Box 14"/>
            <p:cNvSpPr txBox="1">
              <a:spLocks noChangeArrowheads="1"/>
            </p:cNvSpPr>
            <p:nvPr/>
          </p:nvSpPr>
          <p:spPr bwMode="auto">
            <a:xfrm>
              <a:off x="555858" y="5631307"/>
              <a:ext cx="276038" cy="407410"/>
            </a:xfrm>
            <a:prstGeom prst="rect">
              <a:avLst/>
            </a:prstGeom>
            <a:noFill/>
            <a:ln w="9525">
              <a:noFill/>
              <a:miter lim="800000"/>
              <a:headEnd/>
              <a:tailEnd/>
            </a:ln>
          </p:spPr>
          <p:txBody>
            <a:bodyPr wrap="none">
              <a:spAutoFit/>
            </a:bodyPr>
            <a:lstStyle/>
            <a:p>
              <a:pPr eaLnBrk="1" hangingPunct="1"/>
              <a:r>
                <a:rPr lang="en-US" altLang="zh-CN" sz="1400" dirty="0"/>
                <a:t>6</a:t>
              </a:r>
            </a:p>
          </p:txBody>
        </p:sp>
        <p:sp>
          <p:nvSpPr>
            <p:cNvPr id="33" name="Text Box 17"/>
            <p:cNvSpPr txBox="1">
              <a:spLocks noChangeArrowheads="1"/>
            </p:cNvSpPr>
            <p:nvPr/>
          </p:nvSpPr>
          <p:spPr bwMode="auto">
            <a:xfrm>
              <a:off x="1137809" y="2578015"/>
              <a:ext cx="2787943" cy="4200391"/>
            </a:xfrm>
            <a:prstGeom prst="rect">
              <a:avLst/>
            </a:prstGeom>
            <a:noFill/>
            <a:ln w="9525" algn="ctr">
              <a:solidFill>
                <a:schemeClr val="tx1"/>
              </a:solidFill>
              <a:miter lim="800000"/>
              <a:headEnd/>
              <a:tailEnd/>
            </a:ln>
          </p:spPr>
          <p:txBody>
            <a:bodyPr wrap="none">
              <a:spAutoFit/>
            </a:bodyPr>
            <a:lstStyle/>
            <a:p>
              <a:pPr eaLnBrk="1" hangingPunct="1">
                <a:lnSpc>
                  <a:spcPct val="140000"/>
                </a:lnSpc>
              </a:pPr>
              <a:r>
                <a:rPr lang="en-US" altLang="zh-CN" sz="1100" dirty="0"/>
                <a:t>---------- Grid Section -----------------------</a:t>
              </a:r>
            </a:p>
            <a:p>
              <a:pPr eaLnBrk="1" hangingPunct="1">
                <a:lnSpc>
                  <a:spcPct val="140000"/>
                </a:lnSpc>
              </a:pPr>
              <a:endParaRPr lang="en-US" altLang="zh-CN" sz="1100" dirty="0"/>
            </a:p>
            <a:p>
              <a:pPr eaLnBrk="1" hangingPunct="1">
                <a:lnSpc>
                  <a:spcPct val="140000"/>
                </a:lnSpc>
              </a:pPr>
              <a:r>
                <a:rPr lang="en-US" altLang="zh-CN" sz="1100" dirty="0"/>
                <a:t>GRID</a:t>
              </a:r>
            </a:p>
            <a:p>
              <a:pPr eaLnBrk="1" hangingPunct="1">
                <a:lnSpc>
                  <a:spcPct val="140000"/>
                </a:lnSpc>
              </a:pPr>
              <a:endParaRPr lang="en-US" altLang="zh-CN" sz="1100" dirty="0"/>
            </a:p>
            <a:p>
              <a:pPr eaLnBrk="1" hangingPunct="1">
                <a:lnSpc>
                  <a:spcPct val="140000"/>
                </a:lnSpc>
              </a:pPr>
              <a:r>
                <a:rPr lang="en-US" altLang="zh-CN" sz="1100" dirty="0"/>
                <a:t>EQUALS</a:t>
              </a:r>
            </a:p>
            <a:p>
              <a:pPr eaLnBrk="1" hangingPunct="1">
                <a:lnSpc>
                  <a:spcPct val="140000"/>
                </a:lnSpc>
              </a:pPr>
              <a:r>
                <a:rPr lang="en-US" altLang="zh-CN" sz="1100" dirty="0">
                  <a:solidFill>
                    <a:srgbClr val="FF3300"/>
                  </a:solidFill>
                </a:rPr>
                <a:t>'COORD'</a:t>
              </a:r>
              <a:r>
                <a:rPr lang="en-US" altLang="zh-CN" sz="1100" dirty="0"/>
                <a:t>   -35.39 -1615.92 1599.95 1641.18/</a:t>
              </a:r>
            </a:p>
            <a:p>
              <a:pPr eaLnBrk="1" hangingPunct="1">
                <a:lnSpc>
                  <a:spcPct val="140000"/>
                </a:lnSpc>
              </a:pPr>
              <a:r>
                <a:rPr lang="en-US" altLang="zh-CN" sz="1100" dirty="0">
                  <a:solidFill>
                    <a:srgbClr val="FF3300"/>
                  </a:solidFill>
                </a:rPr>
                <a:t>'ZCORN '</a:t>
              </a:r>
              <a:r>
                <a:rPr lang="en-US" altLang="zh-CN" sz="1100" dirty="0"/>
                <a:t>      29*1599.95 10*1599.94 8*1599/</a:t>
              </a:r>
            </a:p>
            <a:p>
              <a:pPr eaLnBrk="1" hangingPunct="1">
                <a:lnSpc>
                  <a:spcPct val="140000"/>
                </a:lnSpc>
              </a:pPr>
              <a:r>
                <a:rPr lang="en-US" altLang="zh-CN" sz="1100" dirty="0">
                  <a:solidFill>
                    <a:srgbClr val="FF3300"/>
                  </a:solidFill>
                </a:rPr>
                <a:t>'PERMX'</a:t>
              </a:r>
              <a:r>
                <a:rPr lang="en-US" altLang="zh-CN" sz="1100" dirty="0"/>
                <a:t>  1000   1  101  1  121  1  6  /</a:t>
              </a:r>
            </a:p>
            <a:p>
              <a:pPr eaLnBrk="1" hangingPunct="1">
                <a:lnSpc>
                  <a:spcPct val="140000"/>
                </a:lnSpc>
              </a:pPr>
              <a:r>
                <a:rPr lang="en-US" altLang="zh-CN" sz="1100" dirty="0">
                  <a:solidFill>
                    <a:srgbClr val="FF3300"/>
                  </a:solidFill>
                </a:rPr>
                <a:t>'PERMY'</a:t>
              </a:r>
              <a:r>
                <a:rPr lang="en-US" altLang="zh-CN" sz="1100" dirty="0"/>
                <a:t>  1000   1  101  1  121  1  6  /</a:t>
              </a:r>
            </a:p>
            <a:p>
              <a:pPr eaLnBrk="1" hangingPunct="1">
                <a:lnSpc>
                  <a:spcPct val="140000"/>
                </a:lnSpc>
              </a:pPr>
              <a:r>
                <a:rPr lang="en-US" altLang="zh-CN" sz="1100" dirty="0">
                  <a:solidFill>
                    <a:srgbClr val="FF3300"/>
                  </a:solidFill>
                </a:rPr>
                <a:t>'PERMZ'</a:t>
              </a:r>
              <a:r>
                <a:rPr lang="en-US" altLang="zh-CN" sz="1100" dirty="0"/>
                <a:t>  100    1  101  1  121  1  6  /</a:t>
              </a:r>
            </a:p>
            <a:p>
              <a:pPr eaLnBrk="1" hangingPunct="1">
                <a:lnSpc>
                  <a:spcPct val="140000"/>
                </a:lnSpc>
              </a:pPr>
              <a:r>
                <a:rPr lang="en-US" altLang="zh-CN" sz="1100" dirty="0">
                  <a:solidFill>
                    <a:srgbClr val="FF3300"/>
                  </a:solidFill>
                </a:rPr>
                <a:t>'PORO'</a:t>
              </a:r>
              <a:r>
                <a:rPr lang="en-US" altLang="zh-CN" sz="1100" dirty="0"/>
                <a:t>   0.30   1  101  1  121  1  6  /</a:t>
              </a:r>
            </a:p>
            <a:p>
              <a:pPr eaLnBrk="1" hangingPunct="1">
                <a:lnSpc>
                  <a:spcPct val="140000"/>
                </a:lnSpc>
              </a:pPr>
              <a:r>
                <a:rPr lang="en-US" altLang="zh-CN" sz="1100" dirty="0">
                  <a:solidFill>
                    <a:srgbClr val="FF3300"/>
                  </a:solidFill>
                </a:rPr>
                <a:t>‘NTG'</a:t>
              </a:r>
              <a:r>
                <a:rPr lang="en-US" altLang="zh-CN" sz="1100" dirty="0"/>
                <a:t>   0.30   1  101  1  121  1  6  /</a:t>
              </a:r>
            </a:p>
            <a:p>
              <a:pPr eaLnBrk="1" hangingPunct="1">
                <a:lnSpc>
                  <a:spcPct val="140000"/>
                </a:lnSpc>
              </a:pPr>
              <a:r>
                <a:rPr lang="en-US" altLang="zh-CN" sz="1100" dirty="0"/>
                <a:t>/ </a:t>
              </a:r>
            </a:p>
          </p:txBody>
        </p:sp>
        <p:sp>
          <p:nvSpPr>
            <p:cNvPr id="34" name="Text Box 18"/>
            <p:cNvSpPr txBox="1">
              <a:spLocks noChangeArrowheads="1"/>
            </p:cNvSpPr>
            <p:nvPr/>
          </p:nvSpPr>
          <p:spPr bwMode="auto">
            <a:xfrm>
              <a:off x="555858" y="6020776"/>
              <a:ext cx="276038" cy="407410"/>
            </a:xfrm>
            <a:prstGeom prst="rect">
              <a:avLst/>
            </a:prstGeom>
            <a:noFill/>
            <a:ln w="9525">
              <a:noFill/>
              <a:miter lim="800000"/>
              <a:headEnd/>
              <a:tailEnd/>
            </a:ln>
          </p:spPr>
          <p:txBody>
            <a:bodyPr wrap="none">
              <a:spAutoFit/>
            </a:bodyPr>
            <a:lstStyle/>
            <a:p>
              <a:pPr eaLnBrk="1" hangingPunct="1"/>
              <a:r>
                <a:rPr lang="en-US" altLang="zh-CN" sz="1400" dirty="0"/>
                <a:t>7</a:t>
              </a:r>
            </a:p>
          </p:txBody>
        </p:sp>
      </p:grpSp>
      <p:pic>
        <p:nvPicPr>
          <p:cNvPr id="5" name="图片 4"/>
          <p:cNvPicPr>
            <a:picLocks noChangeAspect="1"/>
          </p:cNvPicPr>
          <p:nvPr/>
        </p:nvPicPr>
        <p:blipFill>
          <a:blip r:embed="rId3"/>
          <a:stretch>
            <a:fillRect/>
          </a:stretch>
        </p:blipFill>
        <p:spPr>
          <a:xfrm>
            <a:off x="4944739" y="2702110"/>
            <a:ext cx="2450804" cy="1902117"/>
          </a:xfrm>
          <a:prstGeom prst="rect">
            <a:avLst/>
          </a:prstGeom>
        </p:spPr>
      </p:pic>
    </p:spTree>
    <p:extLst>
      <p:ext uri="{BB962C8B-B14F-4D97-AF65-F5344CB8AC3E}">
        <p14:creationId xmlns:p14="http://schemas.microsoft.com/office/powerpoint/2010/main" val="3823651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grpSp>
        <p:nvGrpSpPr>
          <p:cNvPr id="3" name="组合 2"/>
          <p:cNvGrpSpPr/>
          <p:nvPr/>
        </p:nvGrpSpPr>
        <p:grpSpPr>
          <a:xfrm>
            <a:off x="1135380" y="2120462"/>
            <a:ext cx="7162800" cy="4324227"/>
            <a:chOff x="1135380" y="1386914"/>
            <a:chExt cx="7162800" cy="5057775"/>
          </a:xfrm>
        </p:grpSpPr>
        <p:cxnSp>
          <p:nvCxnSpPr>
            <p:cNvPr id="37" name="直接箭头连接符 36"/>
            <p:cNvCxnSpPr/>
            <p:nvPr/>
          </p:nvCxnSpPr>
          <p:spPr>
            <a:xfrm>
              <a:off x="3757791" y="4133198"/>
              <a:ext cx="478929" cy="682716"/>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75777" name="Picture 1" descr="C:\Users\Administrator\Documents\youdu\72828963-124604-dg_lijian1\image\temp\{39e11e6d-a5c0-4c54-9e0c-39819961ceb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380" y="1386914"/>
              <a:ext cx="7162800" cy="5057775"/>
            </a:xfrm>
            <a:prstGeom prst="rect">
              <a:avLst/>
            </a:prstGeom>
            <a:noFill/>
            <a:extLst>
              <a:ext uri="{909E8E84-426E-40DD-AFC4-6F175D3DCCD1}">
                <a14:hiddenFill xmlns:a14="http://schemas.microsoft.com/office/drawing/2010/main">
                  <a:solidFill>
                    <a:srgbClr val="FFFFFF"/>
                  </a:solidFill>
                </a14:hiddenFill>
              </a:ext>
            </a:extLst>
          </p:spPr>
        </p:pic>
        <p:sp>
          <p:nvSpPr>
            <p:cNvPr id="2" name="下箭头 1"/>
            <p:cNvSpPr/>
            <p:nvPr/>
          </p:nvSpPr>
          <p:spPr bwMode="auto">
            <a:xfrm>
              <a:off x="2676679" y="2889422"/>
              <a:ext cx="313038" cy="634313"/>
            </a:xfrm>
            <a:prstGeom prst="downArrow">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4" name="圆角矩形 13"/>
            <p:cNvSpPr/>
            <p:nvPr/>
          </p:nvSpPr>
          <p:spPr bwMode="auto">
            <a:xfrm>
              <a:off x="1608386" y="4129291"/>
              <a:ext cx="1676400" cy="313557"/>
            </a:xfrm>
            <a:prstGeom prst="round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36000" rtlCol="0" anchor="ctr" anchorCtr="1">
              <a:spAutoFit/>
            </a:bodyPr>
            <a:lstStyle/>
            <a:p>
              <a:pPr indent="266700" algn="ctr">
                <a:lnSpc>
                  <a:spcPct val="150000"/>
                </a:lnSpc>
              </a:pPr>
              <a:r>
                <a:rPr lang="zh-CN" altLang="en-US" sz="1200" b="1" dirty="0">
                  <a:solidFill>
                    <a:srgbClr val="C00000"/>
                  </a:solidFill>
                  <a:latin typeface="方正大黑简体" pitchFamily="65" charset="-122"/>
                  <a:ea typeface="方正大黑简体" pitchFamily="65" charset="-122"/>
                </a:rPr>
                <a:t>岩石压缩系数</a:t>
              </a:r>
            </a:p>
          </p:txBody>
        </p:sp>
        <p:sp>
          <p:nvSpPr>
            <p:cNvPr id="15" name="圆角矩形 14"/>
            <p:cNvSpPr/>
            <p:nvPr/>
          </p:nvSpPr>
          <p:spPr bwMode="auto">
            <a:xfrm>
              <a:off x="1608386" y="4731531"/>
              <a:ext cx="1676400" cy="313557"/>
            </a:xfrm>
            <a:prstGeom prst="round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36000" rtlCol="0" anchor="ctr" anchorCtr="1">
              <a:spAutoFit/>
            </a:bodyPr>
            <a:lstStyle/>
            <a:p>
              <a:pPr indent="266700" algn="ctr">
                <a:lnSpc>
                  <a:spcPct val="150000"/>
                </a:lnSpc>
              </a:pPr>
              <a:r>
                <a:rPr lang="zh-CN" altLang="en-US" sz="1200" b="1" dirty="0">
                  <a:solidFill>
                    <a:srgbClr val="C00000"/>
                  </a:solidFill>
                  <a:latin typeface="方正大黑简体" pitchFamily="65" charset="-122"/>
                  <a:ea typeface="方正大黑简体" pitchFamily="65" charset="-122"/>
                </a:rPr>
                <a:t>岩石模型</a:t>
              </a:r>
            </a:p>
          </p:txBody>
        </p:sp>
        <p:sp>
          <p:nvSpPr>
            <p:cNvPr id="16" name="圆角矩形 15"/>
            <p:cNvSpPr/>
            <p:nvPr/>
          </p:nvSpPr>
          <p:spPr bwMode="auto">
            <a:xfrm>
              <a:off x="1608386" y="5333771"/>
              <a:ext cx="1676400" cy="313557"/>
            </a:xfrm>
            <a:prstGeom prst="roundRect">
              <a:avLst/>
            </a:prstGeom>
            <a:solidFill>
              <a:schemeClr val="bg1"/>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lIns="0" tIns="0" rIns="0" bIns="36000" rtlCol="0" anchor="ctr" anchorCtr="1">
              <a:spAutoFit/>
            </a:bodyPr>
            <a:lstStyle/>
            <a:p>
              <a:pPr indent="266700" algn="ctr">
                <a:lnSpc>
                  <a:spcPct val="150000"/>
                </a:lnSpc>
              </a:pPr>
              <a:r>
                <a:rPr lang="zh-CN" altLang="en-US" sz="1200" b="1" dirty="0">
                  <a:solidFill>
                    <a:srgbClr val="C00000"/>
                  </a:solidFill>
                  <a:latin typeface="方正大黑简体" pitchFamily="65" charset="-122"/>
                  <a:ea typeface="方正大黑简体" pitchFamily="65" charset="-122"/>
                </a:rPr>
                <a:t>模型初始化</a:t>
              </a:r>
            </a:p>
          </p:txBody>
        </p:sp>
        <p:cxnSp>
          <p:nvCxnSpPr>
            <p:cNvPr id="17" name="直接箭头连接符 16"/>
            <p:cNvCxnSpPr/>
            <p:nvPr/>
          </p:nvCxnSpPr>
          <p:spPr>
            <a:xfrm flipH="1">
              <a:off x="3202523" y="3428329"/>
              <a:ext cx="36104" cy="1373734"/>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086291" y="3664230"/>
              <a:ext cx="20711" cy="1826319"/>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1814997" y="3818371"/>
              <a:ext cx="4226" cy="372629"/>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728104" y="1602732"/>
            <a:ext cx="7977351" cy="338554"/>
          </a:xfrm>
          <a:prstGeom prst="rect">
            <a:avLst/>
          </a:prstGeom>
          <a:noFill/>
        </p:spPr>
        <p:txBody>
          <a:bodyPr wrap="square" rtlCol="0">
            <a:spAutoFit/>
          </a:bodyPr>
          <a:lstStyle/>
          <a:p>
            <a:r>
              <a:rPr lang="zh-CN" altLang="en-US" sz="1600" dirty="0">
                <a:latin typeface="方正大黑简体" panose="03000509000000000000" pitchFamily="65" charset="-122"/>
                <a:ea typeface="方正大黑简体" panose="03000509000000000000" pitchFamily="65" charset="-122"/>
              </a:rPr>
              <a:t>定义油藏中流体的性质、岩石和流体的相互作用关系，多相流体之间的渗流特征等。</a:t>
            </a:r>
          </a:p>
        </p:txBody>
      </p:sp>
    </p:spTree>
    <p:extLst>
      <p:ext uri="{BB962C8B-B14F-4D97-AF65-F5344CB8AC3E}">
        <p14:creationId xmlns:p14="http://schemas.microsoft.com/office/powerpoint/2010/main" val="29752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pic>
        <p:nvPicPr>
          <p:cNvPr id="88065" name="Picture 1" descr="C:\Users\Administrator\Documents\youdu\72828963-124604-dg_lijian1\image\temp\{60fbc581-adbf-41b4-bc60-6160eec8b6c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497" y="2364259"/>
            <a:ext cx="6539320" cy="433231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2"/>
          <p:cNvSpPr txBox="1">
            <a:spLocks noChangeArrowheads="1"/>
          </p:cNvSpPr>
          <p:nvPr/>
        </p:nvSpPr>
        <p:spPr bwMode="auto">
          <a:xfrm>
            <a:off x="866497" y="1405925"/>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3" name="文本框 2"/>
          <p:cNvSpPr txBox="1"/>
          <p:nvPr/>
        </p:nvSpPr>
        <p:spPr>
          <a:xfrm>
            <a:off x="1133465" y="1892016"/>
            <a:ext cx="6005384" cy="369332"/>
          </a:xfrm>
          <a:prstGeom prst="rect">
            <a:avLst/>
          </a:prstGeom>
          <a:noFill/>
        </p:spPr>
        <p:txBody>
          <a:bodyPr wrap="square" rtlCol="0">
            <a:spAutoFit/>
          </a:bodyPr>
          <a:lstStyle/>
          <a:p>
            <a:r>
              <a:rPr lang="en-US" altLang="zh-CN" b="1" dirty="0"/>
              <a:t>Processes&gt;simulation&gt;Make rock physics function </a:t>
            </a:r>
            <a:endParaRPr lang="zh-CN" altLang="en-US" b="1" dirty="0"/>
          </a:p>
        </p:txBody>
      </p:sp>
      <p:pic>
        <p:nvPicPr>
          <p:cNvPr id="18" name="Picture 1" descr="C:\Users\Administrator\Documents\youdu\72828963-124604-dg_lijian1\image\temp\{60fbc581-adbf-41b4-bc60-6160eec8b6c8}.png"/>
          <p:cNvPicPr>
            <a:picLocks noChangeAspect="1" noChangeArrowheads="1"/>
          </p:cNvPicPr>
          <p:nvPr/>
        </p:nvPicPr>
        <p:blipFill rotWithShape="1">
          <a:blip r:embed="rId2">
            <a:extLst>
              <a:ext uri="{28A0092B-C50C-407E-A947-70E740481C1C}">
                <a14:useLocalDpi xmlns:a14="http://schemas.microsoft.com/office/drawing/2010/main" val="0"/>
              </a:ext>
            </a:extLst>
          </a:blip>
          <a:srcRect l="36131" t="27191" r="9196" b="16905"/>
          <a:stretch/>
        </p:blipFill>
        <p:spPr bwMode="auto">
          <a:xfrm>
            <a:off x="3080951" y="2766450"/>
            <a:ext cx="5460117" cy="369879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接箭头连接符 19"/>
          <p:cNvCxnSpPr/>
          <p:nvPr/>
        </p:nvCxnSpPr>
        <p:spPr>
          <a:xfrm flipV="1">
            <a:off x="1878227" y="5140411"/>
            <a:ext cx="1326292" cy="897924"/>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635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13" name="Rectangle 2"/>
          <p:cNvSpPr txBox="1">
            <a:spLocks noChangeArrowheads="1"/>
          </p:cNvSpPr>
          <p:nvPr/>
        </p:nvSpPr>
        <p:spPr bwMode="auto">
          <a:xfrm>
            <a:off x="597789" y="1386914"/>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grpSp>
        <p:nvGrpSpPr>
          <p:cNvPr id="2" name="组合 1"/>
          <p:cNvGrpSpPr/>
          <p:nvPr/>
        </p:nvGrpSpPr>
        <p:grpSpPr>
          <a:xfrm>
            <a:off x="117475" y="1891740"/>
            <a:ext cx="8966200" cy="4822631"/>
            <a:chOff x="117475" y="887413"/>
            <a:chExt cx="8966200" cy="5807990"/>
          </a:xfrm>
        </p:grpSpPr>
        <p:sp>
          <p:nvSpPr>
            <p:cNvPr id="8" name="Text Box 62"/>
            <p:cNvSpPr txBox="1">
              <a:spLocks noChangeArrowheads="1"/>
            </p:cNvSpPr>
            <p:nvPr/>
          </p:nvSpPr>
          <p:spPr bwMode="auto">
            <a:xfrm>
              <a:off x="623888" y="4508500"/>
              <a:ext cx="8459787" cy="2186903"/>
            </a:xfrm>
            <a:prstGeom prst="rect">
              <a:avLst/>
            </a:prstGeom>
            <a:noFill/>
            <a:ln w="9525">
              <a:solidFill>
                <a:srgbClr val="FF0000"/>
              </a:solidFill>
              <a:miter lim="800000"/>
              <a:headEnd/>
              <a:tailEnd/>
            </a:ln>
            <a:effectLst/>
          </p:spPr>
          <p:txBody>
            <a:bodyPr>
              <a:spAutoFit/>
            </a:bodyPr>
            <a:lstStyle/>
            <a:p>
              <a:pPr eaLnBrk="1" hangingPunct="1"/>
              <a:r>
                <a:rPr lang="en-US" altLang="zh-CN" sz="1400" b="0" dirty="0">
                  <a:latin typeface="黑体" pitchFamily="2" charset="-122"/>
                  <a:ea typeface="黑体" pitchFamily="2" charset="-122"/>
                </a:rPr>
                <a:t>1</a:t>
              </a:r>
              <a:r>
                <a:rPr lang="zh-CN" altLang="en-US" sz="1400" b="0" dirty="0">
                  <a:latin typeface="黑体" pitchFamily="2" charset="-122"/>
                  <a:ea typeface="黑体" pitchFamily="2" charset="-122"/>
                </a:rPr>
                <a:t>． 束缚水饱和度（</a:t>
              </a:r>
              <a:r>
                <a:rPr lang="en-US" altLang="zh-CN" sz="1400" dirty="0">
                  <a:solidFill>
                    <a:srgbClr val="FF0000"/>
                  </a:solidFill>
                  <a:latin typeface="黑体" pitchFamily="2" charset="-122"/>
                  <a:ea typeface="黑体" pitchFamily="2" charset="-122"/>
                </a:rPr>
                <a:t>SWL</a:t>
              </a:r>
              <a:r>
                <a:rPr lang="zh-CN" altLang="en-US" sz="1400" b="0" dirty="0">
                  <a:latin typeface="黑体" pitchFamily="2" charset="-122"/>
                  <a:ea typeface="黑体" pitchFamily="2" charset="-122"/>
                </a:rPr>
                <a:t>）：        最小含水饱和度 </a:t>
              </a:r>
            </a:p>
            <a:p>
              <a:pPr eaLnBrk="1" hangingPunct="1"/>
              <a:r>
                <a:rPr lang="en-US" altLang="zh-CN" sz="1400" b="0" dirty="0">
                  <a:latin typeface="黑体" pitchFamily="2" charset="-122"/>
                  <a:ea typeface="黑体" pitchFamily="2" charset="-122"/>
                </a:rPr>
                <a:t>2</a:t>
              </a:r>
              <a:r>
                <a:rPr lang="zh-CN" altLang="en-US" sz="1400" b="0" dirty="0">
                  <a:latin typeface="黑体" pitchFamily="2" charset="-122"/>
                  <a:ea typeface="黑体" pitchFamily="2" charset="-122"/>
                </a:rPr>
                <a:t>． 临界含水饱和度（</a:t>
              </a:r>
              <a:r>
                <a:rPr lang="en-US" altLang="zh-CN" sz="1400" dirty="0">
                  <a:solidFill>
                    <a:srgbClr val="FF0000"/>
                  </a:solidFill>
                  <a:latin typeface="黑体" pitchFamily="2" charset="-122"/>
                  <a:ea typeface="黑体" pitchFamily="2" charset="-122"/>
                </a:rPr>
                <a:t>SWCR</a:t>
              </a:r>
              <a:r>
                <a:rPr lang="zh-CN" altLang="en-US" sz="1400" b="0" dirty="0">
                  <a:latin typeface="黑体" pitchFamily="2" charset="-122"/>
                  <a:ea typeface="黑体" pitchFamily="2" charset="-122"/>
                </a:rPr>
                <a:t>） ：    水开始流动时的含水饱和度</a:t>
              </a:r>
            </a:p>
            <a:p>
              <a:pPr eaLnBrk="1" hangingPunct="1"/>
              <a:r>
                <a:rPr lang="en-US" altLang="zh-CN" sz="1400" b="0" dirty="0">
                  <a:latin typeface="黑体" pitchFamily="2" charset="-122"/>
                  <a:ea typeface="黑体" pitchFamily="2" charset="-122"/>
                </a:rPr>
                <a:t>3</a:t>
              </a:r>
              <a:r>
                <a:rPr lang="zh-CN" altLang="en-US" sz="1400" b="0" dirty="0">
                  <a:latin typeface="黑体" pitchFamily="2" charset="-122"/>
                  <a:ea typeface="黑体" pitchFamily="2" charset="-122"/>
                </a:rPr>
                <a:t>． 最大含水饱和度</a:t>
              </a:r>
              <a:r>
                <a:rPr lang="zh-CN" altLang="en-US" sz="1400" dirty="0">
                  <a:latin typeface="黑体" pitchFamily="2" charset="-122"/>
                  <a:ea typeface="黑体" pitchFamily="2" charset="-122"/>
                </a:rPr>
                <a:t>（</a:t>
              </a:r>
              <a:r>
                <a:rPr lang="en-US" altLang="zh-CN" sz="1400" dirty="0">
                  <a:solidFill>
                    <a:srgbClr val="FF0000"/>
                  </a:solidFill>
                  <a:latin typeface="黑体" pitchFamily="2" charset="-122"/>
                  <a:ea typeface="黑体" pitchFamily="2" charset="-122"/>
                </a:rPr>
                <a:t>SWU</a:t>
              </a:r>
              <a:r>
                <a:rPr lang="zh-CN" altLang="en-US" sz="1400" dirty="0">
                  <a:latin typeface="黑体" pitchFamily="2" charset="-122"/>
                  <a:ea typeface="黑体" pitchFamily="2" charset="-122"/>
                </a:rPr>
                <a:t>）</a:t>
              </a:r>
              <a:r>
                <a:rPr lang="zh-CN" altLang="en-US" sz="1400" b="0" dirty="0">
                  <a:latin typeface="黑体" pitchFamily="2" charset="-122"/>
                  <a:ea typeface="黑体" pitchFamily="2" charset="-122"/>
                </a:rPr>
                <a:t>：      曲线中含水饱和度的最大值</a:t>
              </a:r>
            </a:p>
            <a:p>
              <a:pPr eaLnBrk="1" hangingPunct="1"/>
              <a:r>
                <a:rPr lang="en-US" altLang="zh-CN" sz="1400" b="0" dirty="0">
                  <a:latin typeface="黑体" pitchFamily="2" charset="-122"/>
                  <a:ea typeface="黑体" pitchFamily="2" charset="-122"/>
                </a:rPr>
                <a:t>4</a:t>
              </a:r>
              <a:r>
                <a:rPr lang="zh-CN" altLang="en-US" sz="1400" b="0" dirty="0">
                  <a:latin typeface="黑体" pitchFamily="2" charset="-122"/>
                  <a:ea typeface="黑体" pitchFamily="2" charset="-122"/>
                </a:rPr>
                <a:t>． 束缚气饱和度（</a:t>
              </a:r>
              <a:r>
                <a:rPr lang="en-US" altLang="zh-CN" sz="1400" dirty="0">
                  <a:solidFill>
                    <a:srgbClr val="FF0000"/>
                  </a:solidFill>
                  <a:latin typeface="黑体" pitchFamily="2" charset="-122"/>
                  <a:ea typeface="黑体" pitchFamily="2" charset="-122"/>
                </a:rPr>
                <a:t>SGL</a:t>
              </a:r>
              <a:r>
                <a:rPr lang="zh-CN" altLang="en-US" sz="1400" b="0" dirty="0">
                  <a:latin typeface="黑体" pitchFamily="2" charset="-122"/>
                  <a:ea typeface="黑体" pitchFamily="2" charset="-122"/>
                </a:rPr>
                <a:t>）：        最小含气饱和度</a:t>
              </a:r>
            </a:p>
            <a:p>
              <a:pPr eaLnBrk="1" hangingPunct="1"/>
              <a:r>
                <a:rPr lang="en-US" altLang="zh-CN" sz="1400" b="0" dirty="0">
                  <a:latin typeface="黑体" pitchFamily="2" charset="-122"/>
                  <a:ea typeface="黑体" pitchFamily="2" charset="-122"/>
                </a:rPr>
                <a:t>5</a:t>
              </a:r>
              <a:r>
                <a:rPr lang="zh-CN" altLang="en-US" sz="1400" b="0" dirty="0">
                  <a:latin typeface="黑体" pitchFamily="2" charset="-122"/>
                  <a:ea typeface="黑体" pitchFamily="2" charset="-122"/>
                </a:rPr>
                <a:t>． 临界含气饱和度（</a:t>
              </a:r>
              <a:r>
                <a:rPr lang="en-US" altLang="zh-CN" sz="1400" dirty="0">
                  <a:solidFill>
                    <a:srgbClr val="FF0000"/>
                  </a:solidFill>
                  <a:latin typeface="黑体" pitchFamily="2" charset="-122"/>
                  <a:ea typeface="黑体" pitchFamily="2" charset="-122"/>
                </a:rPr>
                <a:t>SGCR</a:t>
              </a:r>
              <a:r>
                <a:rPr lang="zh-CN" altLang="en-US" sz="1400" b="0" dirty="0">
                  <a:latin typeface="黑体" pitchFamily="2" charset="-122"/>
                  <a:ea typeface="黑体" pitchFamily="2" charset="-122"/>
                </a:rPr>
                <a:t>） ：    气开始流动是的含气饱和度</a:t>
              </a:r>
            </a:p>
            <a:p>
              <a:pPr eaLnBrk="1" hangingPunct="1"/>
              <a:r>
                <a:rPr lang="en-US" altLang="zh-CN" sz="1400" b="0" dirty="0">
                  <a:latin typeface="黑体" pitchFamily="2" charset="-122"/>
                  <a:ea typeface="黑体" pitchFamily="2" charset="-122"/>
                </a:rPr>
                <a:t>6</a:t>
              </a:r>
              <a:r>
                <a:rPr lang="zh-CN" altLang="en-US" sz="1400" b="0" dirty="0">
                  <a:latin typeface="黑体" pitchFamily="2" charset="-122"/>
                  <a:ea typeface="黑体" pitchFamily="2" charset="-122"/>
                </a:rPr>
                <a:t>． 最大含气饱和度（</a:t>
              </a:r>
              <a:r>
                <a:rPr lang="en-US" altLang="zh-CN" sz="1400" dirty="0">
                  <a:solidFill>
                    <a:srgbClr val="FF0000"/>
                  </a:solidFill>
                  <a:latin typeface="黑体" pitchFamily="2" charset="-122"/>
                  <a:ea typeface="黑体" pitchFamily="2" charset="-122"/>
                </a:rPr>
                <a:t>SGU</a:t>
              </a:r>
              <a:r>
                <a:rPr lang="en-US" altLang="zh-CN" sz="1400" b="0" dirty="0">
                  <a:solidFill>
                    <a:srgbClr val="FF0000"/>
                  </a:solidFill>
                  <a:latin typeface="黑体" pitchFamily="2" charset="-122"/>
                  <a:ea typeface="黑体" pitchFamily="2" charset="-122"/>
                </a:rPr>
                <a:t> </a:t>
              </a:r>
              <a:r>
                <a:rPr lang="zh-CN" altLang="en-US" sz="1400" b="0" dirty="0">
                  <a:latin typeface="黑体" pitchFamily="2" charset="-122"/>
                  <a:ea typeface="黑体" pitchFamily="2" charset="-122"/>
                </a:rPr>
                <a:t>） ：    曲线中含气饱和度的最大值</a:t>
              </a:r>
            </a:p>
            <a:p>
              <a:pPr eaLnBrk="1" hangingPunct="1"/>
              <a:r>
                <a:rPr lang="en-US" altLang="zh-CN" sz="1400" b="0" dirty="0">
                  <a:latin typeface="黑体" pitchFamily="2" charset="-122"/>
                  <a:ea typeface="黑体" pitchFamily="2" charset="-122"/>
                </a:rPr>
                <a:t>7</a:t>
              </a:r>
              <a:r>
                <a:rPr lang="zh-CN" altLang="en-US" sz="1400" b="0" dirty="0">
                  <a:latin typeface="黑体" pitchFamily="2" charset="-122"/>
                  <a:ea typeface="黑体" pitchFamily="2" charset="-122"/>
                </a:rPr>
                <a:t>． 油水两相残余油饱和度（</a:t>
              </a:r>
              <a:r>
                <a:rPr lang="en-US" altLang="zh-CN" sz="1400" dirty="0">
                  <a:solidFill>
                    <a:srgbClr val="FF0000"/>
                  </a:solidFill>
                  <a:latin typeface="黑体" pitchFamily="2" charset="-122"/>
                  <a:ea typeface="黑体" pitchFamily="2" charset="-122"/>
                </a:rPr>
                <a:t>SOWCR</a:t>
              </a:r>
              <a:r>
                <a:rPr lang="zh-CN" altLang="en-US" sz="1400" b="0" dirty="0">
                  <a:latin typeface="黑体" pitchFamily="2" charset="-122"/>
                  <a:ea typeface="黑体" pitchFamily="2" charset="-122"/>
                </a:rPr>
                <a:t>）：油水两相曲线中的含油饱和度最小值</a:t>
              </a:r>
            </a:p>
            <a:p>
              <a:pPr eaLnBrk="1" hangingPunct="1"/>
              <a:r>
                <a:rPr lang="en-US" altLang="zh-CN" sz="1400" b="0" dirty="0">
                  <a:latin typeface="黑体" pitchFamily="2" charset="-122"/>
                  <a:ea typeface="黑体" pitchFamily="2" charset="-122"/>
                </a:rPr>
                <a:t>8</a:t>
              </a:r>
              <a:r>
                <a:rPr lang="zh-CN" altLang="en-US" sz="1400" b="0" dirty="0">
                  <a:latin typeface="黑体" pitchFamily="2" charset="-122"/>
                  <a:ea typeface="黑体" pitchFamily="2" charset="-122"/>
                </a:rPr>
                <a:t>． 油气两相残余油饱和度（</a:t>
              </a:r>
              <a:r>
                <a:rPr lang="zh-CN" altLang="en-US" sz="1400" b="0" dirty="0">
                  <a:solidFill>
                    <a:srgbClr val="FF0000"/>
                  </a:solidFill>
                  <a:latin typeface="黑体" pitchFamily="2" charset="-122"/>
                  <a:ea typeface="黑体" pitchFamily="2" charset="-122"/>
                </a:rPr>
                <a:t> </a:t>
              </a:r>
              <a:r>
                <a:rPr lang="en-US" altLang="zh-CN" sz="1400" dirty="0">
                  <a:solidFill>
                    <a:srgbClr val="FF0000"/>
                  </a:solidFill>
                  <a:latin typeface="黑体" pitchFamily="2" charset="-122"/>
                  <a:ea typeface="黑体" pitchFamily="2" charset="-122"/>
                </a:rPr>
                <a:t>SOGCR</a:t>
              </a:r>
              <a:r>
                <a:rPr lang="zh-CN" altLang="en-US" sz="1400" b="0" dirty="0">
                  <a:latin typeface="黑体" pitchFamily="2" charset="-122"/>
                  <a:ea typeface="黑体" pitchFamily="2" charset="-122"/>
                </a:rPr>
                <a:t>）：油气两相曲线中的含油饱和度最小值</a:t>
              </a:r>
            </a:p>
          </p:txBody>
        </p:sp>
        <p:grpSp>
          <p:nvGrpSpPr>
            <p:cNvPr id="9" name="组合 8"/>
            <p:cNvGrpSpPr/>
            <p:nvPr/>
          </p:nvGrpSpPr>
          <p:grpSpPr>
            <a:xfrm>
              <a:off x="117475" y="887413"/>
              <a:ext cx="8874125" cy="3408362"/>
              <a:chOff x="-73025" y="887413"/>
              <a:chExt cx="9515475" cy="3549650"/>
            </a:xfrm>
          </p:grpSpPr>
          <p:sp>
            <p:nvSpPr>
              <p:cNvPr id="10" name="Rectangle 63"/>
              <p:cNvSpPr>
                <a:spLocks noChangeArrowheads="1"/>
              </p:cNvSpPr>
              <p:nvPr/>
            </p:nvSpPr>
            <p:spPr bwMode="auto">
              <a:xfrm>
                <a:off x="-73025" y="887413"/>
                <a:ext cx="4860925" cy="2949575"/>
              </a:xfrm>
              <a:prstGeom prst="rect">
                <a:avLst/>
              </a:prstGeom>
              <a:solidFill>
                <a:srgbClr val="FFFFFF"/>
              </a:solidFill>
              <a:ln w="9525">
                <a:solidFill>
                  <a:srgbClr val="000000"/>
                </a:solidFill>
                <a:miter lim="800000"/>
                <a:headEnd/>
                <a:tailEnd/>
              </a:ln>
              <a:effectLst/>
            </p:spPr>
            <p:txBody>
              <a:bodyPr wrap="none" anchor="ctr"/>
              <a:lstStyle/>
              <a:p>
                <a:pPr algn="ctr" eaLnBrk="1" hangingPunct="1"/>
                <a:endParaRPr lang="zh-CN" altLang="zh-CN" sz="1400" b="0"/>
              </a:p>
            </p:txBody>
          </p:sp>
          <p:sp>
            <p:nvSpPr>
              <p:cNvPr id="12" name="Rectangle 64"/>
              <p:cNvSpPr>
                <a:spLocks noChangeArrowheads="1"/>
              </p:cNvSpPr>
              <p:nvPr/>
            </p:nvSpPr>
            <p:spPr bwMode="auto">
              <a:xfrm>
                <a:off x="339725" y="1143000"/>
                <a:ext cx="3968750" cy="2244725"/>
              </a:xfrm>
              <a:prstGeom prst="rect">
                <a:avLst/>
              </a:prstGeom>
              <a:solidFill>
                <a:srgbClr val="FFFFFF"/>
              </a:solidFill>
              <a:ln w="9525">
                <a:solidFill>
                  <a:srgbClr val="000000"/>
                </a:solidFill>
                <a:miter lim="800000"/>
                <a:headEnd/>
                <a:tailEnd/>
              </a:ln>
              <a:effectLst/>
            </p:spPr>
            <p:txBody>
              <a:bodyPr wrap="none" anchor="ctr"/>
              <a:lstStyle/>
              <a:p>
                <a:pPr algn="ctr" eaLnBrk="1" hangingPunct="1"/>
                <a:endParaRPr lang="zh-CN" altLang="zh-CN" sz="1400" b="0"/>
              </a:p>
            </p:txBody>
          </p:sp>
          <p:sp>
            <p:nvSpPr>
              <p:cNvPr id="14" name="Freeform 65"/>
              <p:cNvSpPr>
                <a:spLocks/>
              </p:cNvSpPr>
              <p:nvPr/>
            </p:nvSpPr>
            <p:spPr bwMode="auto">
              <a:xfrm>
                <a:off x="1022350" y="1720850"/>
                <a:ext cx="2751138" cy="1662113"/>
              </a:xfrm>
              <a:custGeom>
                <a:avLst/>
                <a:gdLst>
                  <a:gd name="T0" fmla="*/ 0 w 1823"/>
                  <a:gd name="T1" fmla="*/ 0 h 1176"/>
                  <a:gd name="T2" fmla="*/ 2147483646 w 1823"/>
                  <a:gd name="T3" fmla="*/ 2147483646 h 1176"/>
                  <a:gd name="T4" fmla="*/ 2147483646 w 1823"/>
                  <a:gd name="T5" fmla="*/ 2147483646 h 1176"/>
                  <a:gd name="T6" fmla="*/ 2147483646 w 1823"/>
                  <a:gd name="T7" fmla="*/ 2147483646 h 1176"/>
                  <a:gd name="T8" fmla="*/ 2147483646 w 1823"/>
                  <a:gd name="T9" fmla="*/ 2147483646 h 1176"/>
                  <a:gd name="T10" fmla="*/ 2147483646 w 1823"/>
                  <a:gd name="T11" fmla="*/ 2147483646 h 1176"/>
                  <a:gd name="T12" fmla="*/ 2147483646 w 1823"/>
                  <a:gd name="T13" fmla="*/ 2147483646 h 1176"/>
                  <a:gd name="T14" fmla="*/ 2147483646 w 1823"/>
                  <a:gd name="T15" fmla="*/ 2147483646 h 1176"/>
                  <a:gd name="T16" fmla="*/ 2147483646 w 1823"/>
                  <a:gd name="T17" fmla="*/ 2147483646 h 11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23" h="1176">
                    <a:moveTo>
                      <a:pt x="0" y="0"/>
                    </a:moveTo>
                    <a:cubicBezTo>
                      <a:pt x="11" y="38"/>
                      <a:pt x="22" y="76"/>
                      <a:pt x="45" y="137"/>
                    </a:cubicBezTo>
                    <a:cubicBezTo>
                      <a:pt x="68" y="198"/>
                      <a:pt x="94" y="281"/>
                      <a:pt x="136" y="363"/>
                    </a:cubicBezTo>
                    <a:cubicBezTo>
                      <a:pt x="178" y="445"/>
                      <a:pt x="228" y="554"/>
                      <a:pt x="296" y="630"/>
                    </a:cubicBezTo>
                    <a:cubicBezTo>
                      <a:pt x="364" y="706"/>
                      <a:pt x="442" y="763"/>
                      <a:pt x="544" y="817"/>
                    </a:cubicBezTo>
                    <a:cubicBezTo>
                      <a:pt x="646" y="871"/>
                      <a:pt x="793" y="915"/>
                      <a:pt x="907" y="953"/>
                    </a:cubicBezTo>
                    <a:cubicBezTo>
                      <a:pt x="1021" y="991"/>
                      <a:pt x="1123" y="1014"/>
                      <a:pt x="1225" y="1044"/>
                    </a:cubicBezTo>
                    <a:cubicBezTo>
                      <a:pt x="1327" y="1074"/>
                      <a:pt x="1417" y="1112"/>
                      <a:pt x="1517" y="1134"/>
                    </a:cubicBezTo>
                    <a:cubicBezTo>
                      <a:pt x="1617" y="1156"/>
                      <a:pt x="1759" y="1167"/>
                      <a:pt x="1823" y="1176"/>
                    </a:cubicBezTo>
                  </a:path>
                </a:pathLst>
              </a:custGeom>
              <a:noFill/>
              <a:ln w="28575" cmpd="sng">
                <a:solidFill>
                  <a:srgbClr val="FF0000"/>
                </a:solidFill>
                <a:round/>
                <a:headEnd/>
                <a:tailEnd/>
              </a:ln>
              <a:effectLst/>
            </p:spPr>
            <p:txBody>
              <a:bodyPr/>
              <a:lstStyle/>
              <a:p>
                <a:endParaRPr lang="zh-CN" altLang="en-US"/>
              </a:p>
            </p:txBody>
          </p:sp>
          <p:sp>
            <p:nvSpPr>
              <p:cNvPr id="15" name="Freeform 66"/>
              <p:cNvSpPr>
                <a:spLocks/>
              </p:cNvSpPr>
              <p:nvPr/>
            </p:nvSpPr>
            <p:spPr bwMode="auto">
              <a:xfrm>
                <a:off x="1233488" y="2425700"/>
                <a:ext cx="3074987" cy="957263"/>
              </a:xfrm>
              <a:custGeom>
                <a:avLst/>
                <a:gdLst>
                  <a:gd name="T0" fmla="*/ 0 w 1674"/>
                  <a:gd name="T1" fmla="*/ 2147483646 h 450"/>
                  <a:gd name="T2" fmla="*/ 2147483646 w 1674"/>
                  <a:gd name="T3" fmla="*/ 2147483646 h 450"/>
                  <a:gd name="T4" fmla="*/ 2147483646 w 1674"/>
                  <a:gd name="T5" fmla="*/ 2147483646 h 450"/>
                  <a:gd name="T6" fmla="*/ 2147483646 w 1674"/>
                  <a:gd name="T7" fmla="*/ 2147483646 h 450"/>
                  <a:gd name="T8" fmla="*/ 2147483646 w 1674"/>
                  <a:gd name="T9" fmla="*/ 2147483646 h 450"/>
                  <a:gd name="T10" fmla="*/ 2147483646 w 1674"/>
                  <a:gd name="T11" fmla="*/ 0 h 4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4" h="450">
                    <a:moveTo>
                      <a:pt x="0" y="450"/>
                    </a:moveTo>
                    <a:cubicBezTo>
                      <a:pt x="52" y="442"/>
                      <a:pt x="216" y="422"/>
                      <a:pt x="314" y="408"/>
                    </a:cubicBezTo>
                    <a:cubicBezTo>
                      <a:pt x="412" y="394"/>
                      <a:pt x="441" y="394"/>
                      <a:pt x="586" y="363"/>
                    </a:cubicBezTo>
                    <a:cubicBezTo>
                      <a:pt x="731" y="332"/>
                      <a:pt x="1016" y="275"/>
                      <a:pt x="1182" y="222"/>
                    </a:cubicBezTo>
                    <a:cubicBezTo>
                      <a:pt x="1348" y="169"/>
                      <a:pt x="1502" y="83"/>
                      <a:pt x="1584" y="46"/>
                    </a:cubicBezTo>
                    <a:cubicBezTo>
                      <a:pt x="1666" y="9"/>
                      <a:pt x="1670" y="4"/>
                      <a:pt x="1674" y="0"/>
                    </a:cubicBezTo>
                  </a:path>
                </a:pathLst>
              </a:custGeom>
              <a:noFill/>
              <a:ln w="28575" cmpd="sng">
                <a:solidFill>
                  <a:schemeClr val="accent2"/>
                </a:solidFill>
                <a:round/>
                <a:headEnd/>
                <a:tailEnd/>
              </a:ln>
              <a:effectLst/>
            </p:spPr>
            <p:txBody>
              <a:bodyPr/>
              <a:lstStyle/>
              <a:p>
                <a:endParaRPr lang="zh-CN" altLang="en-US"/>
              </a:p>
            </p:txBody>
          </p:sp>
          <p:sp>
            <p:nvSpPr>
              <p:cNvPr id="16" name="Line 67"/>
              <p:cNvSpPr>
                <a:spLocks noChangeShapeType="1"/>
              </p:cNvSpPr>
              <p:nvPr/>
            </p:nvSpPr>
            <p:spPr bwMode="auto">
              <a:xfrm>
                <a:off x="1022350" y="1720850"/>
                <a:ext cx="0" cy="1666875"/>
              </a:xfrm>
              <a:prstGeom prst="line">
                <a:avLst/>
              </a:prstGeom>
              <a:noFill/>
              <a:ln w="9525">
                <a:solidFill>
                  <a:srgbClr val="000000"/>
                </a:solidFill>
                <a:prstDash val="dash"/>
                <a:round/>
                <a:headEnd/>
                <a:tailEnd/>
              </a:ln>
              <a:effectLst/>
            </p:spPr>
            <p:txBody>
              <a:bodyPr/>
              <a:lstStyle/>
              <a:p>
                <a:endParaRPr lang="zh-CN" altLang="en-US"/>
              </a:p>
            </p:txBody>
          </p:sp>
          <p:sp>
            <p:nvSpPr>
              <p:cNvPr id="17" name="Text Box 68"/>
              <p:cNvSpPr txBox="1">
                <a:spLocks noChangeArrowheads="1"/>
              </p:cNvSpPr>
              <p:nvPr/>
            </p:nvSpPr>
            <p:spPr bwMode="auto">
              <a:xfrm>
                <a:off x="131763" y="3371850"/>
                <a:ext cx="282575"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0</a:t>
                </a:r>
              </a:p>
            </p:txBody>
          </p:sp>
          <p:sp>
            <p:nvSpPr>
              <p:cNvPr id="19" name="Text Box 69"/>
              <p:cNvSpPr txBox="1">
                <a:spLocks noChangeArrowheads="1"/>
              </p:cNvSpPr>
              <p:nvPr/>
            </p:nvSpPr>
            <p:spPr bwMode="auto">
              <a:xfrm>
                <a:off x="4164013" y="3371850"/>
                <a:ext cx="430212"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1.0</a:t>
                </a:r>
              </a:p>
            </p:txBody>
          </p:sp>
          <p:sp>
            <p:nvSpPr>
              <p:cNvPr id="21" name="Text Box 70"/>
              <p:cNvSpPr txBox="1">
                <a:spLocks noChangeArrowheads="1"/>
              </p:cNvSpPr>
              <p:nvPr/>
            </p:nvSpPr>
            <p:spPr bwMode="auto">
              <a:xfrm>
                <a:off x="-73025" y="1042988"/>
                <a:ext cx="430213"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1.0</a:t>
                </a:r>
              </a:p>
            </p:txBody>
          </p:sp>
          <p:sp>
            <p:nvSpPr>
              <p:cNvPr id="22" name="Text Box 71"/>
              <p:cNvSpPr txBox="1">
                <a:spLocks noChangeArrowheads="1"/>
              </p:cNvSpPr>
              <p:nvPr/>
            </p:nvSpPr>
            <p:spPr bwMode="auto">
              <a:xfrm>
                <a:off x="2117725" y="3479800"/>
                <a:ext cx="431800"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Sw</a:t>
                </a:r>
              </a:p>
            </p:txBody>
          </p:sp>
          <p:sp>
            <p:nvSpPr>
              <p:cNvPr id="23" name="Text Box 72"/>
              <p:cNvSpPr txBox="1">
                <a:spLocks noChangeArrowheads="1"/>
              </p:cNvSpPr>
              <p:nvPr/>
            </p:nvSpPr>
            <p:spPr bwMode="auto">
              <a:xfrm rot="-5400000">
                <a:off x="-231775" y="2141538"/>
                <a:ext cx="815975"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Kro/Krw</a:t>
                </a:r>
              </a:p>
            </p:txBody>
          </p:sp>
          <p:sp>
            <p:nvSpPr>
              <p:cNvPr id="24" name="AutoShape 73"/>
              <p:cNvSpPr>
                <a:spLocks noChangeArrowheads="1"/>
              </p:cNvSpPr>
              <p:nvPr/>
            </p:nvSpPr>
            <p:spPr bwMode="auto">
              <a:xfrm>
                <a:off x="7938" y="3965575"/>
                <a:ext cx="682625" cy="384175"/>
              </a:xfrm>
              <a:prstGeom prst="wedgeRectCallout">
                <a:avLst>
                  <a:gd name="adj1" fmla="val 98838"/>
                  <a:gd name="adj2" fmla="val -202481"/>
                </a:avLst>
              </a:prstGeom>
              <a:solidFill>
                <a:srgbClr val="FF0000"/>
              </a:solidFill>
              <a:ln w="9525">
                <a:solidFill>
                  <a:srgbClr val="000000"/>
                </a:solidFill>
                <a:miter lim="800000"/>
                <a:headEnd/>
                <a:tailEnd/>
              </a:ln>
              <a:effectLst/>
            </p:spPr>
            <p:txBody>
              <a:bodyPr/>
              <a:lstStyle/>
              <a:p>
                <a:pPr algn="ctr" eaLnBrk="1" hangingPunct="1"/>
                <a:r>
                  <a:rPr lang="en-US" altLang="zh-CN" sz="1400" b="0">
                    <a:solidFill>
                      <a:srgbClr val="000000"/>
                    </a:solidFill>
                  </a:rPr>
                  <a:t>SWL</a:t>
                </a:r>
              </a:p>
            </p:txBody>
          </p:sp>
          <p:sp>
            <p:nvSpPr>
              <p:cNvPr id="25" name="AutoShape 74"/>
              <p:cNvSpPr>
                <a:spLocks noChangeArrowheads="1"/>
              </p:cNvSpPr>
              <p:nvPr/>
            </p:nvSpPr>
            <p:spPr bwMode="auto">
              <a:xfrm>
                <a:off x="847725" y="3965575"/>
                <a:ext cx="771525" cy="384175"/>
              </a:xfrm>
              <a:prstGeom prst="wedgeRectCallout">
                <a:avLst>
                  <a:gd name="adj1" fmla="val 3907"/>
                  <a:gd name="adj2" fmla="val -204958"/>
                </a:avLst>
              </a:prstGeom>
              <a:solidFill>
                <a:srgbClr val="66FF33"/>
              </a:solidFill>
              <a:ln w="9525">
                <a:solidFill>
                  <a:srgbClr val="000000"/>
                </a:solidFill>
                <a:miter lim="800000"/>
                <a:headEnd/>
                <a:tailEnd/>
              </a:ln>
              <a:effectLst/>
            </p:spPr>
            <p:txBody>
              <a:bodyPr/>
              <a:lstStyle/>
              <a:p>
                <a:pPr algn="ctr" eaLnBrk="1" hangingPunct="1"/>
                <a:r>
                  <a:rPr lang="en-US" altLang="zh-CN" sz="1400" b="0">
                    <a:solidFill>
                      <a:srgbClr val="000000"/>
                    </a:solidFill>
                  </a:rPr>
                  <a:t>SWCR</a:t>
                </a:r>
              </a:p>
            </p:txBody>
          </p:sp>
          <p:sp>
            <p:nvSpPr>
              <p:cNvPr id="26" name="AutoShape 75"/>
              <p:cNvSpPr>
                <a:spLocks noChangeArrowheads="1"/>
              </p:cNvSpPr>
              <p:nvPr/>
            </p:nvSpPr>
            <p:spPr bwMode="auto">
              <a:xfrm>
                <a:off x="3860800" y="3954463"/>
                <a:ext cx="817563" cy="384175"/>
              </a:xfrm>
              <a:prstGeom prst="wedgeRectCallout">
                <a:avLst>
                  <a:gd name="adj1" fmla="val 3787"/>
                  <a:gd name="adj2" fmla="val -195866"/>
                </a:avLst>
              </a:prstGeom>
              <a:solidFill>
                <a:srgbClr val="66FF33"/>
              </a:solidFill>
              <a:ln w="9525">
                <a:solidFill>
                  <a:srgbClr val="000000"/>
                </a:solidFill>
                <a:miter lim="800000"/>
                <a:headEnd/>
                <a:tailEnd/>
              </a:ln>
              <a:effectLst/>
            </p:spPr>
            <p:txBody>
              <a:bodyPr/>
              <a:lstStyle/>
              <a:p>
                <a:pPr algn="ctr" eaLnBrk="1" hangingPunct="1"/>
                <a:r>
                  <a:rPr lang="en-US" altLang="zh-CN" sz="1400" b="0">
                    <a:solidFill>
                      <a:srgbClr val="000000"/>
                    </a:solidFill>
                  </a:rPr>
                  <a:t>Swu</a:t>
                </a:r>
              </a:p>
            </p:txBody>
          </p:sp>
          <p:sp>
            <p:nvSpPr>
              <p:cNvPr id="27" name="AutoShape 76"/>
              <p:cNvSpPr>
                <a:spLocks noChangeArrowheads="1"/>
              </p:cNvSpPr>
              <p:nvPr/>
            </p:nvSpPr>
            <p:spPr bwMode="auto">
              <a:xfrm>
                <a:off x="2843213" y="3963988"/>
                <a:ext cx="935037" cy="384175"/>
              </a:xfrm>
              <a:prstGeom prst="wedgeRectCallout">
                <a:avLst>
                  <a:gd name="adj1" fmla="val 50847"/>
                  <a:gd name="adj2" fmla="val -204958"/>
                </a:avLst>
              </a:prstGeom>
              <a:solidFill>
                <a:srgbClr val="FF0000"/>
              </a:solidFill>
              <a:ln w="9525">
                <a:solidFill>
                  <a:srgbClr val="000000"/>
                </a:solidFill>
                <a:miter lim="800000"/>
                <a:headEnd/>
                <a:tailEnd/>
              </a:ln>
              <a:effectLst/>
            </p:spPr>
            <p:txBody>
              <a:bodyPr/>
              <a:lstStyle/>
              <a:p>
                <a:pPr algn="ctr" eaLnBrk="1" hangingPunct="1"/>
                <a:r>
                  <a:rPr lang="en-US" altLang="zh-CN" sz="1400" b="0">
                    <a:ea typeface="黑体" pitchFamily="2" charset="-122"/>
                  </a:rPr>
                  <a:t>SOWCR</a:t>
                </a:r>
              </a:p>
            </p:txBody>
          </p:sp>
          <p:sp>
            <p:nvSpPr>
              <p:cNvPr id="28" name="Rectangle 77"/>
              <p:cNvSpPr>
                <a:spLocks noChangeArrowheads="1"/>
              </p:cNvSpPr>
              <p:nvPr/>
            </p:nvSpPr>
            <p:spPr bwMode="auto">
              <a:xfrm>
                <a:off x="4581525" y="889000"/>
                <a:ext cx="4860925" cy="2949575"/>
              </a:xfrm>
              <a:prstGeom prst="rect">
                <a:avLst/>
              </a:prstGeom>
              <a:solidFill>
                <a:srgbClr val="FFFFFF"/>
              </a:solidFill>
              <a:ln w="9525">
                <a:solidFill>
                  <a:srgbClr val="000000"/>
                </a:solidFill>
                <a:miter lim="800000"/>
                <a:headEnd/>
                <a:tailEnd/>
              </a:ln>
              <a:effectLst/>
            </p:spPr>
            <p:txBody>
              <a:bodyPr wrap="none" anchor="ctr"/>
              <a:lstStyle/>
              <a:p>
                <a:pPr algn="ctr" eaLnBrk="1" hangingPunct="1"/>
                <a:endParaRPr lang="zh-CN" altLang="zh-CN" sz="1400" b="0"/>
              </a:p>
            </p:txBody>
          </p:sp>
          <p:sp>
            <p:nvSpPr>
              <p:cNvPr id="29" name="Rectangle 78"/>
              <p:cNvSpPr>
                <a:spLocks noChangeArrowheads="1"/>
              </p:cNvSpPr>
              <p:nvPr/>
            </p:nvSpPr>
            <p:spPr bwMode="auto">
              <a:xfrm>
                <a:off x="4992688" y="1144588"/>
                <a:ext cx="3970337" cy="2244725"/>
              </a:xfrm>
              <a:prstGeom prst="rect">
                <a:avLst/>
              </a:prstGeom>
              <a:solidFill>
                <a:srgbClr val="FFFFFF"/>
              </a:solidFill>
              <a:ln w="9525">
                <a:solidFill>
                  <a:srgbClr val="000000"/>
                </a:solidFill>
                <a:miter lim="800000"/>
                <a:headEnd/>
                <a:tailEnd/>
              </a:ln>
              <a:effectLst/>
            </p:spPr>
            <p:txBody>
              <a:bodyPr wrap="none" anchor="ctr"/>
              <a:lstStyle/>
              <a:p>
                <a:pPr algn="ctr" eaLnBrk="1" hangingPunct="1"/>
                <a:endParaRPr lang="zh-CN" altLang="zh-CN" sz="1400" b="0"/>
              </a:p>
            </p:txBody>
          </p:sp>
          <p:sp>
            <p:nvSpPr>
              <p:cNvPr id="30" name="Freeform 79"/>
              <p:cNvSpPr>
                <a:spLocks/>
              </p:cNvSpPr>
              <p:nvPr/>
            </p:nvSpPr>
            <p:spPr bwMode="auto">
              <a:xfrm>
                <a:off x="5010150" y="1720850"/>
                <a:ext cx="2752725" cy="1663700"/>
              </a:xfrm>
              <a:custGeom>
                <a:avLst/>
                <a:gdLst>
                  <a:gd name="T0" fmla="*/ 0 w 1823"/>
                  <a:gd name="T1" fmla="*/ 0 h 1176"/>
                  <a:gd name="T2" fmla="*/ 2147483646 w 1823"/>
                  <a:gd name="T3" fmla="*/ 2147483646 h 1176"/>
                  <a:gd name="T4" fmla="*/ 2147483646 w 1823"/>
                  <a:gd name="T5" fmla="*/ 2147483646 h 1176"/>
                  <a:gd name="T6" fmla="*/ 2147483646 w 1823"/>
                  <a:gd name="T7" fmla="*/ 2147483646 h 1176"/>
                  <a:gd name="T8" fmla="*/ 2147483646 w 1823"/>
                  <a:gd name="T9" fmla="*/ 2147483646 h 1176"/>
                  <a:gd name="T10" fmla="*/ 2147483646 w 1823"/>
                  <a:gd name="T11" fmla="*/ 2147483646 h 1176"/>
                  <a:gd name="T12" fmla="*/ 2147483646 w 1823"/>
                  <a:gd name="T13" fmla="*/ 2147483646 h 1176"/>
                  <a:gd name="T14" fmla="*/ 2147483646 w 1823"/>
                  <a:gd name="T15" fmla="*/ 2147483646 h 1176"/>
                  <a:gd name="T16" fmla="*/ 2147483646 w 1823"/>
                  <a:gd name="T17" fmla="*/ 2147483646 h 11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23" h="1176">
                    <a:moveTo>
                      <a:pt x="0" y="0"/>
                    </a:moveTo>
                    <a:cubicBezTo>
                      <a:pt x="11" y="38"/>
                      <a:pt x="22" y="76"/>
                      <a:pt x="45" y="137"/>
                    </a:cubicBezTo>
                    <a:cubicBezTo>
                      <a:pt x="68" y="198"/>
                      <a:pt x="94" y="281"/>
                      <a:pt x="136" y="363"/>
                    </a:cubicBezTo>
                    <a:cubicBezTo>
                      <a:pt x="178" y="445"/>
                      <a:pt x="228" y="554"/>
                      <a:pt x="296" y="630"/>
                    </a:cubicBezTo>
                    <a:cubicBezTo>
                      <a:pt x="364" y="706"/>
                      <a:pt x="442" y="763"/>
                      <a:pt x="544" y="817"/>
                    </a:cubicBezTo>
                    <a:cubicBezTo>
                      <a:pt x="646" y="871"/>
                      <a:pt x="793" y="915"/>
                      <a:pt x="907" y="953"/>
                    </a:cubicBezTo>
                    <a:cubicBezTo>
                      <a:pt x="1021" y="991"/>
                      <a:pt x="1123" y="1014"/>
                      <a:pt x="1225" y="1044"/>
                    </a:cubicBezTo>
                    <a:cubicBezTo>
                      <a:pt x="1327" y="1074"/>
                      <a:pt x="1417" y="1112"/>
                      <a:pt x="1517" y="1134"/>
                    </a:cubicBezTo>
                    <a:cubicBezTo>
                      <a:pt x="1617" y="1156"/>
                      <a:pt x="1759" y="1167"/>
                      <a:pt x="1823" y="1176"/>
                    </a:cubicBezTo>
                  </a:path>
                </a:pathLst>
              </a:custGeom>
              <a:noFill/>
              <a:ln w="38100" cmpd="sng">
                <a:solidFill>
                  <a:srgbClr val="FF0000"/>
                </a:solidFill>
                <a:round/>
                <a:headEnd/>
                <a:tailEnd/>
              </a:ln>
              <a:effectLst/>
            </p:spPr>
            <p:txBody>
              <a:bodyPr/>
              <a:lstStyle/>
              <a:p>
                <a:endParaRPr lang="zh-CN" altLang="en-US"/>
              </a:p>
            </p:txBody>
          </p:sp>
          <p:sp>
            <p:nvSpPr>
              <p:cNvPr id="31" name="Freeform 80"/>
              <p:cNvSpPr>
                <a:spLocks/>
              </p:cNvSpPr>
              <p:nvPr/>
            </p:nvSpPr>
            <p:spPr bwMode="auto">
              <a:xfrm>
                <a:off x="5208588" y="2559050"/>
                <a:ext cx="2740025" cy="828675"/>
              </a:xfrm>
              <a:custGeom>
                <a:avLst/>
                <a:gdLst>
                  <a:gd name="T0" fmla="*/ 0 w 1674"/>
                  <a:gd name="T1" fmla="*/ 2147483646 h 450"/>
                  <a:gd name="T2" fmla="*/ 2147483646 w 1674"/>
                  <a:gd name="T3" fmla="*/ 2147483646 h 450"/>
                  <a:gd name="T4" fmla="*/ 2147483646 w 1674"/>
                  <a:gd name="T5" fmla="*/ 2147483646 h 450"/>
                  <a:gd name="T6" fmla="*/ 2147483646 w 1674"/>
                  <a:gd name="T7" fmla="*/ 2147483646 h 450"/>
                  <a:gd name="T8" fmla="*/ 2147483646 w 1674"/>
                  <a:gd name="T9" fmla="*/ 2147483646 h 450"/>
                  <a:gd name="T10" fmla="*/ 2147483646 w 1674"/>
                  <a:gd name="T11" fmla="*/ 0 h 4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4" h="450">
                    <a:moveTo>
                      <a:pt x="0" y="450"/>
                    </a:moveTo>
                    <a:cubicBezTo>
                      <a:pt x="52" y="442"/>
                      <a:pt x="216" y="422"/>
                      <a:pt x="314" y="408"/>
                    </a:cubicBezTo>
                    <a:cubicBezTo>
                      <a:pt x="412" y="394"/>
                      <a:pt x="441" y="394"/>
                      <a:pt x="586" y="363"/>
                    </a:cubicBezTo>
                    <a:cubicBezTo>
                      <a:pt x="731" y="332"/>
                      <a:pt x="1016" y="275"/>
                      <a:pt x="1182" y="222"/>
                    </a:cubicBezTo>
                    <a:cubicBezTo>
                      <a:pt x="1348" y="169"/>
                      <a:pt x="1502" y="83"/>
                      <a:pt x="1584" y="46"/>
                    </a:cubicBezTo>
                    <a:cubicBezTo>
                      <a:pt x="1666" y="9"/>
                      <a:pt x="1670" y="4"/>
                      <a:pt x="1674" y="0"/>
                    </a:cubicBezTo>
                  </a:path>
                </a:pathLst>
              </a:custGeom>
              <a:noFill/>
              <a:ln w="38100" cmpd="sng">
                <a:solidFill>
                  <a:srgbClr val="FFCC00"/>
                </a:solidFill>
                <a:round/>
                <a:headEnd/>
                <a:tailEnd/>
              </a:ln>
              <a:effectLst/>
            </p:spPr>
            <p:txBody>
              <a:bodyPr/>
              <a:lstStyle/>
              <a:p>
                <a:endParaRPr lang="zh-CN" altLang="en-US"/>
              </a:p>
            </p:txBody>
          </p:sp>
          <p:sp>
            <p:nvSpPr>
              <p:cNvPr id="32" name="Line 81"/>
              <p:cNvSpPr>
                <a:spLocks noChangeShapeType="1"/>
              </p:cNvSpPr>
              <p:nvPr/>
            </p:nvSpPr>
            <p:spPr bwMode="auto">
              <a:xfrm>
                <a:off x="4992688" y="1785938"/>
                <a:ext cx="0" cy="1668462"/>
              </a:xfrm>
              <a:prstGeom prst="line">
                <a:avLst/>
              </a:prstGeom>
              <a:noFill/>
              <a:ln w="9525">
                <a:solidFill>
                  <a:srgbClr val="000000"/>
                </a:solidFill>
                <a:prstDash val="dash"/>
                <a:round/>
                <a:headEnd/>
                <a:tailEnd/>
              </a:ln>
              <a:effectLst/>
            </p:spPr>
            <p:txBody>
              <a:bodyPr/>
              <a:lstStyle/>
              <a:p>
                <a:endParaRPr lang="zh-CN" altLang="en-US"/>
              </a:p>
            </p:txBody>
          </p:sp>
          <p:sp>
            <p:nvSpPr>
              <p:cNvPr id="33" name="Line 82"/>
              <p:cNvSpPr>
                <a:spLocks noChangeShapeType="1"/>
              </p:cNvSpPr>
              <p:nvPr/>
            </p:nvSpPr>
            <p:spPr bwMode="auto">
              <a:xfrm>
                <a:off x="8012113" y="2554288"/>
                <a:ext cx="0" cy="833437"/>
              </a:xfrm>
              <a:prstGeom prst="line">
                <a:avLst/>
              </a:prstGeom>
              <a:noFill/>
              <a:ln w="9525">
                <a:solidFill>
                  <a:srgbClr val="000000"/>
                </a:solidFill>
                <a:prstDash val="dash"/>
                <a:round/>
                <a:headEnd/>
                <a:tailEnd/>
              </a:ln>
              <a:effectLst/>
            </p:spPr>
            <p:txBody>
              <a:bodyPr/>
              <a:lstStyle/>
              <a:p>
                <a:endParaRPr lang="zh-CN" altLang="en-US"/>
              </a:p>
            </p:txBody>
          </p:sp>
          <p:sp>
            <p:nvSpPr>
              <p:cNvPr id="34" name="Text Box 83"/>
              <p:cNvSpPr txBox="1">
                <a:spLocks noChangeArrowheads="1"/>
              </p:cNvSpPr>
              <p:nvPr/>
            </p:nvSpPr>
            <p:spPr bwMode="auto">
              <a:xfrm>
                <a:off x="4786313" y="3373438"/>
                <a:ext cx="282575"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0</a:t>
                </a:r>
              </a:p>
            </p:txBody>
          </p:sp>
          <p:sp>
            <p:nvSpPr>
              <p:cNvPr id="35" name="Text Box 84"/>
              <p:cNvSpPr txBox="1">
                <a:spLocks noChangeArrowheads="1"/>
              </p:cNvSpPr>
              <p:nvPr/>
            </p:nvSpPr>
            <p:spPr bwMode="auto">
              <a:xfrm>
                <a:off x="8816975" y="3346450"/>
                <a:ext cx="444500" cy="304800"/>
              </a:xfrm>
              <a:prstGeom prst="rect">
                <a:avLst/>
              </a:prstGeom>
              <a:noFill/>
              <a:ln w="9525">
                <a:noFill/>
                <a:miter lim="800000"/>
                <a:headEnd/>
                <a:tailEnd/>
              </a:ln>
              <a:effectLst/>
            </p:spPr>
            <p:txBody>
              <a:bodyPr>
                <a:spAutoFit/>
              </a:bodyPr>
              <a:lstStyle/>
              <a:p>
                <a:pPr eaLnBrk="1" hangingPunct="1"/>
                <a:r>
                  <a:rPr lang="en-US" altLang="zh-CN" sz="1400" b="0">
                    <a:solidFill>
                      <a:srgbClr val="000000"/>
                    </a:solidFill>
                  </a:rPr>
                  <a:t>1.0</a:t>
                </a:r>
              </a:p>
            </p:txBody>
          </p:sp>
          <p:sp>
            <p:nvSpPr>
              <p:cNvPr id="36" name="Text Box 85"/>
              <p:cNvSpPr txBox="1">
                <a:spLocks noChangeArrowheads="1"/>
              </p:cNvSpPr>
              <p:nvPr/>
            </p:nvSpPr>
            <p:spPr bwMode="auto">
              <a:xfrm>
                <a:off x="4581525" y="1044575"/>
                <a:ext cx="430213"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1.0</a:t>
                </a:r>
              </a:p>
            </p:txBody>
          </p:sp>
          <p:sp>
            <p:nvSpPr>
              <p:cNvPr id="37" name="Text Box 86"/>
              <p:cNvSpPr txBox="1">
                <a:spLocks noChangeArrowheads="1"/>
              </p:cNvSpPr>
              <p:nvPr/>
            </p:nvSpPr>
            <p:spPr bwMode="auto">
              <a:xfrm>
                <a:off x="6772275" y="3479800"/>
                <a:ext cx="401638"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Sg</a:t>
                </a:r>
              </a:p>
            </p:txBody>
          </p:sp>
          <p:sp>
            <p:nvSpPr>
              <p:cNvPr id="38" name="Text Box 87"/>
              <p:cNvSpPr txBox="1">
                <a:spLocks noChangeArrowheads="1"/>
              </p:cNvSpPr>
              <p:nvPr/>
            </p:nvSpPr>
            <p:spPr bwMode="auto">
              <a:xfrm rot="-5400000">
                <a:off x="4437857" y="2153444"/>
                <a:ext cx="785812" cy="304800"/>
              </a:xfrm>
              <a:prstGeom prst="rect">
                <a:avLst/>
              </a:prstGeom>
              <a:noFill/>
              <a:ln w="9525">
                <a:noFill/>
                <a:miter lim="800000"/>
                <a:headEnd/>
                <a:tailEnd/>
              </a:ln>
              <a:effectLst/>
            </p:spPr>
            <p:txBody>
              <a:bodyPr wrap="none">
                <a:spAutoFit/>
              </a:bodyPr>
              <a:lstStyle/>
              <a:p>
                <a:pPr eaLnBrk="1" hangingPunct="1"/>
                <a:r>
                  <a:rPr lang="en-US" altLang="zh-CN" sz="1400" b="0">
                    <a:solidFill>
                      <a:srgbClr val="000000"/>
                    </a:solidFill>
                  </a:rPr>
                  <a:t>Kro/Krg</a:t>
                </a:r>
              </a:p>
            </p:txBody>
          </p:sp>
          <p:sp>
            <p:nvSpPr>
              <p:cNvPr id="39" name="AutoShape 88"/>
              <p:cNvSpPr>
                <a:spLocks noChangeArrowheads="1"/>
              </p:cNvSpPr>
              <p:nvPr/>
            </p:nvSpPr>
            <p:spPr bwMode="auto">
              <a:xfrm>
                <a:off x="4622800" y="4052888"/>
                <a:ext cx="752475" cy="384175"/>
              </a:xfrm>
              <a:prstGeom prst="wedgeRectCallout">
                <a:avLst>
                  <a:gd name="adj1" fmla="val -421"/>
                  <a:gd name="adj2" fmla="val -220250"/>
                </a:avLst>
              </a:prstGeom>
              <a:solidFill>
                <a:srgbClr val="FF0000"/>
              </a:solidFill>
              <a:ln w="9525">
                <a:solidFill>
                  <a:srgbClr val="000000"/>
                </a:solidFill>
                <a:miter lim="800000"/>
                <a:headEnd/>
                <a:tailEnd/>
              </a:ln>
              <a:effectLst/>
            </p:spPr>
            <p:txBody>
              <a:bodyPr/>
              <a:lstStyle/>
              <a:p>
                <a:pPr algn="ctr" eaLnBrk="1" hangingPunct="1"/>
                <a:r>
                  <a:rPr lang="en-US" altLang="zh-CN" sz="1400" b="0">
                    <a:solidFill>
                      <a:srgbClr val="000000"/>
                    </a:solidFill>
                  </a:rPr>
                  <a:t>SGL</a:t>
                </a:r>
              </a:p>
            </p:txBody>
          </p:sp>
          <p:sp>
            <p:nvSpPr>
              <p:cNvPr id="40" name="AutoShape 89"/>
              <p:cNvSpPr>
                <a:spLocks noChangeArrowheads="1"/>
              </p:cNvSpPr>
              <p:nvPr/>
            </p:nvSpPr>
            <p:spPr bwMode="auto">
              <a:xfrm>
                <a:off x="5761038" y="4008438"/>
                <a:ext cx="792162" cy="384175"/>
              </a:xfrm>
              <a:prstGeom prst="wedgeRectCallout">
                <a:avLst>
                  <a:gd name="adj1" fmla="val -111324"/>
                  <a:gd name="adj2" fmla="val -205370"/>
                </a:avLst>
              </a:prstGeom>
              <a:solidFill>
                <a:srgbClr val="FFCC00"/>
              </a:solidFill>
              <a:ln w="9525">
                <a:solidFill>
                  <a:srgbClr val="000000"/>
                </a:solidFill>
                <a:miter lim="800000"/>
                <a:headEnd/>
                <a:tailEnd/>
              </a:ln>
              <a:effectLst/>
            </p:spPr>
            <p:txBody>
              <a:bodyPr/>
              <a:lstStyle/>
              <a:p>
                <a:pPr algn="ctr" eaLnBrk="1" hangingPunct="1"/>
                <a:r>
                  <a:rPr lang="en-US" altLang="zh-CN" sz="1400" b="0">
                    <a:solidFill>
                      <a:srgbClr val="000000"/>
                    </a:solidFill>
                  </a:rPr>
                  <a:t>SGCR</a:t>
                </a:r>
              </a:p>
            </p:txBody>
          </p:sp>
          <p:sp>
            <p:nvSpPr>
              <p:cNvPr id="41" name="AutoShape 90"/>
              <p:cNvSpPr>
                <a:spLocks noChangeArrowheads="1"/>
              </p:cNvSpPr>
              <p:nvPr/>
            </p:nvSpPr>
            <p:spPr bwMode="auto">
              <a:xfrm>
                <a:off x="8255000" y="3948113"/>
                <a:ext cx="817563" cy="384175"/>
              </a:xfrm>
              <a:prstGeom prst="wedgeRectCallout">
                <a:avLst>
                  <a:gd name="adj1" fmla="val -80292"/>
                  <a:gd name="adj2" fmla="val -198759"/>
                </a:avLst>
              </a:prstGeom>
              <a:solidFill>
                <a:srgbClr val="FFCC00"/>
              </a:solidFill>
              <a:ln w="9525">
                <a:solidFill>
                  <a:srgbClr val="000000"/>
                </a:solidFill>
                <a:miter lim="800000"/>
                <a:headEnd/>
                <a:tailEnd/>
              </a:ln>
              <a:effectLst/>
            </p:spPr>
            <p:txBody>
              <a:bodyPr/>
              <a:lstStyle/>
              <a:p>
                <a:pPr algn="ctr" eaLnBrk="1" hangingPunct="1"/>
                <a:r>
                  <a:rPr lang="en-US" altLang="zh-CN" sz="1400" b="0">
                    <a:solidFill>
                      <a:srgbClr val="000000"/>
                    </a:solidFill>
                  </a:rPr>
                  <a:t>SGU</a:t>
                </a:r>
              </a:p>
            </p:txBody>
          </p:sp>
          <p:sp>
            <p:nvSpPr>
              <p:cNvPr id="42" name="Oval 91"/>
              <p:cNvSpPr>
                <a:spLocks noChangeArrowheads="1"/>
              </p:cNvSpPr>
              <p:nvPr/>
            </p:nvSpPr>
            <p:spPr bwMode="auto">
              <a:xfrm>
                <a:off x="1201738" y="3270250"/>
                <a:ext cx="144462" cy="142875"/>
              </a:xfrm>
              <a:prstGeom prst="ellipse">
                <a:avLst/>
              </a:prstGeom>
              <a:solidFill>
                <a:schemeClr val="accent2"/>
              </a:solidFill>
              <a:ln w="9525">
                <a:solidFill>
                  <a:schemeClr val="tx1"/>
                </a:solidFill>
                <a:round/>
                <a:headEnd/>
                <a:tailEnd/>
              </a:ln>
              <a:effectLst/>
            </p:spPr>
            <p:txBody>
              <a:bodyPr wrap="none" anchor="ctr"/>
              <a:lstStyle/>
              <a:p>
                <a:pPr eaLnBrk="1" hangingPunct="1"/>
                <a:endParaRPr lang="zh-CN" altLang="en-US"/>
              </a:p>
            </p:txBody>
          </p:sp>
          <p:sp>
            <p:nvSpPr>
              <p:cNvPr id="43" name="Oval 92"/>
              <p:cNvSpPr>
                <a:spLocks noChangeArrowheads="1"/>
              </p:cNvSpPr>
              <p:nvPr/>
            </p:nvSpPr>
            <p:spPr bwMode="auto">
              <a:xfrm>
                <a:off x="4211638" y="2405063"/>
                <a:ext cx="144462" cy="142875"/>
              </a:xfrm>
              <a:prstGeom prst="ellipse">
                <a:avLst/>
              </a:prstGeom>
              <a:solidFill>
                <a:schemeClr val="accent2"/>
              </a:solidFill>
              <a:ln w="9525">
                <a:solidFill>
                  <a:schemeClr val="tx1"/>
                </a:solidFill>
                <a:round/>
                <a:headEnd/>
                <a:tailEnd/>
              </a:ln>
              <a:effectLst/>
            </p:spPr>
            <p:txBody>
              <a:bodyPr wrap="none" anchor="ctr"/>
              <a:lstStyle/>
              <a:p>
                <a:pPr eaLnBrk="1" hangingPunct="1"/>
                <a:endParaRPr lang="zh-CN" altLang="en-US"/>
              </a:p>
            </p:txBody>
          </p:sp>
          <p:sp>
            <p:nvSpPr>
              <p:cNvPr id="44" name="Oval 93"/>
              <p:cNvSpPr>
                <a:spLocks noChangeArrowheads="1"/>
              </p:cNvSpPr>
              <p:nvPr/>
            </p:nvSpPr>
            <p:spPr bwMode="auto">
              <a:xfrm>
                <a:off x="971550" y="1685925"/>
                <a:ext cx="144463" cy="142875"/>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sp>
            <p:nvSpPr>
              <p:cNvPr id="45" name="Oval 94"/>
              <p:cNvSpPr>
                <a:spLocks noChangeArrowheads="1"/>
              </p:cNvSpPr>
              <p:nvPr/>
            </p:nvSpPr>
            <p:spPr bwMode="auto">
              <a:xfrm>
                <a:off x="3708400" y="3289300"/>
                <a:ext cx="144463" cy="142875"/>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sp>
            <p:nvSpPr>
              <p:cNvPr id="46" name="Oval 95"/>
              <p:cNvSpPr>
                <a:spLocks noChangeArrowheads="1"/>
              </p:cNvSpPr>
              <p:nvPr/>
            </p:nvSpPr>
            <p:spPr bwMode="auto">
              <a:xfrm>
                <a:off x="5194300" y="3322638"/>
                <a:ext cx="144463" cy="142875"/>
              </a:xfrm>
              <a:prstGeom prst="ellipse">
                <a:avLst/>
              </a:prstGeom>
              <a:solidFill>
                <a:srgbClr val="FFCC00"/>
              </a:solidFill>
              <a:ln w="9525">
                <a:solidFill>
                  <a:schemeClr val="tx1"/>
                </a:solidFill>
                <a:round/>
                <a:headEnd/>
                <a:tailEnd/>
              </a:ln>
              <a:effectLst/>
            </p:spPr>
            <p:txBody>
              <a:bodyPr wrap="none" anchor="ctr"/>
              <a:lstStyle/>
              <a:p>
                <a:pPr eaLnBrk="1" hangingPunct="1"/>
                <a:endParaRPr lang="zh-CN" altLang="en-US"/>
              </a:p>
            </p:txBody>
          </p:sp>
          <p:sp>
            <p:nvSpPr>
              <p:cNvPr id="47" name="Oval 96"/>
              <p:cNvSpPr>
                <a:spLocks noChangeArrowheads="1"/>
              </p:cNvSpPr>
              <p:nvPr/>
            </p:nvSpPr>
            <p:spPr bwMode="auto">
              <a:xfrm>
                <a:off x="7931150" y="2459038"/>
                <a:ext cx="144463" cy="142875"/>
              </a:xfrm>
              <a:prstGeom prst="ellipse">
                <a:avLst/>
              </a:prstGeom>
              <a:solidFill>
                <a:srgbClr val="FFCC00"/>
              </a:solidFill>
              <a:ln w="9525">
                <a:solidFill>
                  <a:schemeClr val="tx1"/>
                </a:solidFill>
                <a:round/>
                <a:headEnd/>
                <a:tailEnd/>
              </a:ln>
              <a:effectLst/>
            </p:spPr>
            <p:txBody>
              <a:bodyPr wrap="none" anchor="ctr"/>
              <a:lstStyle/>
              <a:p>
                <a:pPr eaLnBrk="1" hangingPunct="1"/>
                <a:endParaRPr lang="zh-CN" altLang="en-US"/>
              </a:p>
            </p:txBody>
          </p:sp>
          <p:sp>
            <p:nvSpPr>
              <p:cNvPr id="48" name="Oval 97"/>
              <p:cNvSpPr>
                <a:spLocks noChangeArrowheads="1"/>
              </p:cNvSpPr>
              <p:nvPr/>
            </p:nvSpPr>
            <p:spPr bwMode="auto">
              <a:xfrm>
                <a:off x="4943475" y="1719263"/>
                <a:ext cx="144463" cy="142875"/>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sp>
            <p:nvSpPr>
              <p:cNvPr id="49" name="Oval 98"/>
              <p:cNvSpPr>
                <a:spLocks noChangeArrowheads="1"/>
              </p:cNvSpPr>
              <p:nvPr/>
            </p:nvSpPr>
            <p:spPr bwMode="auto">
              <a:xfrm>
                <a:off x="7642225" y="3322638"/>
                <a:ext cx="144463" cy="142875"/>
              </a:xfrm>
              <a:prstGeom prst="ellipse">
                <a:avLst/>
              </a:prstGeom>
              <a:solidFill>
                <a:srgbClr val="FF0000"/>
              </a:solidFill>
              <a:ln w="9525">
                <a:solidFill>
                  <a:schemeClr val="tx1"/>
                </a:solidFill>
                <a:round/>
                <a:headEnd/>
                <a:tailEnd/>
              </a:ln>
              <a:effectLst/>
            </p:spPr>
            <p:txBody>
              <a:bodyPr wrap="none" anchor="ctr"/>
              <a:lstStyle/>
              <a:p>
                <a:pPr eaLnBrk="1" hangingPunct="1"/>
                <a:endParaRPr lang="zh-CN" altLang="en-US"/>
              </a:p>
            </p:txBody>
          </p:sp>
          <p:sp>
            <p:nvSpPr>
              <p:cNvPr id="50" name="AutoShape 99"/>
              <p:cNvSpPr>
                <a:spLocks noChangeArrowheads="1"/>
              </p:cNvSpPr>
              <p:nvPr/>
            </p:nvSpPr>
            <p:spPr bwMode="auto">
              <a:xfrm>
                <a:off x="6850063" y="4043363"/>
                <a:ext cx="863600" cy="358775"/>
              </a:xfrm>
              <a:prstGeom prst="wedgeRectCallout">
                <a:avLst>
                  <a:gd name="adj1" fmla="val 51472"/>
                  <a:gd name="adj2" fmla="val -223449"/>
                </a:avLst>
              </a:prstGeom>
              <a:solidFill>
                <a:srgbClr val="FF0000"/>
              </a:solidFill>
              <a:ln w="9525">
                <a:solidFill>
                  <a:srgbClr val="000000"/>
                </a:solidFill>
                <a:miter lim="800000"/>
                <a:headEnd/>
                <a:tailEnd/>
              </a:ln>
              <a:effectLst/>
            </p:spPr>
            <p:txBody>
              <a:bodyPr/>
              <a:lstStyle/>
              <a:p>
                <a:pPr algn="ctr" eaLnBrk="1" hangingPunct="1"/>
                <a:r>
                  <a:rPr lang="en-US" altLang="zh-CN" sz="1400" b="0">
                    <a:solidFill>
                      <a:srgbClr val="000000"/>
                    </a:solidFill>
                  </a:rPr>
                  <a:t>SOGCR</a:t>
                </a:r>
              </a:p>
            </p:txBody>
          </p:sp>
          <p:sp>
            <p:nvSpPr>
              <p:cNvPr id="51" name="Text Box 100"/>
              <p:cNvSpPr txBox="1">
                <a:spLocks noChangeArrowheads="1"/>
              </p:cNvSpPr>
              <p:nvPr/>
            </p:nvSpPr>
            <p:spPr bwMode="auto">
              <a:xfrm>
                <a:off x="1403350" y="1341438"/>
                <a:ext cx="2449513" cy="352588"/>
              </a:xfrm>
              <a:prstGeom prst="rect">
                <a:avLst/>
              </a:prstGeom>
              <a:noFill/>
              <a:ln w="9525">
                <a:noFill/>
                <a:miter lim="800000"/>
                <a:headEnd/>
                <a:tailEnd/>
              </a:ln>
              <a:effectLst/>
            </p:spPr>
            <p:txBody>
              <a:bodyPr>
                <a:spAutoFit/>
              </a:bodyPr>
              <a:lstStyle/>
              <a:p>
                <a:pPr eaLnBrk="1" hangingPunct="1">
                  <a:spcBef>
                    <a:spcPct val="50000"/>
                  </a:spcBef>
                </a:pPr>
                <a:r>
                  <a:rPr lang="zh-CN" altLang="en-US" sz="1600">
                    <a:solidFill>
                      <a:srgbClr val="FF0000"/>
                    </a:solidFill>
                    <a:latin typeface="方正大黑简体" pitchFamily="2" charset="-122"/>
                    <a:ea typeface="方正大黑简体" pitchFamily="2" charset="-122"/>
                  </a:rPr>
                  <a:t>油水相对渗透率曲线</a:t>
                </a:r>
              </a:p>
            </p:txBody>
          </p:sp>
          <p:sp>
            <p:nvSpPr>
              <p:cNvPr id="52" name="Text Box 101"/>
              <p:cNvSpPr txBox="1">
                <a:spLocks noChangeArrowheads="1"/>
              </p:cNvSpPr>
              <p:nvPr/>
            </p:nvSpPr>
            <p:spPr bwMode="auto">
              <a:xfrm>
                <a:off x="5472113" y="1341438"/>
                <a:ext cx="2449512" cy="352588"/>
              </a:xfrm>
              <a:prstGeom prst="rect">
                <a:avLst/>
              </a:prstGeom>
              <a:noFill/>
              <a:ln w="9525">
                <a:noFill/>
                <a:miter lim="800000"/>
                <a:headEnd/>
                <a:tailEnd/>
              </a:ln>
              <a:effectLst/>
            </p:spPr>
            <p:txBody>
              <a:bodyPr>
                <a:spAutoFit/>
              </a:bodyPr>
              <a:lstStyle/>
              <a:p>
                <a:pPr eaLnBrk="1" hangingPunct="1">
                  <a:spcBef>
                    <a:spcPct val="50000"/>
                  </a:spcBef>
                </a:pPr>
                <a:r>
                  <a:rPr lang="zh-CN" altLang="en-US" sz="1600" dirty="0">
                    <a:solidFill>
                      <a:srgbClr val="FF0000"/>
                    </a:solidFill>
                    <a:latin typeface="方正大黑简体" pitchFamily="2" charset="-122"/>
                    <a:ea typeface="方正大黑简体" pitchFamily="2" charset="-122"/>
                  </a:rPr>
                  <a:t>油气相对渗透率曲线</a:t>
                </a:r>
              </a:p>
            </p:txBody>
          </p:sp>
        </p:grpSp>
      </p:grpSp>
      <p:sp>
        <p:nvSpPr>
          <p:cNvPr id="4" name="文本框 3"/>
          <p:cNvSpPr txBox="1"/>
          <p:nvPr/>
        </p:nvSpPr>
        <p:spPr>
          <a:xfrm>
            <a:off x="7460056" y="5276361"/>
            <a:ext cx="1683944" cy="369332"/>
          </a:xfrm>
          <a:prstGeom prst="rect">
            <a:avLst/>
          </a:prstGeom>
          <a:noFill/>
        </p:spPr>
        <p:txBody>
          <a:bodyPr wrap="square" rtlCol="0">
            <a:spAutoFit/>
          </a:bodyPr>
          <a:lstStyle/>
          <a:p>
            <a:r>
              <a:rPr lang="en-US" altLang="zh-CN" dirty="0"/>
              <a:t>SGU=1-SWL</a:t>
            </a:r>
          </a:p>
        </p:txBody>
      </p:sp>
      <p:grpSp>
        <p:nvGrpSpPr>
          <p:cNvPr id="7" name="组合 6"/>
          <p:cNvGrpSpPr/>
          <p:nvPr/>
        </p:nvGrpSpPr>
        <p:grpSpPr>
          <a:xfrm>
            <a:off x="4331722" y="1227855"/>
            <a:ext cx="4533900" cy="5438775"/>
            <a:chOff x="-5461658" y="1340828"/>
            <a:chExt cx="4533900" cy="5438775"/>
          </a:xfrm>
        </p:grpSpPr>
        <p:grpSp>
          <p:nvGrpSpPr>
            <p:cNvPr id="5" name="组合 4"/>
            <p:cNvGrpSpPr/>
            <p:nvPr/>
          </p:nvGrpSpPr>
          <p:grpSpPr>
            <a:xfrm>
              <a:off x="-5461658" y="1340828"/>
              <a:ext cx="4533900" cy="5438775"/>
              <a:chOff x="3971311" y="1170898"/>
              <a:chExt cx="4533900" cy="5438775"/>
            </a:xfrm>
          </p:grpSpPr>
          <p:pic>
            <p:nvPicPr>
              <p:cNvPr id="115713" name="Picture 1" descr="C:\Users\Administrator\Documents\youdu\72828963-124604-dg_lijian1\image\temp\{a623925e-8461-4018-9ecc-d389700f19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311" y="1170898"/>
                <a:ext cx="4533900" cy="5438775"/>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bwMode="auto">
              <a:xfrm>
                <a:off x="4634485" y="4408130"/>
                <a:ext cx="490741" cy="321147"/>
              </a:xfrm>
              <a:prstGeom prst="roundRect">
                <a:avLst/>
              </a:prstGeom>
              <a:noFill/>
              <a:ln w="28575">
                <a:solidFill>
                  <a:srgbClr val="C00000"/>
                </a:solidFill>
              </a:ln>
              <a:extLst/>
            </p:spPr>
            <p:txBody>
              <a:bodyPr wrap="square" lIns="0" tIns="0" rIns="0" bIns="36000" rtlCol="0" anchor="ctr" anchorCtr="1">
                <a:spAutoFit/>
              </a:bodyPr>
              <a:lstStyle/>
              <a:p>
                <a:pPr indent="266700" algn="ctr">
                  <a:lnSpc>
                    <a:spcPct val="150000"/>
                  </a:lnSpc>
                </a:pPr>
                <a:endParaRPr lang="zh-CN" altLang="en-US" sz="1100" dirty="0">
                  <a:solidFill>
                    <a:srgbClr val="000066"/>
                  </a:solidFill>
                  <a:latin typeface="方正大黑简体" pitchFamily="65" charset="-122"/>
                  <a:ea typeface="方正大黑简体" pitchFamily="65" charset="-122"/>
                </a:endParaRPr>
              </a:p>
            </p:txBody>
          </p:sp>
          <p:sp>
            <p:nvSpPr>
              <p:cNvPr id="57" name="圆角矩形 56"/>
              <p:cNvSpPr/>
              <p:nvPr/>
            </p:nvSpPr>
            <p:spPr bwMode="auto">
              <a:xfrm>
                <a:off x="4640845" y="3461383"/>
                <a:ext cx="490741" cy="321147"/>
              </a:xfrm>
              <a:prstGeom prst="roundRect">
                <a:avLst/>
              </a:prstGeom>
              <a:noFill/>
              <a:ln w="28575">
                <a:solidFill>
                  <a:srgbClr val="C00000"/>
                </a:solidFill>
              </a:ln>
              <a:extLst/>
            </p:spPr>
            <p:txBody>
              <a:bodyPr wrap="square" lIns="0" tIns="0" rIns="0" bIns="36000" rtlCol="0" anchor="ctr" anchorCtr="1">
                <a:spAutoFit/>
              </a:bodyPr>
              <a:lstStyle/>
              <a:p>
                <a:pPr indent="266700" algn="ctr">
                  <a:lnSpc>
                    <a:spcPct val="150000"/>
                  </a:lnSpc>
                </a:pPr>
                <a:endParaRPr lang="zh-CN" altLang="en-US" sz="1100" dirty="0">
                  <a:solidFill>
                    <a:srgbClr val="000066"/>
                  </a:solidFill>
                  <a:latin typeface="方正大黑简体" pitchFamily="65" charset="-122"/>
                  <a:ea typeface="方正大黑简体" pitchFamily="65" charset="-122"/>
                </a:endParaRPr>
              </a:p>
            </p:txBody>
          </p:sp>
        </p:grpSp>
        <p:sp>
          <p:nvSpPr>
            <p:cNvPr id="6" name="矩形 5"/>
            <p:cNvSpPr/>
            <p:nvPr/>
          </p:nvSpPr>
          <p:spPr>
            <a:xfrm>
              <a:off x="-4311987" y="4553967"/>
              <a:ext cx="591765" cy="369332"/>
            </a:xfrm>
            <a:prstGeom prst="rect">
              <a:avLst/>
            </a:prstGeom>
          </p:spPr>
          <p:txBody>
            <a:bodyPr wrap="none">
              <a:spAutoFit/>
            </a:bodyPr>
            <a:lstStyle/>
            <a:p>
              <a:r>
                <a:rPr lang="en-US" altLang="zh-CN" dirty="0">
                  <a:solidFill>
                    <a:srgbClr val="C00000"/>
                  </a:solidFill>
                </a:rPr>
                <a:t>SWL</a:t>
              </a:r>
            </a:p>
          </p:txBody>
        </p:sp>
        <p:sp>
          <p:nvSpPr>
            <p:cNvPr id="58" name="矩形 57"/>
            <p:cNvSpPr/>
            <p:nvPr/>
          </p:nvSpPr>
          <p:spPr>
            <a:xfrm>
              <a:off x="-4295131" y="3607220"/>
              <a:ext cx="583814" cy="369332"/>
            </a:xfrm>
            <a:prstGeom prst="rect">
              <a:avLst/>
            </a:prstGeom>
          </p:spPr>
          <p:txBody>
            <a:bodyPr wrap="none">
              <a:spAutoFit/>
            </a:bodyPr>
            <a:lstStyle/>
            <a:p>
              <a:r>
                <a:rPr lang="en-US" altLang="zh-CN" dirty="0" smtClean="0">
                  <a:solidFill>
                    <a:srgbClr val="C00000"/>
                  </a:solidFill>
                </a:rPr>
                <a:t>SGU</a:t>
              </a:r>
              <a:endParaRPr lang="en-US" altLang="zh-CN" dirty="0">
                <a:solidFill>
                  <a:srgbClr val="C00000"/>
                </a:solidFill>
              </a:endParaRPr>
            </a:p>
          </p:txBody>
        </p:sp>
      </p:grpSp>
    </p:spTree>
    <p:extLst>
      <p:ext uri="{BB962C8B-B14F-4D97-AF65-F5344CB8AC3E}">
        <p14:creationId xmlns:p14="http://schemas.microsoft.com/office/powerpoint/2010/main" val="82490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54" name="Text Box 6"/>
          <p:cNvSpPr txBox="1">
            <a:spLocks noChangeArrowheads="1"/>
          </p:cNvSpPr>
          <p:nvPr/>
        </p:nvSpPr>
        <p:spPr bwMode="auto">
          <a:xfrm>
            <a:off x="4036112" y="1315478"/>
            <a:ext cx="2191626" cy="5262979"/>
          </a:xfrm>
          <a:prstGeom prst="rect">
            <a:avLst/>
          </a:prstGeom>
          <a:solidFill>
            <a:schemeClr val="bg1"/>
          </a:solidFill>
          <a:ln w="9525">
            <a:solidFill>
              <a:schemeClr val="accent2"/>
            </a:solidFill>
            <a:miter lim="800000"/>
            <a:headEnd/>
            <a:tailEnd/>
          </a:ln>
          <a:effectLst/>
        </p:spPr>
        <p:txBody>
          <a:bodyPr wrap="none">
            <a:spAutoFit/>
          </a:bodyPr>
          <a:lstStyle/>
          <a:p>
            <a:pPr eaLnBrk="1" hangingPunct="1"/>
            <a:r>
              <a:rPr lang="en-US" altLang="zh-CN" sz="1600" b="0" dirty="0"/>
              <a:t>SWFN</a:t>
            </a:r>
          </a:p>
          <a:p>
            <a:pPr eaLnBrk="1" hangingPunct="1"/>
            <a:r>
              <a:rPr lang="en-US" altLang="zh-CN" sz="1600" b="0" dirty="0"/>
              <a:t>--</a:t>
            </a:r>
            <a:r>
              <a:rPr lang="en-US" altLang="zh-CN" sz="1600" b="0" dirty="0" err="1"/>
              <a:t>Sw</a:t>
            </a:r>
            <a:r>
              <a:rPr lang="en-US" altLang="zh-CN" sz="1600" b="0" dirty="0"/>
              <a:t>      </a:t>
            </a:r>
            <a:r>
              <a:rPr lang="en-US" altLang="zh-CN" sz="1600" b="0" dirty="0" err="1"/>
              <a:t>Krw</a:t>
            </a:r>
            <a:r>
              <a:rPr lang="en-US" altLang="zh-CN" sz="1600" b="0" dirty="0"/>
              <a:t>    </a:t>
            </a:r>
            <a:r>
              <a:rPr lang="en-US" altLang="zh-CN" sz="1600" b="0" dirty="0" err="1"/>
              <a:t>Pcow</a:t>
            </a:r>
            <a:endParaRPr lang="en-US" altLang="zh-CN" sz="1600" b="0" dirty="0"/>
          </a:p>
          <a:p>
            <a:pPr eaLnBrk="1" hangingPunct="1"/>
            <a:r>
              <a:rPr lang="en-US" altLang="zh-CN" sz="1600" b="0" dirty="0"/>
              <a:t>0.349 	0.000    0</a:t>
            </a:r>
          </a:p>
          <a:p>
            <a:pPr eaLnBrk="1" hangingPunct="1"/>
            <a:r>
              <a:rPr lang="en-US" altLang="zh-CN" sz="1600" b="0" dirty="0"/>
              <a:t>0.443 	0.0108  0</a:t>
            </a:r>
          </a:p>
          <a:p>
            <a:pPr eaLnBrk="1" hangingPunct="1"/>
            <a:r>
              <a:rPr lang="en-US" altLang="zh-CN" sz="1600" b="0" dirty="0"/>
              <a:t>0.489 	0.0195  0</a:t>
            </a:r>
          </a:p>
          <a:p>
            <a:pPr eaLnBrk="1" hangingPunct="1"/>
            <a:r>
              <a:rPr lang="en-US" altLang="zh-CN" sz="1600" b="0" dirty="0"/>
              <a:t>0.515 	0.0257  0</a:t>
            </a:r>
          </a:p>
          <a:p>
            <a:pPr eaLnBrk="1" hangingPunct="1"/>
            <a:r>
              <a:rPr lang="en-US" altLang="zh-CN" sz="1600" b="0" dirty="0"/>
              <a:t>0.553 	0.0385  0</a:t>
            </a:r>
          </a:p>
          <a:p>
            <a:pPr eaLnBrk="1" hangingPunct="1"/>
            <a:r>
              <a:rPr lang="en-US" altLang="zh-CN" sz="1600" b="0" dirty="0"/>
              <a:t>0.616 	0.0546  0</a:t>
            </a:r>
          </a:p>
          <a:p>
            <a:pPr eaLnBrk="1" hangingPunct="1"/>
            <a:r>
              <a:rPr lang="en-US" altLang="zh-CN" sz="1600" b="0" dirty="0"/>
              <a:t>0.666 	0.0780  0</a:t>
            </a:r>
          </a:p>
          <a:p>
            <a:pPr eaLnBrk="1" hangingPunct="1"/>
            <a:r>
              <a:rPr lang="en-US" altLang="zh-CN" sz="1600" b="0" dirty="0"/>
              <a:t>/</a:t>
            </a:r>
          </a:p>
          <a:p>
            <a:pPr eaLnBrk="1" hangingPunct="1"/>
            <a:r>
              <a:rPr lang="en-US" altLang="zh-CN" sz="1600" b="0" dirty="0"/>
              <a:t>                 </a:t>
            </a:r>
          </a:p>
          <a:p>
            <a:pPr eaLnBrk="1" hangingPunct="1"/>
            <a:r>
              <a:rPr lang="en-US" altLang="zh-CN" sz="1600" b="0" dirty="0"/>
              <a:t>SOF2  </a:t>
            </a:r>
          </a:p>
          <a:p>
            <a:pPr eaLnBrk="1" hangingPunct="1"/>
            <a:r>
              <a:rPr lang="en-US" altLang="zh-CN" sz="1600" b="0" dirty="0"/>
              <a:t>--So	  </a:t>
            </a:r>
            <a:r>
              <a:rPr lang="en-US" altLang="zh-CN" sz="1600" b="0" dirty="0" err="1"/>
              <a:t>Kro</a:t>
            </a:r>
            <a:r>
              <a:rPr lang="en-US" altLang="zh-CN" sz="1600" b="0" dirty="0"/>
              <a:t> </a:t>
            </a:r>
          </a:p>
          <a:p>
            <a:pPr eaLnBrk="1" hangingPunct="1"/>
            <a:r>
              <a:rPr lang="en-US" altLang="zh-CN" sz="1600" b="0" dirty="0"/>
              <a:t>0.334	  0.0000         </a:t>
            </a:r>
          </a:p>
          <a:p>
            <a:pPr eaLnBrk="1" hangingPunct="1"/>
            <a:r>
              <a:rPr lang="en-US" altLang="zh-CN" sz="1600" b="0" dirty="0"/>
              <a:t>0.384	  0.0187      </a:t>
            </a:r>
          </a:p>
          <a:p>
            <a:pPr eaLnBrk="1" hangingPunct="1"/>
            <a:r>
              <a:rPr lang="en-US" altLang="zh-CN" sz="1600" b="0" dirty="0"/>
              <a:t>0.447	  0.0587     </a:t>
            </a:r>
          </a:p>
          <a:p>
            <a:pPr eaLnBrk="1" hangingPunct="1"/>
            <a:r>
              <a:rPr lang="en-US" altLang="zh-CN" sz="1600" b="0" dirty="0"/>
              <a:t>0.485	  0.1146</a:t>
            </a:r>
          </a:p>
          <a:p>
            <a:pPr eaLnBrk="1" hangingPunct="1"/>
            <a:r>
              <a:rPr lang="en-US" altLang="zh-CN" sz="1600" b="0" dirty="0"/>
              <a:t>0.511	  0.1734     </a:t>
            </a:r>
          </a:p>
          <a:p>
            <a:pPr eaLnBrk="1" hangingPunct="1"/>
            <a:r>
              <a:rPr lang="en-US" altLang="zh-CN" sz="1600" b="0" dirty="0"/>
              <a:t>0.557	  0.3574     </a:t>
            </a:r>
          </a:p>
          <a:p>
            <a:pPr eaLnBrk="1" hangingPunct="1"/>
            <a:r>
              <a:rPr lang="en-US" altLang="zh-CN" sz="1600" b="0" dirty="0"/>
              <a:t>0.651	  1.0000 </a:t>
            </a:r>
          </a:p>
          <a:p>
            <a:pPr eaLnBrk="1" hangingPunct="1"/>
            <a:r>
              <a:rPr lang="en-US" altLang="zh-CN" sz="1600" b="0" dirty="0"/>
              <a:t>/</a:t>
            </a:r>
          </a:p>
        </p:txBody>
      </p:sp>
      <p:grpSp>
        <p:nvGrpSpPr>
          <p:cNvPr id="3" name="组合 2"/>
          <p:cNvGrpSpPr/>
          <p:nvPr/>
        </p:nvGrpSpPr>
        <p:grpSpPr>
          <a:xfrm>
            <a:off x="280086" y="2339546"/>
            <a:ext cx="3827463" cy="4233732"/>
            <a:chOff x="280086" y="1891740"/>
            <a:chExt cx="3827463" cy="4681538"/>
          </a:xfrm>
        </p:grpSpPr>
        <p:pic>
          <p:nvPicPr>
            <p:cNvPr id="53" name="Picture 5" descr="相渗毛压1"/>
            <p:cNvPicPr>
              <a:picLocks noChangeAspect="1" noChangeArrowheads="1"/>
            </p:cNvPicPr>
            <p:nvPr/>
          </p:nvPicPr>
          <p:blipFill>
            <a:blip r:embed="rId2"/>
            <a:srcRect l="12852" t="7558" r="11906" b="29131"/>
            <a:stretch>
              <a:fillRect/>
            </a:stretch>
          </p:blipFill>
          <p:spPr bwMode="auto">
            <a:xfrm>
              <a:off x="280086" y="1891740"/>
              <a:ext cx="3827463" cy="4681538"/>
            </a:xfrm>
            <a:prstGeom prst="rect">
              <a:avLst/>
            </a:prstGeom>
            <a:noFill/>
            <a:ln w="9525">
              <a:solidFill>
                <a:srgbClr val="800000"/>
              </a:solidFill>
              <a:miter lim="800000"/>
              <a:headEnd/>
              <a:tailEnd/>
            </a:ln>
            <a:effectLst/>
          </p:spPr>
        </p:pic>
        <p:sp>
          <p:nvSpPr>
            <p:cNvPr id="55" name="AutoShape 7"/>
            <p:cNvSpPr>
              <a:spLocks noChangeArrowheads="1"/>
            </p:cNvSpPr>
            <p:nvPr/>
          </p:nvSpPr>
          <p:spPr bwMode="auto">
            <a:xfrm>
              <a:off x="3315387" y="4052328"/>
              <a:ext cx="720725" cy="360362"/>
            </a:xfrm>
            <a:prstGeom prst="right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pPr eaLnBrk="1" hangingPunct="1"/>
              <a:endParaRPr lang="zh-CN" altLang="en-US"/>
            </a:p>
          </p:txBody>
        </p:sp>
        <p:sp>
          <p:nvSpPr>
            <p:cNvPr id="56" name="Rectangle 94"/>
            <p:cNvSpPr>
              <a:spLocks noChangeArrowheads="1"/>
            </p:cNvSpPr>
            <p:nvPr/>
          </p:nvSpPr>
          <p:spPr bwMode="auto">
            <a:xfrm>
              <a:off x="651561" y="4339665"/>
              <a:ext cx="2370138" cy="2087563"/>
            </a:xfrm>
            <a:prstGeom prst="rect">
              <a:avLst/>
            </a:prstGeom>
            <a:noFill/>
            <a:ln w="57150">
              <a:solidFill>
                <a:srgbClr val="FF3300"/>
              </a:solidFill>
              <a:prstDash val="sysDot"/>
              <a:miter lim="800000"/>
              <a:headEnd/>
              <a:tailEnd/>
            </a:ln>
            <a:effectLst/>
          </p:spPr>
          <p:txBody>
            <a:bodyPr wrap="none" anchor="ctr"/>
            <a:lstStyle/>
            <a:p>
              <a:pPr eaLnBrk="1" hangingPunct="1"/>
              <a:endParaRPr lang="zh-CN" altLang="en-US"/>
            </a:p>
          </p:txBody>
        </p:sp>
      </p:grpSp>
      <p:sp>
        <p:nvSpPr>
          <p:cNvPr id="57" name="Text Box 4"/>
          <p:cNvSpPr txBox="1">
            <a:spLocks noChangeArrowheads="1"/>
          </p:cNvSpPr>
          <p:nvPr/>
        </p:nvSpPr>
        <p:spPr bwMode="auto">
          <a:xfrm>
            <a:off x="6176062" y="2707715"/>
            <a:ext cx="2967938" cy="2862322"/>
          </a:xfrm>
          <a:prstGeom prst="rect">
            <a:avLst/>
          </a:prstGeom>
          <a:solidFill>
            <a:schemeClr val="bg1"/>
          </a:solidFill>
          <a:ln w="9525">
            <a:solidFill>
              <a:schemeClr val="accent2"/>
            </a:solidFill>
            <a:miter lim="800000"/>
            <a:headEnd/>
            <a:tailEnd/>
          </a:ln>
          <a:effectLst/>
        </p:spPr>
        <p:txBody>
          <a:bodyPr wrap="square">
            <a:spAutoFit/>
          </a:bodyPr>
          <a:lstStyle/>
          <a:p>
            <a:pPr eaLnBrk="1" hangingPunct="1"/>
            <a:r>
              <a:rPr lang="en-US" altLang="zh-CN" b="0" dirty="0"/>
              <a:t>SWOF</a:t>
            </a:r>
          </a:p>
          <a:p>
            <a:pPr eaLnBrk="1" hangingPunct="1"/>
            <a:r>
              <a:rPr lang="en-US" altLang="zh-CN" b="0" dirty="0"/>
              <a:t>--</a:t>
            </a:r>
            <a:r>
              <a:rPr lang="en-US" altLang="zh-CN" b="0" dirty="0" err="1"/>
              <a:t>Sw</a:t>
            </a:r>
            <a:r>
              <a:rPr lang="en-US" altLang="zh-CN" b="0" dirty="0"/>
              <a:t>      </a:t>
            </a:r>
            <a:r>
              <a:rPr lang="en-US" altLang="zh-CN" b="0" dirty="0" err="1"/>
              <a:t>Krw</a:t>
            </a:r>
            <a:r>
              <a:rPr lang="en-US" altLang="zh-CN" b="0" dirty="0"/>
              <a:t>         </a:t>
            </a:r>
            <a:r>
              <a:rPr lang="en-US" altLang="zh-CN" b="0" dirty="0" err="1"/>
              <a:t>Kro</a:t>
            </a:r>
            <a:r>
              <a:rPr lang="en-US" altLang="zh-CN" b="0" dirty="0"/>
              <a:t>     </a:t>
            </a:r>
            <a:r>
              <a:rPr lang="en-US" altLang="zh-CN" b="0" dirty="0" err="1"/>
              <a:t>Pcow</a:t>
            </a:r>
            <a:endParaRPr lang="en-US" altLang="zh-CN" b="0" dirty="0"/>
          </a:p>
          <a:p>
            <a:pPr eaLnBrk="1" hangingPunct="1"/>
            <a:r>
              <a:rPr lang="en-US" altLang="zh-CN" b="0" dirty="0"/>
              <a:t>0.349 	0.0000    1.0000     0</a:t>
            </a:r>
          </a:p>
          <a:p>
            <a:pPr eaLnBrk="1" hangingPunct="1"/>
            <a:r>
              <a:rPr lang="en-US" altLang="zh-CN" b="0" dirty="0"/>
              <a:t>0.443 	0.0108    0.3547     0</a:t>
            </a:r>
          </a:p>
          <a:p>
            <a:pPr eaLnBrk="1" hangingPunct="1"/>
            <a:r>
              <a:rPr lang="en-US" altLang="zh-CN" b="0" dirty="0"/>
              <a:t>0.489 	0.0195    0.1734     0</a:t>
            </a:r>
          </a:p>
          <a:p>
            <a:pPr eaLnBrk="1" hangingPunct="1"/>
            <a:r>
              <a:rPr lang="en-US" altLang="zh-CN" b="0" dirty="0"/>
              <a:t>0.515 	0.0257    0.1146     0</a:t>
            </a:r>
          </a:p>
          <a:p>
            <a:pPr eaLnBrk="1" hangingPunct="1"/>
            <a:r>
              <a:rPr lang="en-US" altLang="zh-CN" b="0" dirty="0"/>
              <a:t>0.553 	0.0385    0.0587     0</a:t>
            </a:r>
          </a:p>
          <a:p>
            <a:pPr eaLnBrk="1" hangingPunct="1"/>
            <a:r>
              <a:rPr lang="en-US" altLang="zh-CN" b="0" dirty="0"/>
              <a:t>0.616 	0.0546    0.0187     0</a:t>
            </a:r>
          </a:p>
          <a:p>
            <a:pPr eaLnBrk="1" hangingPunct="1"/>
            <a:r>
              <a:rPr lang="en-US" altLang="zh-CN" b="0" dirty="0"/>
              <a:t>0.666 	0.0780    0.0000     0</a:t>
            </a:r>
          </a:p>
          <a:p>
            <a:pPr eaLnBrk="1" hangingPunct="1"/>
            <a:r>
              <a:rPr lang="en-US" altLang="zh-CN" b="0" dirty="0"/>
              <a:t>/</a:t>
            </a:r>
          </a:p>
        </p:txBody>
      </p:sp>
      <p:sp>
        <p:nvSpPr>
          <p:cNvPr id="58" name="圆角矩形标注 57"/>
          <p:cNvSpPr/>
          <p:nvPr/>
        </p:nvSpPr>
        <p:spPr bwMode="auto">
          <a:xfrm>
            <a:off x="6033186" y="1707589"/>
            <a:ext cx="857250" cy="561975"/>
          </a:xfrm>
          <a:prstGeom prst="wedgeRoundRectCallout">
            <a:avLst>
              <a:gd name="adj1" fmla="val -48611"/>
              <a:gd name="adj2" fmla="val 144068"/>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9"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
        <p:nvSpPr>
          <p:cNvPr id="61" name="Text Box 3"/>
          <p:cNvSpPr txBox="1">
            <a:spLocks noChangeArrowheads="1"/>
          </p:cNvSpPr>
          <p:nvPr/>
        </p:nvSpPr>
        <p:spPr bwMode="auto">
          <a:xfrm>
            <a:off x="1024532" y="1831766"/>
            <a:ext cx="2395402"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dirty="0">
                <a:solidFill>
                  <a:srgbClr val="0000FF"/>
                </a:solidFill>
                <a:latin typeface="方正大黑简体" pitchFamily="2" charset="-122"/>
                <a:ea typeface="方正大黑简体" pitchFamily="2" charset="-122"/>
              </a:rPr>
              <a:t>关键字选择</a:t>
            </a:r>
          </a:p>
        </p:txBody>
      </p:sp>
    </p:spTree>
    <p:extLst>
      <p:ext uri="{BB962C8B-B14F-4D97-AF65-F5344CB8AC3E}">
        <p14:creationId xmlns:p14="http://schemas.microsoft.com/office/powerpoint/2010/main" val="2042998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58" name="圆角矩形标注 57"/>
          <p:cNvSpPr/>
          <p:nvPr/>
        </p:nvSpPr>
        <p:spPr bwMode="auto">
          <a:xfrm>
            <a:off x="6033186" y="1707589"/>
            <a:ext cx="857250" cy="561975"/>
          </a:xfrm>
          <a:prstGeom prst="wedgeRoundRectCallout">
            <a:avLst>
              <a:gd name="adj1" fmla="val -48611"/>
              <a:gd name="adj2" fmla="val 144068"/>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9"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grpSp>
        <p:nvGrpSpPr>
          <p:cNvPr id="2" name="组合 1"/>
          <p:cNvGrpSpPr/>
          <p:nvPr/>
        </p:nvGrpSpPr>
        <p:grpSpPr>
          <a:xfrm>
            <a:off x="930876" y="1831766"/>
            <a:ext cx="8279028" cy="4931195"/>
            <a:chOff x="184150" y="694240"/>
            <a:chExt cx="8959851" cy="5974848"/>
          </a:xfrm>
        </p:grpSpPr>
        <p:sp>
          <p:nvSpPr>
            <p:cNvPr id="10" name="Text Box 2"/>
            <p:cNvSpPr txBox="1">
              <a:spLocks noChangeArrowheads="1"/>
            </p:cNvSpPr>
            <p:nvPr/>
          </p:nvSpPr>
          <p:spPr bwMode="auto">
            <a:xfrm>
              <a:off x="3190875" y="5938838"/>
              <a:ext cx="169863" cy="336550"/>
            </a:xfrm>
            <a:prstGeom prst="rect">
              <a:avLst/>
            </a:prstGeom>
            <a:noFill/>
            <a:ln w="9525">
              <a:noFill/>
              <a:miter lim="800000"/>
              <a:headEnd/>
              <a:tailEnd/>
            </a:ln>
            <a:effectLst/>
          </p:spPr>
          <p:txBody>
            <a:bodyPr>
              <a:spAutoFit/>
            </a:bodyPr>
            <a:lstStyle/>
            <a:p>
              <a:pPr eaLnBrk="1" hangingPunct="1">
                <a:spcBef>
                  <a:spcPct val="50000"/>
                </a:spcBef>
              </a:pPr>
              <a:endParaRPr lang="zh-CN" altLang="zh-CN" sz="1600" b="0"/>
            </a:p>
          </p:txBody>
        </p:sp>
        <p:pic>
          <p:nvPicPr>
            <p:cNvPr id="12" name="Picture 4"/>
            <p:cNvPicPr>
              <a:picLocks noChangeAspect="1" noChangeArrowheads="1"/>
            </p:cNvPicPr>
            <p:nvPr/>
          </p:nvPicPr>
          <p:blipFill>
            <a:blip r:embed="rId2"/>
            <a:srcRect/>
            <a:stretch>
              <a:fillRect/>
            </a:stretch>
          </p:blipFill>
          <p:spPr bwMode="auto">
            <a:xfrm>
              <a:off x="184150" y="3897313"/>
              <a:ext cx="3257550" cy="2555875"/>
            </a:xfrm>
            <a:prstGeom prst="rect">
              <a:avLst/>
            </a:prstGeom>
            <a:solidFill>
              <a:schemeClr val="bg1"/>
            </a:solidFill>
            <a:ln w="9525">
              <a:noFill/>
              <a:miter lim="800000"/>
              <a:headEnd/>
              <a:tailEnd/>
            </a:ln>
            <a:effectLst/>
          </p:spPr>
        </p:pic>
        <p:sp>
          <p:nvSpPr>
            <p:cNvPr id="13" name="Text Box 5"/>
            <p:cNvSpPr txBox="1">
              <a:spLocks noChangeArrowheads="1"/>
            </p:cNvSpPr>
            <p:nvPr/>
          </p:nvSpPr>
          <p:spPr bwMode="auto">
            <a:xfrm>
              <a:off x="755650" y="3476626"/>
              <a:ext cx="2346325" cy="447499"/>
            </a:xfrm>
            <a:prstGeom prst="rect">
              <a:avLst/>
            </a:prstGeom>
            <a:noFill/>
            <a:ln w="9525">
              <a:noFill/>
              <a:miter lim="800000"/>
              <a:headEnd/>
              <a:tailEnd/>
            </a:ln>
            <a:effectLst/>
          </p:spPr>
          <p:txBody>
            <a:bodyPr>
              <a:spAutoFit/>
            </a:bodyPr>
            <a:lstStyle/>
            <a:p>
              <a:pPr eaLnBrk="1" hangingPunct="1"/>
              <a:r>
                <a:rPr lang="zh-CN" altLang="en-US" b="0" dirty="0">
                  <a:latin typeface="方正大黑简体" pitchFamily="2" charset="-122"/>
                  <a:ea typeface="方正大黑简体" pitchFamily="2" charset="-122"/>
                </a:rPr>
                <a:t>还原后的实验数据</a:t>
              </a:r>
            </a:p>
          </p:txBody>
        </p:sp>
        <p:sp>
          <p:nvSpPr>
            <p:cNvPr id="14" name="Line 6"/>
            <p:cNvSpPr>
              <a:spLocks noChangeShapeType="1"/>
            </p:cNvSpPr>
            <p:nvPr/>
          </p:nvSpPr>
          <p:spPr bwMode="auto">
            <a:xfrm>
              <a:off x="3575050" y="4724400"/>
              <a:ext cx="1130300" cy="0"/>
            </a:xfrm>
            <a:prstGeom prst="line">
              <a:avLst/>
            </a:prstGeom>
            <a:noFill/>
            <a:ln w="76200">
              <a:solidFill>
                <a:srgbClr val="CC00FF"/>
              </a:solidFill>
              <a:prstDash val="sysDot"/>
              <a:round/>
              <a:headEnd/>
              <a:tailEnd type="triangle" w="med" len="med"/>
            </a:ln>
            <a:effectLst/>
          </p:spPr>
          <p:txBody>
            <a:bodyPr/>
            <a:lstStyle/>
            <a:p>
              <a:endParaRPr lang="zh-CN" altLang="en-US"/>
            </a:p>
          </p:txBody>
        </p:sp>
        <p:sp>
          <p:nvSpPr>
            <p:cNvPr id="15" name="Text Box 7"/>
            <p:cNvSpPr txBox="1">
              <a:spLocks noChangeArrowheads="1"/>
            </p:cNvSpPr>
            <p:nvPr/>
          </p:nvSpPr>
          <p:spPr bwMode="auto">
            <a:xfrm>
              <a:off x="4868863" y="3167063"/>
              <a:ext cx="3105150" cy="2838450"/>
            </a:xfrm>
            <a:prstGeom prst="rect">
              <a:avLst/>
            </a:prstGeom>
            <a:solidFill>
              <a:schemeClr val="bg1"/>
            </a:solidFill>
            <a:ln w="9525">
              <a:noFill/>
              <a:miter lim="800000"/>
              <a:headEnd/>
              <a:tailEnd/>
            </a:ln>
            <a:effectLst/>
          </p:spPr>
          <p:txBody>
            <a:bodyPr wrap="none">
              <a:spAutoFit/>
            </a:bodyPr>
            <a:lstStyle/>
            <a:p>
              <a:pPr eaLnBrk="1" hangingPunct="1"/>
              <a:r>
                <a:rPr lang="en-US" altLang="zh-CN" b="0"/>
                <a:t>SWOF</a:t>
              </a:r>
            </a:p>
            <a:p>
              <a:pPr eaLnBrk="1" hangingPunct="1"/>
              <a:r>
                <a:rPr lang="en-US" altLang="zh-CN" b="0"/>
                <a:t>--Sw      Krw      Kro     Pcow</a:t>
              </a:r>
            </a:p>
            <a:p>
              <a:pPr eaLnBrk="1" hangingPunct="1"/>
              <a:r>
                <a:rPr lang="en-US" altLang="zh-CN" b="0"/>
                <a:t>0.349 	0.000    0.552     0</a:t>
              </a:r>
            </a:p>
            <a:p>
              <a:pPr eaLnBrk="1" hangingPunct="1"/>
              <a:r>
                <a:rPr lang="en-US" altLang="zh-CN" b="0"/>
                <a:t>0.443 	0.006    0.197     0</a:t>
              </a:r>
            </a:p>
            <a:p>
              <a:pPr eaLnBrk="1" hangingPunct="1"/>
              <a:r>
                <a:rPr lang="en-US" altLang="zh-CN" b="0"/>
                <a:t>0.489 	0.011    0.096     0</a:t>
              </a:r>
            </a:p>
            <a:p>
              <a:pPr eaLnBrk="1" hangingPunct="1"/>
              <a:r>
                <a:rPr lang="en-US" altLang="zh-CN" b="0"/>
                <a:t>0.515 	0.014    0.063     0</a:t>
              </a:r>
            </a:p>
            <a:p>
              <a:pPr eaLnBrk="1" hangingPunct="1"/>
              <a:r>
                <a:rPr lang="en-US" altLang="zh-CN" b="0"/>
                <a:t>0.553 	0.021    0.032     0</a:t>
              </a:r>
            </a:p>
            <a:p>
              <a:pPr eaLnBrk="1" hangingPunct="1"/>
              <a:r>
                <a:rPr lang="en-US" altLang="zh-CN" b="0"/>
                <a:t>0.616 	0.030    0.010     0</a:t>
              </a:r>
            </a:p>
            <a:p>
              <a:pPr eaLnBrk="1" hangingPunct="1"/>
              <a:r>
                <a:rPr lang="en-US" altLang="zh-CN" b="0"/>
                <a:t>0.666 	0.043    0.000     0</a:t>
              </a:r>
            </a:p>
            <a:p>
              <a:pPr eaLnBrk="1" hangingPunct="1"/>
              <a:r>
                <a:rPr lang="en-US" altLang="zh-CN" b="0"/>
                <a:t>1.000    1.000     0.000     0  /</a:t>
              </a:r>
            </a:p>
          </p:txBody>
        </p:sp>
        <p:sp>
          <p:nvSpPr>
            <p:cNvPr id="16" name="Rectangle 8"/>
            <p:cNvSpPr>
              <a:spLocks noChangeArrowheads="1"/>
            </p:cNvSpPr>
            <p:nvPr/>
          </p:nvSpPr>
          <p:spPr bwMode="auto">
            <a:xfrm>
              <a:off x="4909122" y="5840228"/>
              <a:ext cx="796925" cy="360363"/>
            </a:xfrm>
            <a:prstGeom prst="rect">
              <a:avLst/>
            </a:prstGeom>
            <a:noFill/>
            <a:ln w="28575">
              <a:solidFill>
                <a:srgbClr val="CC00FF"/>
              </a:solidFill>
              <a:miter lim="800000"/>
              <a:headEnd/>
              <a:tailEnd/>
            </a:ln>
            <a:effectLst/>
          </p:spPr>
          <p:txBody>
            <a:bodyPr wrap="none" anchor="ctr"/>
            <a:lstStyle/>
            <a:p>
              <a:pPr eaLnBrk="1" hangingPunct="1"/>
              <a:endParaRPr lang="zh-CN" altLang="en-US"/>
            </a:p>
          </p:txBody>
        </p:sp>
        <p:sp>
          <p:nvSpPr>
            <p:cNvPr id="17" name="AutoShape 9"/>
            <p:cNvSpPr>
              <a:spLocks noChangeArrowheads="1"/>
            </p:cNvSpPr>
            <p:nvPr/>
          </p:nvSpPr>
          <p:spPr bwMode="auto">
            <a:xfrm>
              <a:off x="4140200" y="6237288"/>
              <a:ext cx="4586288" cy="431800"/>
            </a:xfrm>
            <a:prstGeom prst="wedgeRectCallout">
              <a:avLst>
                <a:gd name="adj1" fmla="val -23157"/>
                <a:gd name="adj2" fmla="val -66475"/>
              </a:avLst>
            </a:prstGeom>
            <a:solidFill>
              <a:srgbClr val="FFFFCC"/>
            </a:solidFill>
            <a:ln w="9525">
              <a:solidFill>
                <a:schemeClr val="tx1"/>
              </a:solidFill>
              <a:miter lim="800000"/>
              <a:headEnd/>
              <a:tailEnd/>
            </a:ln>
            <a:effectLst/>
          </p:spPr>
          <p:txBody>
            <a:bodyPr/>
            <a:lstStyle/>
            <a:p>
              <a:pPr algn="ctr" eaLnBrk="1" hangingPunct="1"/>
              <a:r>
                <a:rPr lang="zh-CN" altLang="en-US">
                  <a:latin typeface="方正大黑简体" pitchFamily="2" charset="-122"/>
                  <a:ea typeface="方正大黑简体" pitchFamily="2" charset="-122"/>
                </a:rPr>
                <a:t>保证水区的最大含水饱和度为</a:t>
              </a:r>
              <a:r>
                <a:rPr lang="en-US" altLang="zh-CN">
                  <a:solidFill>
                    <a:srgbClr val="FF0066"/>
                  </a:solidFill>
                  <a:latin typeface="方正大黑简体" pitchFamily="2" charset="-122"/>
                  <a:ea typeface="方正大黑简体" pitchFamily="2" charset="-122"/>
                </a:rPr>
                <a:t>100%</a:t>
              </a:r>
              <a:r>
                <a:rPr lang="zh-CN" altLang="en-US">
                  <a:latin typeface="方正大黑简体" pitchFamily="2" charset="-122"/>
                  <a:ea typeface="方正大黑简体" pitchFamily="2" charset="-122"/>
                </a:rPr>
                <a:t>。</a:t>
              </a:r>
            </a:p>
          </p:txBody>
        </p:sp>
        <p:sp>
          <p:nvSpPr>
            <p:cNvPr id="18" name="Text Box 12"/>
            <p:cNvSpPr txBox="1">
              <a:spLocks noChangeArrowheads="1"/>
            </p:cNvSpPr>
            <p:nvPr/>
          </p:nvSpPr>
          <p:spPr bwMode="auto">
            <a:xfrm>
              <a:off x="1835150" y="2628900"/>
              <a:ext cx="1406525" cy="396875"/>
            </a:xfrm>
            <a:prstGeom prst="rect">
              <a:avLst/>
            </a:prstGeom>
            <a:noFill/>
            <a:ln w="9525">
              <a:noFill/>
              <a:miter lim="800000"/>
              <a:headEnd/>
              <a:tailEnd/>
            </a:ln>
            <a:effectLst/>
          </p:spPr>
          <p:txBody>
            <a:bodyPr>
              <a:spAutoFit/>
            </a:bodyPr>
            <a:lstStyle/>
            <a:p>
              <a:pPr eaLnBrk="1" hangingPunct="1"/>
              <a:r>
                <a:rPr lang="zh-CN" altLang="en-US" sz="2000" b="0">
                  <a:latin typeface="方正大黑简体" pitchFamily="2" charset="-122"/>
                  <a:ea typeface="方正大黑简体" pitchFamily="2" charset="-122"/>
                </a:rPr>
                <a:t>补充数据</a:t>
              </a:r>
            </a:p>
          </p:txBody>
        </p:sp>
        <p:grpSp>
          <p:nvGrpSpPr>
            <p:cNvPr id="19" name="组合 18"/>
            <p:cNvGrpSpPr/>
            <p:nvPr/>
          </p:nvGrpSpPr>
          <p:grpSpPr>
            <a:xfrm>
              <a:off x="3098800" y="1000125"/>
              <a:ext cx="5781675" cy="2170113"/>
              <a:chOff x="3098800" y="620713"/>
              <a:chExt cx="5781675" cy="2549525"/>
            </a:xfrm>
          </p:grpSpPr>
          <p:pic>
            <p:nvPicPr>
              <p:cNvPr id="20" name="Picture 10"/>
              <p:cNvPicPr>
                <a:picLocks noChangeAspect="1" noChangeArrowheads="1"/>
              </p:cNvPicPr>
              <p:nvPr/>
            </p:nvPicPr>
            <p:blipFill>
              <a:blip r:embed="rId3"/>
              <a:srcRect/>
              <a:stretch>
                <a:fillRect/>
              </a:stretch>
            </p:blipFill>
            <p:spPr bwMode="auto">
              <a:xfrm>
                <a:off x="3098800" y="620713"/>
                <a:ext cx="5781675" cy="2549525"/>
              </a:xfrm>
              <a:prstGeom prst="rect">
                <a:avLst/>
              </a:prstGeom>
              <a:noFill/>
              <a:ln w="9525">
                <a:noFill/>
                <a:miter lim="800000"/>
                <a:headEnd/>
                <a:tailEnd/>
              </a:ln>
              <a:effectLst/>
            </p:spPr>
          </p:pic>
          <p:sp>
            <p:nvSpPr>
              <p:cNvPr id="21" name="Rectangle 11"/>
              <p:cNvSpPr>
                <a:spLocks noChangeArrowheads="1"/>
              </p:cNvSpPr>
              <p:nvPr/>
            </p:nvSpPr>
            <p:spPr bwMode="auto">
              <a:xfrm>
                <a:off x="3163888" y="2636838"/>
                <a:ext cx="4122737" cy="431800"/>
              </a:xfrm>
              <a:prstGeom prst="rect">
                <a:avLst/>
              </a:prstGeom>
              <a:noFill/>
              <a:ln w="28575">
                <a:solidFill>
                  <a:srgbClr val="FF3300"/>
                </a:solidFill>
                <a:miter lim="800000"/>
                <a:headEnd/>
                <a:tailEnd/>
              </a:ln>
              <a:effectLst/>
            </p:spPr>
            <p:txBody>
              <a:bodyPr wrap="none" anchor="ctr"/>
              <a:lstStyle/>
              <a:p>
                <a:pPr eaLnBrk="1" hangingPunct="1"/>
                <a:endParaRPr lang="zh-CN" altLang="en-US"/>
              </a:p>
            </p:txBody>
          </p:sp>
          <p:sp>
            <p:nvSpPr>
              <p:cNvPr id="22" name="Rectangle 13"/>
              <p:cNvSpPr>
                <a:spLocks noChangeArrowheads="1"/>
              </p:cNvSpPr>
              <p:nvPr/>
            </p:nvSpPr>
            <p:spPr bwMode="auto">
              <a:xfrm>
                <a:off x="3163888" y="1081088"/>
                <a:ext cx="4122737" cy="1482725"/>
              </a:xfrm>
              <a:prstGeom prst="rect">
                <a:avLst/>
              </a:prstGeom>
              <a:noFill/>
              <a:ln w="28575">
                <a:solidFill>
                  <a:srgbClr val="0000FF"/>
                </a:solidFill>
                <a:miter lim="800000"/>
                <a:headEnd/>
                <a:tailEnd/>
              </a:ln>
              <a:effectLst/>
            </p:spPr>
            <p:txBody>
              <a:bodyPr wrap="none" anchor="ctr"/>
              <a:lstStyle/>
              <a:p>
                <a:pPr eaLnBrk="1" hangingPunct="1"/>
                <a:endParaRPr lang="zh-CN" altLang="en-US"/>
              </a:p>
            </p:txBody>
          </p:sp>
        </p:grpSp>
        <p:sp>
          <p:nvSpPr>
            <p:cNvPr id="23" name="Text Box 14"/>
            <p:cNvSpPr txBox="1">
              <a:spLocks noChangeArrowheads="1"/>
            </p:cNvSpPr>
            <p:nvPr/>
          </p:nvSpPr>
          <p:spPr bwMode="auto">
            <a:xfrm>
              <a:off x="1857375" y="1568450"/>
              <a:ext cx="1528763" cy="396875"/>
            </a:xfrm>
            <a:prstGeom prst="rect">
              <a:avLst/>
            </a:prstGeom>
            <a:noFill/>
            <a:ln w="9525">
              <a:noFill/>
              <a:miter lim="800000"/>
              <a:headEnd/>
              <a:tailEnd/>
            </a:ln>
            <a:effectLst/>
          </p:spPr>
          <p:txBody>
            <a:bodyPr>
              <a:spAutoFit/>
            </a:bodyPr>
            <a:lstStyle/>
            <a:p>
              <a:pPr eaLnBrk="1" hangingPunct="1"/>
              <a:r>
                <a:rPr lang="zh-CN" altLang="en-US" sz="2000" b="0">
                  <a:latin typeface="方正大黑简体" pitchFamily="2" charset="-122"/>
                  <a:ea typeface="方正大黑简体" pitchFamily="2" charset="-122"/>
                </a:rPr>
                <a:t>实验数据</a:t>
              </a:r>
            </a:p>
          </p:txBody>
        </p:sp>
        <p:sp>
          <p:nvSpPr>
            <p:cNvPr id="24" name="AutoShape 17"/>
            <p:cNvSpPr>
              <a:spLocks noChangeArrowheads="1"/>
            </p:cNvSpPr>
            <p:nvPr/>
          </p:nvSpPr>
          <p:spPr bwMode="auto">
            <a:xfrm>
              <a:off x="7562851" y="1009650"/>
              <a:ext cx="1581150" cy="1079500"/>
            </a:xfrm>
            <a:prstGeom prst="wedgeEllipseCallout">
              <a:avLst>
                <a:gd name="adj1" fmla="val -67718"/>
                <a:gd name="adj2" fmla="val 119852"/>
              </a:avLst>
            </a:prstGeom>
            <a:solidFill>
              <a:srgbClr val="FFFF99"/>
            </a:solidFill>
            <a:ln w="9525">
              <a:solidFill>
                <a:srgbClr val="800000"/>
              </a:solidFill>
              <a:miter lim="800000"/>
              <a:headEnd/>
              <a:tailEnd/>
            </a:ln>
            <a:effectLst/>
          </p:spPr>
          <p:txBody>
            <a:bodyPr/>
            <a:lstStyle/>
            <a:p>
              <a:pPr algn="ctr" eaLnBrk="1" hangingPunct="1"/>
              <a:endParaRPr lang="zh-CN" altLang="zh-CN">
                <a:solidFill>
                  <a:srgbClr val="FF0066"/>
                </a:solidFill>
              </a:endParaRPr>
            </a:p>
          </p:txBody>
        </p:sp>
        <p:sp>
          <p:nvSpPr>
            <p:cNvPr id="25" name="Text Box 18"/>
            <p:cNvSpPr txBox="1">
              <a:spLocks noChangeArrowheads="1"/>
            </p:cNvSpPr>
            <p:nvPr/>
          </p:nvSpPr>
          <p:spPr bwMode="auto">
            <a:xfrm>
              <a:off x="7607300" y="1412875"/>
              <a:ext cx="1365250" cy="400110"/>
            </a:xfrm>
            <a:prstGeom prst="rect">
              <a:avLst/>
            </a:prstGeom>
            <a:solidFill>
              <a:srgbClr val="FFFF99"/>
            </a:solidFill>
            <a:ln w="9525">
              <a:noFill/>
              <a:miter lim="800000"/>
              <a:headEnd/>
              <a:tailEnd/>
            </a:ln>
            <a:effectLst/>
          </p:spPr>
          <p:txBody>
            <a:bodyPr wrap="square">
              <a:spAutoFit/>
            </a:bodyPr>
            <a:lstStyle/>
            <a:p>
              <a:pPr eaLnBrk="1" hangingPunct="1">
                <a:spcBef>
                  <a:spcPct val="50000"/>
                </a:spcBef>
              </a:pPr>
              <a:r>
                <a:rPr lang="zh-CN" altLang="en-US" sz="2000">
                  <a:solidFill>
                    <a:srgbClr val="FF0066"/>
                  </a:solidFill>
                  <a:latin typeface="方正大黑简体" pitchFamily="2" charset="-122"/>
                  <a:ea typeface="方正大黑简体" pitchFamily="2" charset="-122"/>
                </a:rPr>
                <a:t>第四要点</a:t>
              </a:r>
            </a:p>
          </p:txBody>
        </p:sp>
        <p:sp>
          <p:nvSpPr>
            <p:cNvPr id="26" name="Text Box 3"/>
            <p:cNvSpPr txBox="1">
              <a:spLocks noChangeArrowheads="1"/>
            </p:cNvSpPr>
            <p:nvPr/>
          </p:nvSpPr>
          <p:spPr bwMode="auto">
            <a:xfrm>
              <a:off x="285508" y="694240"/>
              <a:ext cx="2592387"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dirty="0">
                  <a:solidFill>
                    <a:srgbClr val="0000FF"/>
                  </a:solidFill>
                  <a:latin typeface="方正大黑简体" pitchFamily="2" charset="-122"/>
                  <a:ea typeface="方正大黑简体" pitchFamily="2" charset="-122"/>
                </a:rPr>
                <a:t>相渗曲线的补齐</a:t>
              </a:r>
            </a:p>
          </p:txBody>
        </p:sp>
      </p:grpSp>
    </p:spTree>
    <p:extLst>
      <p:ext uri="{BB962C8B-B14F-4D97-AF65-F5344CB8AC3E}">
        <p14:creationId xmlns:p14="http://schemas.microsoft.com/office/powerpoint/2010/main" val="29740009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（一）什么是油藏数值模拟</a:t>
            </a:r>
            <a:endParaRPr lang="en-US" altLang="zh-CN" sz="2400" b="1" dirty="0">
              <a:solidFill>
                <a:srgbClr val="C00000"/>
              </a:solidFill>
              <a:latin typeface="方正大黑简体" pitchFamily="2" charset="-122"/>
              <a:ea typeface="方正大黑简体" pitchFamily="2" charset="-122"/>
            </a:endParaRPr>
          </a:p>
        </p:txBody>
      </p:sp>
      <p:sp>
        <p:nvSpPr>
          <p:cNvPr id="3" name="文本框 2"/>
          <p:cNvSpPr txBox="1"/>
          <p:nvPr/>
        </p:nvSpPr>
        <p:spPr>
          <a:xfrm>
            <a:off x="428368" y="1120345"/>
            <a:ext cx="8102531" cy="1015663"/>
          </a:xfrm>
          <a:prstGeom prst="rect">
            <a:avLst/>
          </a:prstGeom>
          <a:noFill/>
        </p:spPr>
        <p:txBody>
          <a:bodyPr wrap="square" rtlCol="0">
            <a:spAutoFit/>
          </a:bodyPr>
          <a:lstStyle/>
          <a:p>
            <a:pPr>
              <a:lnSpc>
                <a:spcPct val="150000"/>
              </a:lnSpc>
            </a:pPr>
            <a:r>
              <a:rPr lang="zh-CN" altLang="en-US" sz="2000" dirty="0">
                <a:latin typeface="方正大黑简体" panose="03000509000000000000" pitchFamily="65" charset="-122"/>
                <a:ea typeface="方正大黑简体" panose="03000509000000000000" pitchFamily="65" charset="-122"/>
              </a:rPr>
              <a:t>       所谓模拟是指模仿实物现象但不具其实体，既通过“虚拟”实际物理过程以达到认识和研究其运动规律的目的</a:t>
            </a:r>
          </a:p>
        </p:txBody>
      </p:sp>
      <p:sp>
        <p:nvSpPr>
          <p:cNvPr id="4" name="文本框 3"/>
          <p:cNvSpPr txBox="1"/>
          <p:nvPr/>
        </p:nvSpPr>
        <p:spPr>
          <a:xfrm>
            <a:off x="934992" y="2459169"/>
            <a:ext cx="1664044" cy="523220"/>
          </a:xfrm>
          <a:prstGeom prst="rect">
            <a:avLst/>
          </a:prstGeom>
          <a:noFill/>
        </p:spPr>
        <p:txBody>
          <a:bodyPr wrap="square" rtlCol="0">
            <a:spAutoFit/>
          </a:bodyPr>
          <a:lstStyle/>
          <a:p>
            <a:r>
              <a:rPr lang="zh-CN" altLang="en-US" sz="2800" b="1" u="sng" dirty="0">
                <a:solidFill>
                  <a:srgbClr val="008000"/>
                </a:solidFill>
                <a:latin typeface="华文新魏" panose="02010800040101010101" pitchFamily="2" charset="-122"/>
                <a:ea typeface="华文新魏" panose="02010800040101010101" pitchFamily="2" charset="-122"/>
              </a:rPr>
              <a:t>油藏</a:t>
            </a:r>
            <a:r>
              <a:rPr lang="zh-CN" altLang="en-US" sz="2800" b="1" dirty="0">
                <a:solidFill>
                  <a:srgbClr val="C00000"/>
                </a:solidFill>
                <a:latin typeface="华文新魏" panose="02010800040101010101" pitchFamily="2" charset="-122"/>
                <a:ea typeface="华文新魏" panose="02010800040101010101" pitchFamily="2" charset="-122"/>
              </a:rPr>
              <a:t>模拟</a:t>
            </a:r>
          </a:p>
        </p:txBody>
      </p:sp>
      <p:sp>
        <p:nvSpPr>
          <p:cNvPr id="5" name="圆角矩形标注 4"/>
          <p:cNvSpPr/>
          <p:nvPr/>
        </p:nvSpPr>
        <p:spPr bwMode="auto">
          <a:xfrm>
            <a:off x="667264" y="3735635"/>
            <a:ext cx="2271995" cy="1572553"/>
          </a:xfrm>
          <a:prstGeom prst="wedgeRoundRectCallout">
            <a:avLst>
              <a:gd name="adj1" fmla="val -13163"/>
              <a:gd name="adj2" fmla="val -101322"/>
              <a:gd name="adj3" fmla="val 16667"/>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nSpc>
                <a:spcPct val="150000"/>
              </a:lnSpc>
            </a:pPr>
            <a:r>
              <a:rPr lang="zh-CN" altLang="en-US" sz="2000" dirty="0">
                <a:solidFill>
                  <a:srgbClr val="C00000"/>
                </a:solidFill>
                <a:latin typeface="方正大黑简体" pitchFamily="65" charset="-122"/>
                <a:ea typeface="方正大黑简体" pitchFamily="65" charset="-122"/>
              </a:rPr>
              <a:t>就是模仿和再现油藏内流体的渗流现象和渗流规律。</a:t>
            </a:r>
          </a:p>
        </p:txBody>
      </p:sp>
      <p:pic>
        <p:nvPicPr>
          <p:cNvPr id="93" name="Picture 12"/>
          <p:cNvPicPr>
            <a:picLocks noChangeAspect="1" noChangeArrowheads="1"/>
          </p:cNvPicPr>
          <p:nvPr/>
        </p:nvPicPr>
        <p:blipFill rotWithShape="1">
          <a:blip r:embed="rId3">
            <a:extLst>
              <a:ext uri="{28A0092B-C50C-407E-A947-70E740481C1C}">
                <a14:useLocalDpi xmlns:a14="http://schemas.microsoft.com/office/drawing/2010/main" val="0"/>
              </a:ext>
            </a:extLst>
          </a:blip>
          <a:srcRect t="13934"/>
          <a:stretch/>
        </p:blipFill>
        <p:spPr bwMode="auto">
          <a:xfrm>
            <a:off x="3288513" y="2459169"/>
            <a:ext cx="5242386" cy="38922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 name="Picture 1034"/>
          <p:cNvPicPr>
            <a:picLocks noChangeAspect="1" noChangeArrowheads="1"/>
          </p:cNvPicPr>
          <p:nvPr/>
        </p:nvPicPr>
        <p:blipFill rotWithShape="1">
          <a:blip r:embed="rId4">
            <a:extLst>
              <a:ext uri="{28A0092B-C50C-407E-A947-70E740481C1C}">
                <a14:useLocalDpi xmlns:a14="http://schemas.microsoft.com/office/drawing/2010/main" val="0"/>
              </a:ext>
            </a:extLst>
          </a:blip>
          <a:srcRect t="31346"/>
          <a:stretch/>
        </p:blipFill>
        <p:spPr bwMode="auto">
          <a:xfrm>
            <a:off x="3402229" y="3369927"/>
            <a:ext cx="4753230" cy="1938261"/>
          </a:xfrm>
          <a:prstGeom prst="rect">
            <a:avLst/>
          </a:prstGeom>
          <a:solidFill>
            <a:schemeClr val="bg1"/>
          </a:solidFill>
          <a:ln>
            <a:noFill/>
          </a:ln>
          <a:effectLst/>
        </p:spPr>
      </p:pic>
    </p:spTree>
    <p:extLst>
      <p:ext uri="{BB962C8B-B14F-4D97-AF65-F5344CB8AC3E}">
        <p14:creationId xmlns:p14="http://schemas.microsoft.com/office/powerpoint/2010/main" val="177549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3</a:t>
            </a:r>
            <a:r>
              <a:rPr lang="zh-CN" altLang="en-US" sz="2000" b="1" dirty="0">
                <a:solidFill>
                  <a:srgbClr val="C00000"/>
                </a:solidFill>
                <a:latin typeface="方正大黑简体" pitchFamily="2" charset="-122"/>
                <a:ea typeface="方正大黑简体" pitchFamily="2" charset="-122"/>
                <a:cs typeface="+mj-cs"/>
              </a:rPr>
              <a:t>、 岩石物理定义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59" name="Rectangle 2"/>
          <p:cNvSpPr txBox="1">
            <a:spLocks noChangeArrowheads="1"/>
          </p:cNvSpPr>
          <p:nvPr/>
        </p:nvSpPr>
        <p:spPr bwMode="auto">
          <a:xfrm>
            <a:off x="726203" y="1314682"/>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
        <p:nvSpPr>
          <p:cNvPr id="27" name="Text Box 10"/>
          <p:cNvSpPr txBox="1">
            <a:spLocks noChangeArrowheads="1"/>
          </p:cNvSpPr>
          <p:nvPr/>
        </p:nvSpPr>
        <p:spPr bwMode="auto">
          <a:xfrm>
            <a:off x="1593421" y="2799621"/>
            <a:ext cx="311150" cy="366712"/>
          </a:xfrm>
          <a:prstGeom prst="rect">
            <a:avLst/>
          </a:prstGeom>
          <a:noFill/>
          <a:ln w="9525">
            <a:noFill/>
            <a:miter lim="800000"/>
            <a:headEnd/>
            <a:tailEnd/>
          </a:ln>
        </p:spPr>
        <p:txBody>
          <a:bodyPr wrap="none">
            <a:spAutoFit/>
          </a:bodyPr>
          <a:lstStyle/>
          <a:p>
            <a:pPr eaLnBrk="1" hangingPunct="1"/>
            <a:r>
              <a:rPr lang="en-US" altLang="zh-CN" dirty="0"/>
              <a:t>1</a:t>
            </a:r>
          </a:p>
        </p:txBody>
      </p:sp>
      <p:sp>
        <p:nvSpPr>
          <p:cNvPr id="28" name="Text Box 11"/>
          <p:cNvSpPr txBox="1">
            <a:spLocks noChangeArrowheads="1"/>
          </p:cNvSpPr>
          <p:nvPr/>
        </p:nvSpPr>
        <p:spPr bwMode="auto">
          <a:xfrm>
            <a:off x="1593421" y="3729896"/>
            <a:ext cx="311150" cy="366712"/>
          </a:xfrm>
          <a:prstGeom prst="rect">
            <a:avLst/>
          </a:prstGeom>
          <a:noFill/>
          <a:ln w="9525">
            <a:noFill/>
            <a:miter lim="800000"/>
            <a:headEnd/>
            <a:tailEnd/>
          </a:ln>
        </p:spPr>
        <p:txBody>
          <a:bodyPr wrap="none">
            <a:spAutoFit/>
          </a:bodyPr>
          <a:lstStyle/>
          <a:p>
            <a:pPr eaLnBrk="1" hangingPunct="1"/>
            <a:r>
              <a:rPr lang="en-US" altLang="zh-CN" dirty="0"/>
              <a:t>2</a:t>
            </a:r>
          </a:p>
        </p:txBody>
      </p:sp>
      <p:sp>
        <p:nvSpPr>
          <p:cNvPr id="29" name="Text Box 12"/>
          <p:cNvSpPr txBox="1">
            <a:spLocks noChangeArrowheads="1"/>
          </p:cNvSpPr>
          <p:nvPr/>
        </p:nvSpPr>
        <p:spPr bwMode="auto">
          <a:xfrm>
            <a:off x="5282772" y="3447321"/>
            <a:ext cx="1657350" cy="1089529"/>
          </a:xfrm>
          <a:prstGeom prst="rect">
            <a:avLst/>
          </a:prstGeom>
          <a:noFill/>
          <a:ln w="9525">
            <a:noFill/>
            <a:miter lim="800000"/>
            <a:headEnd/>
            <a:tailEnd/>
          </a:ln>
        </p:spPr>
        <p:txBody>
          <a:bodyPr wrap="square">
            <a:spAutoFit/>
          </a:bodyPr>
          <a:lstStyle/>
          <a:p>
            <a:pPr eaLnBrk="1" hangingPunct="1">
              <a:lnSpc>
                <a:spcPct val="120000"/>
              </a:lnSpc>
            </a:pPr>
            <a:r>
              <a:rPr lang="en-US" altLang="zh-CN" b="1" dirty="0"/>
              <a:t>1—</a:t>
            </a:r>
            <a:r>
              <a:rPr lang="zh-CN" altLang="en-US" b="1" dirty="0"/>
              <a:t>岩石物性，</a:t>
            </a:r>
            <a:r>
              <a:rPr lang="en-US" altLang="zh-CN" b="1" dirty="0"/>
              <a:t>2—</a:t>
            </a:r>
            <a:r>
              <a:rPr lang="zh-CN" altLang="en-US" b="1" dirty="0"/>
              <a:t>油水相渗，</a:t>
            </a:r>
            <a:r>
              <a:rPr lang="en-US" altLang="zh-CN" b="1" dirty="0"/>
              <a:t>3—</a:t>
            </a:r>
            <a:r>
              <a:rPr lang="zh-CN" altLang="en-US" b="1" dirty="0"/>
              <a:t>油气相渗。</a:t>
            </a:r>
          </a:p>
        </p:txBody>
      </p:sp>
      <p:sp>
        <p:nvSpPr>
          <p:cNvPr id="30" name="Text Box 15"/>
          <p:cNvSpPr txBox="1">
            <a:spLocks noChangeArrowheads="1"/>
          </p:cNvSpPr>
          <p:nvPr/>
        </p:nvSpPr>
        <p:spPr bwMode="auto">
          <a:xfrm>
            <a:off x="1593421" y="4882421"/>
            <a:ext cx="311150" cy="366712"/>
          </a:xfrm>
          <a:prstGeom prst="rect">
            <a:avLst/>
          </a:prstGeom>
          <a:noFill/>
          <a:ln w="9525">
            <a:noFill/>
            <a:miter lim="800000"/>
            <a:headEnd/>
            <a:tailEnd/>
          </a:ln>
        </p:spPr>
        <p:txBody>
          <a:bodyPr wrap="none">
            <a:spAutoFit/>
          </a:bodyPr>
          <a:lstStyle/>
          <a:p>
            <a:pPr eaLnBrk="1" hangingPunct="1"/>
            <a:r>
              <a:rPr lang="en-US" altLang="zh-CN" dirty="0"/>
              <a:t>3</a:t>
            </a:r>
          </a:p>
        </p:txBody>
      </p:sp>
      <p:sp>
        <p:nvSpPr>
          <p:cNvPr id="31" name="Text Box 17"/>
          <p:cNvSpPr txBox="1">
            <a:spLocks noChangeArrowheads="1"/>
          </p:cNvSpPr>
          <p:nvPr/>
        </p:nvSpPr>
        <p:spPr bwMode="auto">
          <a:xfrm>
            <a:off x="915559" y="1932846"/>
            <a:ext cx="5688012" cy="461665"/>
          </a:xfrm>
          <a:prstGeom prst="rect">
            <a:avLst/>
          </a:prstGeom>
          <a:noFill/>
          <a:ln w="9525">
            <a:noFill/>
            <a:miter lim="800000"/>
            <a:headEnd/>
            <a:tailEnd/>
          </a:ln>
        </p:spPr>
        <p:txBody>
          <a:bodyPr>
            <a:spAutoFit/>
          </a:bodyPr>
          <a:lstStyle/>
          <a:p>
            <a:pPr marL="457200" indent="-457200" eaLnBrk="1" hangingPunct="1">
              <a:spcBef>
                <a:spcPct val="50000"/>
              </a:spcBef>
            </a:pPr>
            <a:r>
              <a:rPr kumimoji="1" lang="en-US" altLang="zh-CN" sz="2400" b="1" i="1" dirty="0">
                <a:solidFill>
                  <a:srgbClr val="FF3300"/>
                </a:solidFill>
              </a:rPr>
              <a:t>PROPS</a:t>
            </a:r>
            <a:r>
              <a:rPr kumimoji="1" lang="zh-CN" altLang="en-US" sz="2400" b="1" i="1" dirty="0">
                <a:solidFill>
                  <a:srgbClr val="FF3300"/>
                </a:solidFill>
              </a:rPr>
              <a:t>（</a:t>
            </a:r>
            <a:r>
              <a:rPr kumimoji="1" lang="en-US" altLang="zh-CN" sz="2400" b="1" i="1" dirty="0">
                <a:solidFill>
                  <a:srgbClr val="FF3300"/>
                </a:solidFill>
              </a:rPr>
              <a:t>3</a:t>
            </a:r>
            <a:r>
              <a:rPr kumimoji="1" lang="zh-CN" altLang="en-US" sz="2400" b="1" i="1" dirty="0">
                <a:solidFill>
                  <a:srgbClr val="FF3300"/>
                </a:solidFill>
              </a:rPr>
              <a:t>个必要关键字）</a:t>
            </a:r>
            <a:endParaRPr kumimoji="1" lang="zh-CN" altLang="en-US" sz="2400" dirty="0">
              <a:solidFill>
                <a:srgbClr val="FF3300"/>
              </a:solidFill>
            </a:endParaRPr>
          </a:p>
        </p:txBody>
      </p:sp>
      <p:sp>
        <p:nvSpPr>
          <p:cNvPr id="32" name="Text Box 19"/>
          <p:cNvSpPr txBox="1">
            <a:spLocks noChangeArrowheads="1"/>
          </p:cNvSpPr>
          <p:nvPr/>
        </p:nvSpPr>
        <p:spPr bwMode="auto">
          <a:xfrm>
            <a:off x="1956959" y="2728183"/>
            <a:ext cx="3094037" cy="3079750"/>
          </a:xfrm>
          <a:prstGeom prst="rect">
            <a:avLst/>
          </a:prstGeom>
          <a:noFill/>
          <a:ln w="9525">
            <a:solidFill>
              <a:schemeClr val="tx1"/>
            </a:solidFill>
            <a:miter lim="800000"/>
            <a:headEnd/>
            <a:tailEnd/>
          </a:ln>
        </p:spPr>
        <p:txBody>
          <a:bodyPr wrap="none">
            <a:spAutoFit/>
          </a:bodyPr>
          <a:lstStyle/>
          <a:p>
            <a:pPr eaLnBrk="1" hangingPunct="1"/>
            <a:r>
              <a:rPr lang="en-US" altLang="zh-CN" sz="1400">
                <a:solidFill>
                  <a:srgbClr val="FF3300"/>
                </a:solidFill>
              </a:rPr>
              <a:t>ROCK</a:t>
            </a:r>
          </a:p>
          <a:p>
            <a:pPr eaLnBrk="1" hangingPunct="1"/>
            <a:r>
              <a:rPr lang="en-US" altLang="zh-CN" sz="1400"/>
              <a:t>-- RefPressure          Compressibility</a:t>
            </a:r>
          </a:p>
          <a:p>
            <a:pPr eaLnBrk="1" hangingPunct="1"/>
            <a:r>
              <a:rPr lang="en-US" altLang="zh-CN" sz="1400"/>
              <a:t>--BARSA                 1/BARSA</a:t>
            </a:r>
          </a:p>
          <a:p>
            <a:pPr eaLnBrk="1" hangingPunct="1"/>
            <a:r>
              <a:rPr lang="en-US" altLang="zh-CN" sz="1400"/>
              <a:t>  155.0                       1.8E-05 /</a:t>
            </a:r>
          </a:p>
          <a:p>
            <a:pPr eaLnBrk="1" hangingPunct="1"/>
            <a:endParaRPr lang="en-US" altLang="zh-CN" sz="1400"/>
          </a:p>
          <a:p>
            <a:pPr eaLnBrk="1" hangingPunct="1"/>
            <a:r>
              <a:rPr lang="en-US" altLang="zh-CN" sz="1400">
                <a:solidFill>
                  <a:srgbClr val="FF3300"/>
                </a:solidFill>
              </a:rPr>
              <a:t>SWOF</a:t>
            </a:r>
          </a:p>
          <a:p>
            <a:pPr eaLnBrk="1" hangingPunct="1"/>
            <a:r>
              <a:rPr lang="en-US" altLang="zh-CN" sz="1400"/>
              <a:t>-- Data from record KrPc(OW) (ID=5)</a:t>
            </a:r>
          </a:p>
          <a:p>
            <a:pPr eaLnBrk="1" hangingPunct="1"/>
            <a:r>
              <a:rPr lang="en-US" altLang="zh-CN" sz="1400"/>
              <a:t>--Sw           Krw          Kro          Pc</a:t>
            </a:r>
          </a:p>
          <a:p>
            <a:pPr eaLnBrk="1" hangingPunct="1"/>
            <a:r>
              <a:rPr lang="en-US" altLang="zh-CN" sz="1400"/>
              <a:t>/</a:t>
            </a:r>
          </a:p>
          <a:p>
            <a:pPr eaLnBrk="1" hangingPunct="1"/>
            <a:endParaRPr lang="en-US" altLang="zh-CN" sz="1400"/>
          </a:p>
          <a:p>
            <a:pPr eaLnBrk="1" hangingPunct="1"/>
            <a:r>
              <a:rPr lang="en-US" altLang="zh-CN" sz="1400">
                <a:solidFill>
                  <a:srgbClr val="FF3300"/>
                </a:solidFill>
              </a:rPr>
              <a:t>SGOF</a:t>
            </a:r>
          </a:p>
          <a:p>
            <a:pPr eaLnBrk="1" hangingPunct="1"/>
            <a:r>
              <a:rPr lang="en-US" altLang="zh-CN" sz="1400"/>
              <a:t>-- Data from record KrPc(OG) (ID=6)</a:t>
            </a:r>
          </a:p>
          <a:p>
            <a:pPr eaLnBrk="1" hangingPunct="1"/>
            <a:r>
              <a:rPr lang="en-US" altLang="zh-CN" sz="1400"/>
              <a:t>--Sg           Krg          Kro          Pc</a:t>
            </a:r>
          </a:p>
          <a:p>
            <a:pPr eaLnBrk="1" hangingPunct="1"/>
            <a:r>
              <a:rPr lang="en-US" altLang="zh-CN" sz="1400"/>
              <a:t>/</a:t>
            </a:r>
          </a:p>
        </p:txBody>
      </p:sp>
    </p:spTree>
    <p:extLst>
      <p:ext uri="{BB962C8B-B14F-4D97-AF65-F5344CB8AC3E}">
        <p14:creationId xmlns:p14="http://schemas.microsoft.com/office/powerpoint/2010/main" val="1892225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4</a:t>
            </a:r>
            <a:r>
              <a:rPr lang="zh-CN" altLang="en-US" sz="2000" b="1" dirty="0">
                <a:solidFill>
                  <a:srgbClr val="C00000"/>
                </a:solidFill>
                <a:latin typeface="方正大黑简体" pitchFamily="2" charset="-122"/>
                <a:ea typeface="方正大黑简体" pitchFamily="2" charset="-122"/>
                <a:cs typeface="+mj-cs"/>
              </a:rPr>
              <a:t>、 流体模型定义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62" name="文本框 61"/>
          <p:cNvSpPr txBox="1"/>
          <p:nvPr/>
        </p:nvSpPr>
        <p:spPr>
          <a:xfrm>
            <a:off x="1161689" y="1821966"/>
            <a:ext cx="6005384" cy="369332"/>
          </a:xfrm>
          <a:prstGeom prst="rect">
            <a:avLst/>
          </a:prstGeom>
          <a:noFill/>
        </p:spPr>
        <p:txBody>
          <a:bodyPr wrap="square" rtlCol="0">
            <a:spAutoFit/>
          </a:bodyPr>
          <a:lstStyle/>
          <a:p>
            <a:r>
              <a:rPr lang="en-US" altLang="zh-CN" b="1" dirty="0"/>
              <a:t>Processes&gt;simulation&gt;Make fluid model</a:t>
            </a:r>
            <a:endParaRPr lang="zh-CN" altLang="en-US" b="1" dirty="0"/>
          </a:p>
        </p:txBody>
      </p:sp>
      <p:pic>
        <p:nvPicPr>
          <p:cNvPr id="67" name="Picture 1" descr="C:\Users\Administrator\Documents\youdu\72828963-124604-dg_lijian1\image\temp\{0f0972c3-bda7-48ef-b4ed-f778048c76b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152" y="2314832"/>
            <a:ext cx="6656173" cy="43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68" name="直接箭头连接符 67"/>
          <p:cNvCxnSpPr/>
          <p:nvPr/>
        </p:nvCxnSpPr>
        <p:spPr>
          <a:xfrm flipV="1">
            <a:off x="2554014" y="4639591"/>
            <a:ext cx="1012970" cy="82181"/>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467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4</a:t>
            </a:r>
            <a:r>
              <a:rPr lang="zh-CN" altLang="en-US" sz="2000" b="1" dirty="0">
                <a:solidFill>
                  <a:srgbClr val="C00000"/>
                </a:solidFill>
                <a:latin typeface="方正大黑简体" pitchFamily="2" charset="-122"/>
                <a:ea typeface="方正大黑简体" pitchFamily="2" charset="-122"/>
                <a:cs typeface="+mj-cs"/>
              </a:rPr>
              <a:t>、 流体模型定义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7" name="Text Box 8"/>
          <p:cNvSpPr txBox="1">
            <a:spLocks noChangeArrowheads="1"/>
          </p:cNvSpPr>
          <p:nvPr/>
        </p:nvSpPr>
        <p:spPr bwMode="auto">
          <a:xfrm>
            <a:off x="1075654" y="1791188"/>
            <a:ext cx="2271776"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eaLnBrk="1" hangingPunct="1">
              <a:buFont typeface="Wingdings" pitchFamily="2" charset="2"/>
              <a:buChar char="u"/>
              <a:defRPr/>
            </a:pPr>
            <a:r>
              <a:rPr lang="zh-CN" altLang="en-US" b="1" dirty="0">
                <a:solidFill>
                  <a:srgbClr val="0000FF"/>
                </a:solidFill>
                <a:latin typeface="方正大黑简体" pitchFamily="2" charset="-122"/>
                <a:ea typeface="方正大黑简体" pitchFamily="2" charset="-122"/>
              </a:rPr>
              <a:t>关键字选择及组合</a:t>
            </a:r>
            <a:endParaRPr lang="en-US" altLang="zh-CN" b="1" dirty="0">
              <a:solidFill>
                <a:srgbClr val="0000FF"/>
              </a:solidFill>
              <a:latin typeface="方正大黑简体" pitchFamily="2" charset="-122"/>
              <a:ea typeface="方正大黑简体" pitchFamily="2" charset="-122"/>
            </a:endParaRPr>
          </a:p>
        </p:txBody>
      </p:sp>
      <p:graphicFrame>
        <p:nvGraphicFramePr>
          <p:cNvPr id="8" name="Object 6"/>
          <p:cNvGraphicFramePr>
            <a:graphicFrameLocks noChangeAspect="1"/>
          </p:cNvGraphicFramePr>
          <p:nvPr>
            <p:extLst>
              <p:ext uri="{D42A27DB-BD31-4B8C-83A1-F6EECF244321}">
                <p14:modId xmlns:p14="http://schemas.microsoft.com/office/powerpoint/2010/main" val="292043599"/>
              </p:ext>
            </p:extLst>
          </p:nvPr>
        </p:nvGraphicFramePr>
        <p:xfrm>
          <a:off x="510618" y="2300460"/>
          <a:ext cx="8229600" cy="4292600"/>
        </p:xfrm>
        <a:graphic>
          <a:graphicData uri="http://schemas.openxmlformats.org/presentationml/2006/ole">
            <mc:AlternateContent xmlns:mc="http://schemas.openxmlformats.org/markup-compatibility/2006">
              <mc:Choice xmlns:v="urn:schemas-microsoft-com:vml" Requires="v">
                <p:oleObj spid="_x0000_s103448" name="Worksheet" r:id="rId3" imgW="9639424" imgH="4924530" progId="Excel.Sheet.8">
                  <p:embed/>
                </p:oleObj>
              </mc:Choice>
              <mc:Fallback>
                <p:oleObj name="Worksheet" r:id="rId3" imgW="9639424" imgH="4924530" progId="Excel.Sheet.8">
                  <p:embed/>
                  <p:pic>
                    <p:nvPicPr>
                      <p:cNvPr id="2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18" y="2300460"/>
                        <a:ext cx="8229600" cy="42926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19368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4</a:t>
            </a:r>
            <a:r>
              <a:rPr lang="zh-CN" altLang="en-US" sz="2000" b="1" dirty="0">
                <a:solidFill>
                  <a:srgbClr val="C00000"/>
                </a:solidFill>
                <a:latin typeface="方正大黑简体" pitchFamily="2" charset="-122"/>
                <a:ea typeface="方正大黑简体" pitchFamily="2" charset="-122"/>
                <a:cs typeface="+mj-cs"/>
              </a:rPr>
              <a:t>、 流体模型定义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7" name="Text Box 8"/>
          <p:cNvSpPr txBox="1">
            <a:spLocks noChangeArrowheads="1"/>
          </p:cNvSpPr>
          <p:nvPr/>
        </p:nvSpPr>
        <p:spPr bwMode="auto">
          <a:xfrm>
            <a:off x="638565" y="1799096"/>
            <a:ext cx="3996607" cy="40011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gradFill rotWithShape="1">
                  <a:gsLst>
                    <a:gs pos="0">
                      <a:srgbClr val="FFFF00"/>
                    </a:gs>
                    <a:gs pos="50000">
                      <a:srgbClr val="FFFF00">
                        <a:gamma/>
                        <a:tint val="0"/>
                        <a:invGamma/>
                      </a:srgbClr>
                    </a:gs>
                    <a:gs pos="100000">
                      <a:srgbClr val="FFFF00"/>
                    </a:gs>
                  </a:gsLst>
                  <a:lin ang="18900000" scaled="1"/>
                </a:gradFill>
              </a14:hiddenFill>
            </a:ext>
            <a:ext uri="{91240B29-F687-4F45-9708-019B960494DF}">
              <a14:hiddenLine xmlns:a14="http://schemas.microsoft.com/office/drawing/2010/main" w="9525" algn="ctr">
                <a:solidFill>
                  <a:srgbClr val="FF9900"/>
                </a:solidFill>
                <a:miter lim="800000"/>
                <a:headEnd/>
                <a:tailEnd/>
              </a14:hiddenLine>
            </a:ext>
          </a:extLst>
        </p:spPr>
        <p:txBody>
          <a:bodyPr wrap="none">
            <a:spAutoFit/>
          </a:bodyPr>
          <a:lstStyle/>
          <a:p>
            <a:pPr lvl="1" eaLnBrk="1" hangingPunct="1">
              <a:buFont typeface="Wingdings" pitchFamily="2" charset="2"/>
              <a:buChar char="u"/>
              <a:defRPr/>
            </a:pPr>
            <a:r>
              <a:rPr lang="zh-CN" altLang="en-US" sz="2000" b="1" dirty="0">
                <a:solidFill>
                  <a:srgbClr val="0000FF"/>
                </a:solidFill>
                <a:latin typeface="方正大黑简体" pitchFamily="2" charset="-122"/>
                <a:ea typeface="方正大黑简体" pitchFamily="2" charset="-122"/>
              </a:rPr>
              <a:t>流体性质特征</a:t>
            </a:r>
            <a:r>
              <a:rPr lang="en-US" altLang="zh-CN" sz="2000" b="1" dirty="0">
                <a:solidFill>
                  <a:srgbClr val="0000FF"/>
                </a:solidFill>
                <a:latin typeface="方正大黑简体" pitchFamily="2" charset="-122"/>
                <a:ea typeface="方正大黑简体" pitchFamily="2" charset="-122"/>
              </a:rPr>
              <a:t>——</a:t>
            </a:r>
            <a:r>
              <a:rPr lang="zh-CN" altLang="en-US" sz="2000" b="1" dirty="0">
                <a:solidFill>
                  <a:srgbClr val="0000FF"/>
                </a:solidFill>
                <a:latin typeface="方正大黑简体" pitchFamily="2" charset="-122"/>
                <a:ea typeface="方正大黑简体" pitchFamily="2" charset="-122"/>
              </a:rPr>
              <a:t>活油油藏</a:t>
            </a:r>
            <a:endParaRPr lang="en-US" altLang="zh-CN" sz="2000" b="1" dirty="0">
              <a:solidFill>
                <a:srgbClr val="0000FF"/>
              </a:solidFill>
              <a:latin typeface="方正大黑简体" pitchFamily="2" charset="-122"/>
              <a:ea typeface="方正大黑简体" pitchFamily="2" charset="-122"/>
            </a:endParaRPr>
          </a:p>
        </p:txBody>
      </p:sp>
      <p:sp>
        <p:nvSpPr>
          <p:cNvPr id="6" name="Text Box 2"/>
          <p:cNvSpPr txBox="1">
            <a:spLocks noChangeArrowheads="1"/>
          </p:cNvSpPr>
          <p:nvPr/>
        </p:nvSpPr>
        <p:spPr bwMode="auto">
          <a:xfrm>
            <a:off x="3474194" y="3302548"/>
            <a:ext cx="4195762" cy="701675"/>
          </a:xfrm>
          <a:prstGeom prst="rect">
            <a:avLst/>
          </a:prstGeom>
          <a:noFill/>
          <a:ln w="9525">
            <a:noFill/>
            <a:miter lim="800000"/>
            <a:headEnd/>
            <a:tailEnd/>
          </a:ln>
          <a:effectLst/>
        </p:spPr>
        <p:txBody>
          <a:bodyPr>
            <a:spAutoFit/>
          </a:bodyPr>
          <a:lstStyle/>
          <a:p>
            <a:pPr eaLnBrk="1" hangingPunct="1"/>
            <a:r>
              <a:rPr lang="en-US" altLang="zh-CN" sz="4000">
                <a:solidFill>
                  <a:schemeClr val="bg1"/>
                </a:solidFill>
                <a:latin typeface="Arial Black" pitchFamily="34" charset="0"/>
              </a:rPr>
              <a:t>THANKS</a:t>
            </a:r>
          </a:p>
        </p:txBody>
      </p:sp>
      <p:sp>
        <p:nvSpPr>
          <p:cNvPr id="9" name="Text Box 3"/>
          <p:cNvSpPr txBox="1">
            <a:spLocks noChangeArrowheads="1"/>
          </p:cNvSpPr>
          <p:nvPr/>
        </p:nvSpPr>
        <p:spPr bwMode="auto">
          <a:xfrm>
            <a:off x="3813919" y="2654848"/>
            <a:ext cx="4195762" cy="762000"/>
          </a:xfrm>
          <a:prstGeom prst="rect">
            <a:avLst/>
          </a:prstGeom>
          <a:noFill/>
          <a:ln w="9525">
            <a:noFill/>
            <a:miter lim="800000"/>
            <a:headEnd/>
            <a:tailEnd/>
          </a:ln>
          <a:effectLst/>
        </p:spPr>
        <p:txBody>
          <a:bodyPr>
            <a:spAutoFit/>
          </a:bodyPr>
          <a:lstStyle/>
          <a:p>
            <a:pPr eaLnBrk="1" hangingPunct="1"/>
            <a:r>
              <a:rPr lang="zh-CN" altLang="en-US" sz="4400">
                <a:solidFill>
                  <a:schemeClr val="bg1"/>
                </a:solidFill>
                <a:latin typeface="Arial Black" pitchFamily="34" charset="0"/>
                <a:ea typeface="方正大黑简体" pitchFamily="2" charset="-122"/>
              </a:rPr>
              <a:t>谢  谢</a:t>
            </a:r>
            <a:r>
              <a:rPr lang="en-US" altLang="zh-CN" sz="4400">
                <a:solidFill>
                  <a:schemeClr val="bg1"/>
                </a:solidFill>
                <a:latin typeface="Arial Black" pitchFamily="34" charset="0"/>
              </a:rPr>
              <a:t>!</a:t>
            </a:r>
          </a:p>
        </p:txBody>
      </p:sp>
      <p:grpSp>
        <p:nvGrpSpPr>
          <p:cNvPr id="10" name="Group 6"/>
          <p:cNvGrpSpPr>
            <a:grpSpLocks/>
          </p:cNvGrpSpPr>
          <p:nvPr/>
        </p:nvGrpSpPr>
        <p:grpSpPr bwMode="auto">
          <a:xfrm>
            <a:off x="953244" y="2654848"/>
            <a:ext cx="2160587" cy="1728787"/>
            <a:chOff x="4526" y="1026"/>
            <a:chExt cx="1361" cy="1089"/>
          </a:xfrm>
        </p:grpSpPr>
        <p:sp>
          <p:nvSpPr>
            <p:cNvPr id="12" name="Rectangle 7"/>
            <p:cNvSpPr>
              <a:spLocks noChangeArrowheads="1"/>
            </p:cNvSpPr>
            <p:nvPr/>
          </p:nvSpPr>
          <p:spPr bwMode="auto">
            <a:xfrm>
              <a:off x="4526" y="1026"/>
              <a:ext cx="1361" cy="1089"/>
            </a:xfrm>
            <a:prstGeom prst="rect">
              <a:avLst/>
            </a:prstGeom>
            <a:solidFill>
              <a:schemeClr val="bg1"/>
            </a:solidFill>
            <a:ln w="9525">
              <a:solidFill>
                <a:schemeClr val="tx1"/>
              </a:solidFill>
              <a:miter lim="800000"/>
              <a:headEnd/>
              <a:tailEnd/>
            </a:ln>
            <a:effectLst/>
          </p:spPr>
          <p:txBody>
            <a:bodyPr wrap="none" anchor="ctr"/>
            <a:lstStyle/>
            <a:p>
              <a:pPr algn="ctr" eaLnBrk="1" hangingPunct="1"/>
              <a:endParaRPr lang="zh-CN" altLang="zh-CN" sz="1600"/>
            </a:p>
          </p:txBody>
        </p:sp>
        <p:sp>
          <p:nvSpPr>
            <p:cNvPr id="13" name="Line 8"/>
            <p:cNvSpPr>
              <a:spLocks noChangeShapeType="1"/>
            </p:cNvSpPr>
            <p:nvPr/>
          </p:nvSpPr>
          <p:spPr bwMode="auto">
            <a:xfrm>
              <a:off x="4753" y="1207"/>
              <a:ext cx="0" cy="681"/>
            </a:xfrm>
            <a:prstGeom prst="line">
              <a:avLst/>
            </a:prstGeom>
            <a:noFill/>
            <a:ln w="19050">
              <a:solidFill>
                <a:schemeClr val="tx1"/>
              </a:solidFill>
              <a:round/>
              <a:headEnd/>
              <a:tailEnd/>
            </a:ln>
            <a:effectLst/>
          </p:spPr>
          <p:txBody>
            <a:bodyPr/>
            <a:lstStyle/>
            <a:p>
              <a:endParaRPr lang="zh-CN" altLang="en-US"/>
            </a:p>
          </p:txBody>
        </p:sp>
        <p:sp>
          <p:nvSpPr>
            <p:cNvPr id="14" name="Line 9"/>
            <p:cNvSpPr>
              <a:spLocks noChangeShapeType="1"/>
            </p:cNvSpPr>
            <p:nvPr/>
          </p:nvSpPr>
          <p:spPr bwMode="auto">
            <a:xfrm>
              <a:off x="4753" y="1888"/>
              <a:ext cx="952" cy="0"/>
            </a:xfrm>
            <a:prstGeom prst="line">
              <a:avLst/>
            </a:prstGeom>
            <a:noFill/>
            <a:ln w="28575">
              <a:solidFill>
                <a:schemeClr val="tx1"/>
              </a:solidFill>
              <a:round/>
              <a:headEnd/>
              <a:tailEnd/>
            </a:ln>
            <a:effectLst/>
          </p:spPr>
          <p:txBody>
            <a:bodyPr/>
            <a:lstStyle/>
            <a:p>
              <a:endParaRPr lang="zh-CN" altLang="en-US"/>
            </a:p>
          </p:txBody>
        </p:sp>
        <p:sp>
          <p:nvSpPr>
            <p:cNvPr id="15" name="Freeform 10"/>
            <p:cNvSpPr>
              <a:spLocks/>
            </p:cNvSpPr>
            <p:nvPr/>
          </p:nvSpPr>
          <p:spPr bwMode="auto">
            <a:xfrm>
              <a:off x="4889" y="1296"/>
              <a:ext cx="726" cy="456"/>
            </a:xfrm>
            <a:custGeom>
              <a:avLst/>
              <a:gdLst>
                <a:gd name="T0" fmla="*/ 0 w 726"/>
                <a:gd name="T1" fmla="*/ 456 h 456"/>
                <a:gd name="T2" fmla="*/ 157 w 726"/>
                <a:gd name="T3" fmla="*/ 150 h 456"/>
                <a:gd name="T4" fmla="*/ 272 w 726"/>
                <a:gd name="T5" fmla="*/ 2 h 456"/>
                <a:gd name="T6" fmla="*/ 726 w 726"/>
                <a:gd name="T7" fmla="*/ 138 h 4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6" h="456">
                  <a:moveTo>
                    <a:pt x="0" y="456"/>
                  </a:moveTo>
                  <a:cubicBezTo>
                    <a:pt x="26" y="405"/>
                    <a:pt x="112" y="226"/>
                    <a:pt x="157" y="150"/>
                  </a:cubicBezTo>
                  <a:cubicBezTo>
                    <a:pt x="202" y="74"/>
                    <a:pt x="177" y="4"/>
                    <a:pt x="272" y="2"/>
                  </a:cubicBezTo>
                  <a:cubicBezTo>
                    <a:pt x="367" y="0"/>
                    <a:pt x="544" y="70"/>
                    <a:pt x="726" y="138"/>
                  </a:cubicBezTo>
                </a:path>
              </a:pathLst>
            </a:custGeom>
            <a:noFill/>
            <a:ln w="9525">
              <a:solidFill>
                <a:schemeClr val="tx1"/>
              </a:solidFill>
              <a:round/>
              <a:headEnd/>
              <a:tailEnd/>
            </a:ln>
            <a:effectLst/>
          </p:spPr>
          <p:txBody>
            <a:bodyPr/>
            <a:lstStyle/>
            <a:p>
              <a:endParaRPr lang="zh-CN" altLang="en-US"/>
            </a:p>
          </p:txBody>
        </p:sp>
        <p:sp>
          <p:nvSpPr>
            <p:cNvPr id="16" name="Text Box 11"/>
            <p:cNvSpPr txBox="1">
              <a:spLocks noChangeArrowheads="1"/>
            </p:cNvSpPr>
            <p:nvPr/>
          </p:nvSpPr>
          <p:spPr bwMode="auto">
            <a:xfrm>
              <a:off x="4526" y="1071"/>
              <a:ext cx="272" cy="212"/>
            </a:xfrm>
            <a:prstGeom prst="rect">
              <a:avLst/>
            </a:prstGeom>
            <a:noFill/>
            <a:ln w="9525">
              <a:noFill/>
              <a:miter lim="800000"/>
              <a:headEnd/>
              <a:tailEnd/>
            </a:ln>
            <a:effectLst/>
          </p:spPr>
          <p:txBody>
            <a:bodyPr wrap="none">
              <a:spAutoFit/>
            </a:bodyPr>
            <a:lstStyle/>
            <a:p>
              <a:pPr eaLnBrk="1" hangingPunct="1"/>
              <a:r>
                <a:rPr lang="en-US" altLang="zh-CN" sz="1600"/>
                <a:t>Bo</a:t>
              </a:r>
            </a:p>
          </p:txBody>
        </p:sp>
        <p:sp>
          <p:nvSpPr>
            <p:cNvPr id="17" name="Text Box 12"/>
            <p:cNvSpPr txBox="1">
              <a:spLocks noChangeArrowheads="1"/>
            </p:cNvSpPr>
            <p:nvPr/>
          </p:nvSpPr>
          <p:spPr bwMode="auto">
            <a:xfrm>
              <a:off x="5569" y="1888"/>
              <a:ext cx="201" cy="212"/>
            </a:xfrm>
            <a:prstGeom prst="rect">
              <a:avLst/>
            </a:prstGeom>
            <a:noFill/>
            <a:ln w="9525">
              <a:noFill/>
              <a:miter lim="800000"/>
              <a:headEnd/>
              <a:tailEnd/>
            </a:ln>
            <a:effectLst/>
          </p:spPr>
          <p:txBody>
            <a:bodyPr wrap="none">
              <a:spAutoFit/>
            </a:bodyPr>
            <a:lstStyle/>
            <a:p>
              <a:pPr eaLnBrk="1" hangingPunct="1"/>
              <a:r>
                <a:rPr lang="en-US" altLang="zh-CN" sz="1600"/>
                <a:t>P</a:t>
              </a:r>
            </a:p>
          </p:txBody>
        </p:sp>
      </p:grpSp>
      <p:grpSp>
        <p:nvGrpSpPr>
          <p:cNvPr id="18" name="Group 13"/>
          <p:cNvGrpSpPr>
            <a:grpSpLocks/>
          </p:cNvGrpSpPr>
          <p:nvPr/>
        </p:nvGrpSpPr>
        <p:grpSpPr bwMode="auto">
          <a:xfrm>
            <a:off x="1889869" y="4726020"/>
            <a:ext cx="2160587" cy="1728788"/>
            <a:chOff x="4526" y="2341"/>
            <a:chExt cx="1361" cy="1089"/>
          </a:xfrm>
        </p:grpSpPr>
        <p:sp>
          <p:nvSpPr>
            <p:cNvPr id="19" name="Rectangle 14"/>
            <p:cNvSpPr>
              <a:spLocks noChangeArrowheads="1"/>
            </p:cNvSpPr>
            <p:nvPr/>
          </p:nvSpPr>
          <p:spPr bwMode="auto">
            <a:xfrm>
              <a:off x="4526" y="2341"/>
              <a:ext cx="1361" cy="1089"/>
            </a:xfrm>
            <a:prstGeom prst="rect">
              <a:avLst/>
            </a:prstGeom>
            <a:solidFill>
              <a:schemeClr val="bg1"/>
            </a:solidFill>
            <a:ln w="9525">
              <a:solidFill>
                <a:schemeClr val="tx1"/>
              </a:solidFill>
              <a:miter lim="800000"/>
              <a:headEnd/>
              <a:tailEnd/>
            </a:ln>
            <a:effectLst/>
          </p:spPr>
          <p:txBody>
            <a:bodyPr wrap="none" anchor="ctr"/>
            <a:lstStyle/>
            <a:p>
              <a:pPr algn="ctr" eaLnBrk="1" hangingPunct="1"/>
              <a:endParaRPr lang="zh-CN" altLang="zh-CN" sz="1600"/>
            </a:p>
          </p:txBody>
        </p:sp>
        <p:sp>
          <p:nvSpPr>
            <p:cNvPr id="20" name="Line 15"/>
            <p:cNvSpPr>
              <a:spLocks noChangeShapeType="1"/>
            </p:cNvSpPr>
            <p:nvPr/>
          </p:nvSpPr>
          <p:spPr bwMode="auto">
            <a:xfrm>
              <a:off x="4753" y="2522"/>
              <a:ext cx="0" cy="681"/>
            </a:xfrm>
            <a:prstGeom prst="line">
              <a:avLst/>
            </a:prstGeom>
            <a:noFill/>
            <a:ln w="19050">
              <a:solidFill>
                <a:schemeClr val="tx1"/>
              </a:solidFill>
              <a:round/>
              <a:headEnd/>
              <a:tailEnd/>
            </a:ln>
            <a:effectLst/>
          </p:spPr>
          <p:txBody>
            <a:bodyPr/>
            <a:lstStyle/>
            <a:p>
              <a:endParaRPr lang="zh-CN" altLang="en-US"/>
            </a:p>
          </p:txBody>
        </p:sp>
        <p:sp>
          <p:nvSpPr>
            <p:cNvPr id="21" name="Line 16"/>
            <p:cNvSpPr>
              <a:spLocks noChangeShapeType="1"/>
            </p:cNvSpPr>
            <p:nvPr/>
          </p:nvSpPr>
          <p:spPr bwMode="auto">
            <a:xfrm>
              <a:off x="4753" y="3203"/>
              <a:ext cx="952" cy="0"/>
            </a:xfrm>
            <a:prstGeom prst="line">
              <a:avLst/>
            </a:prstGeom>
            <a:noFill/>
            <a:ln w="28575">
              <a:solidFill>
                <a:schemeClr val="tx1"/>
              </a:solidFill>
              <a:round/>
              <a:headEnd/>
              <a:tailEnd/>
            </a:ln>
            <a:effectLst/>
          </p:spPr>
          <p:txBody>
            <a:bodyPr/>
            <a:lstStyle/>
            <a:p>
              <a:endParaRPr lang="zh-CN" altLang="en-US"/>
            </a:p>
          </p:txBody>
        </p:sp>
        <p:sp>
          <p:nvSpPr>
            <p:cNvPr id="22" name="Text Box 17"/>
            <p:cNvSpPr txBox="1">
              <a:spLocks noChangeArrowheads="1"/>
            </p:cNvSpPr>
            <p:nvPr/>
          </p:nvSpPr>
          <p:spPr bwMode="auto">
            <a:xfrm>
              <a:off x="4526" y="2386"/>
              <a:ext cx="272" cy="212"/>
            </a:xfrm>
            <a:prstGeom prst="rect">
              <a:avLst/>
            </a:prstGeom>
            <a:noFill/>
            <a:ln w="9525">
              <a:noFill/>
              <a:miter lim="800000"/>
              <a:headEnd/>
              <a:tailEnd/>
            </a:ln>
            <a:effectLst/>
          </p:spPr>
          <p:txBody>
            <a:bodyPr wrap="none">
              <a:spAutoFit/>
            </a:bodyPr>
            <a:lstStyle/>
            <a:p>
              <a:pPr eaLnBrk="1" hangingPunct="1"/>
              <a:r>
                <a:rPr lang="en-US" altLang="zh-CN" sz="1600"/>
                <a:t>Bg</a:t>
              </a:r>
            </a:p>
          </p:txBody>
        </p:sp>
        <p:sp>
          <p:nvSpPr>
            <p:cNvPr id="23" name="Text Box 18"/>
            <p:cNvSpPr txBox="1">
              <a:spLocks noChangeArrowheads="1"/>
            </p:cNvSpPr>
            <p:nvPr/>
          </p:nvSpPr>
          <p:spPr bwMode="auto">
            <a:xfrm>
              <a:off x="5569" y="3203"/>
              <a:ext cx="201" cy="212"/>
            </a:xfrm>
            <a:prstGeom prst="rect">
              <a:avLst/>
            </a:prstGeom>
            <a:noFill/>
            <a:ln w="9525">
              <a:noFill/>
              <a:miter lim="800000"/>
              <a:headEnd/>
              <a:tailEnd/>
            </a:ln>
            <a:effectLst/>
          </p:spPr>
          <p:txBody>
            <a:bodyPr wrap="none">
              <a:spAutoFit/>
            </a:bodyPr>
            <a:lstStyle/>
            <a:p>
              <a:pPr eaLnBrk="1" hangingPunct="1"/>
              <a:r>
                <a:rPr lang="en-US" altLang="zh-CN" sz="1600"/>
                <a:t>P</a:t>
              </a:r>
            </a:p>
          </p:txBody>
        </p:sp>
        <p:sp>
          <p:nvSpPr>
            <p:cNvPr id="24" name="Freeform 19"/>
            <p:cNvSpPr>
              <a:spLocks/>
            </p:cNvSpPr>
            <p:nvPr/>
          </p:nvSpPr>
          <p:spPr bwMode="auto">
            <a:xfrm>
              <a:off x="4844" y="2523"/>
              <a:ext cx="725" cy="590"/>
            </a:xfrm>
            <a:custGeom>
              <a:avLst/>
              <a:gdLst>
                <a:gd name="T0" fmla="*/ 0 w 725"/>
                <a:gd name="T1" fmla="*/ 0 h 590"/>
                <a:gd name="T2" fmla="*/ 226 w 725"/>
                <a:gd name="T3" fmla="*/ 453 h 590"/>
                <a:gd name="T4" fmla="*/ 725 w 725"/>
                <a:gd name="T5" fmla="*/ 590 h 590"/>
                <a:gd name="T6" fmla="*/ 0 60000 65536"/>
                <a:gd name="T7" fmla="*/ 0 60000 65536"/>
                <a:gd name="T8" fmla="*/ 0 60000 65536"/>
              </a:gdLst>
              <a:ahLst/>
              <a:cxnLst>
                <a:cxn ang="T6">
                  <a:pos x="T0" y="T1"/>
                </a:cxn>
                <a:cxn ang="T7">
                  <a:pos x="T2" y="T3"/>
                </a:cxn>
                <a:cxn ang="T8">
                  <a:pos x="T4" y="T5"/>
                </a:cxn>
              </a:cxnLst>
              <a:rect l="0" t="0" r="r" b="b"/>
              <a:pathLst>
                <a:path w="725" h="590">
                  <a:moveTo>
                    <a:pt x="0" y="0"/>
                  </a:moveTo>
                  <a:cubicBezTo>
                    <a:pt x="52" y="177"/>
                    <a:pt x="105" y="355"/>
                    <a:pt x="226" y="453"/>
                  </a:cubicBezTo>
                  <a:cubicBezTo>
                    <a:pt x="347" y="551"/>
                    <a:pt x="536" y="570"/>
                    <a:pt x="725" y="590"/>
                  </a:cubicBezTo>
                </a:path>
              </a:pathLst>
            </a:custGeom>
            <a:noFill/>
            <a:ln w="9525">
              <a:solidFill>
                <a:schemeClr val="tx1"/>
              </a:solidFill>
              <a:round/>
              <a:headEnd/>
              <a:tailEnd/>
            </a:ln>
            <a:effectLst/>
          </p:spPr>
          <p:txBody>
            <a:bodyPr/>
            <a:lstStyle/>
            <a:p>
              <a:endParaRPr lang="zh-CN" altLang="en-US"/>
            </a:p>
          </p:txBody>
        </p:sp>
      </p:grpSp>
      <p:grpSp>
        <p:nvGrpSpPr>
          <p:cNvPr id="25" name="Group 20"/>
          <p:cNvGrpSpPr>
            <a:grpSpLocks/>
          </p:cNvGrpSpPr>
          <p:nvPr/>
        </p:nvGrpSpPr>
        <p:grpSpPr bwMode="auto">
          <a:xfrm>
            <a:off x="3545631" y="2654848"/>
            <a:ext cx="2160588" cy="1728787"/>
            <a:chOff x="4526" y="2795"/>
            <a:chExt cx="1361" cy="1089"/>
          </a:xfrm>
        </p:grpSpPr>
        <p:sp>
          <p:nvSpPr>
            <p:cNvPr id="26" name="Rectangle 21"/>
            <p:cNvSpPr>
              <a:spLocks noChangeArrowheads="1"/>
            </p:cNvSpPr>
            <p:nvPr/>
          </p:nvSpPr>
          <p:spPr bwMode="auto">
            <a:xfrm>
              <a:off x="4526" y="2795"/>
              <a:ext cx="1361" cy="1089"/>
            </a:xfrm>
            <a:prstGeom prst="rect">
              <a:avLst/>
            </a:prstGeom>
            <a:solidFill>
              <a:schemeClr val="bg1"/>
            </a:solidFill>
            <a:ln w="9525">
              <a:solidFill>
                <a:schemeClr val="tx1"/>
              </a:solidFill>
              <a:miter lim="800000"/>
              <a:headEnd/>
              <a:tailEnd/>
            </a:ln>
            <a:effectLst/>
          </p:spPr>
          <p:txBody>
            <a:bodyPr wrap="none" anchor="ctr"/>
            <a:lstStyle/>
            <a:p>
              <a:pPr algn="ctr" eaLnBrk="1" hangingPunct="1"/>
              <a:endParaRPr lang="zh-CN" altLang="zh-CN" sz="1600"/>
            </a:p>
          </p:txBody>
        </p:sp>
        <p:sp>
          <p:nvSpPr>
            <p:cNvPr id="27" name="Line 22"/>
            <p:cNvSpPr>
              <a:spLocks noChangeShapeType="1"/>
            </p:cNvSpPr>
            <p:nvPr/>
          </p:nvSpPr>
          <p:spPr bwMode="auto">
            <a:xfrm>
              <a:off x="4753" y="2976"/>
              <a:ext cx="0" cy="681"/>
            </a:xfrm>
            <a:prstGeom prst="line">
              <a:avLst/>
            </a:prstGeom>
            <a:noFill/>
            <a:ln w="19050">
              <a:solidFill>
                <a:schemeClr val="tx1"/>
              </a:solidFill>
              <a:round/>
              <a:headEnd/>
              <a:tailEnd/>
            </a:ln>
            <a:effectLst/>
          </p:spPr>
          <p:txBody>
            <a:bodyPr/>
            <a:lstStyle/>
            <a:p>
              <a:endParaRPr lang="zh-CN" altLang="en-US"/>
            </a:p>
          </p:txBody>
        </p:sp>
        <p:sp>
          <p:nvSpPr>
            <p:cNvPr id="28" name="Line 23"/>
            <p:cNvSpPr>
              <a:spLocks noChangeShapeType="1"/>
            </p:cNvSpPr>
            <p:nvPr/>
          </p:nvSpPr>
          <p:spPr bwMode="auto">
            <a:xfrm>
              <a:off x="4753" y="3657"/>
              <a:ext cx="952" cy="0"/>
            </a:xfrm>
            <a:prstGeom prst="line">
              <a:avLst/>
            </a:prstGeom>
            <a:noFill/>
            <a:ln w="28575">
              <a:solidFill>
                <a:schemeClr val="tx1"/>
              </a:solidFill>
              <a:round/>
              <a:headEnd/>
              <a:tailEnd/>
            </a:ln>
            <a:effectLst/>
          </p:spPr>
          <p:txBody>
            <a:bodyPr/>
            <a:lstStyle/>
            <a:p>
              <a:endParaRPr lang="zh-CN" altLang="en-US"/>
            </a:p>
          </p:txBody>
        </p:sp>
        <p:sp>
          <p:nvSpPr>
            <p:cNvPr id="29" name="Text Box 24"/>
            <p:cNvSpPr txBox="1">
              <a:spLocks noChangeArrowheads="1"/>
            </p:cNvSpPr>
            <p:nvPr/>
          </p:nvSpPr>
          <p:spPr bwMode="auto">
            <a:xfrm>
              <a:off x="4526" y="2840"/>
              <a:ext cx="272" cy="212"/>
            </a:xfrm>
            <a:prstGeom prst="rect">
              <a:avLst/>
            </a:prstGeom>
            <a:noFill/>
            <a:ln w="9525">
              <a:noFill/>
              <a:miter lim="800000"/>
              <a:headEnd/>
              <a:tailEnd/>
            </a:ln>
            <a:effectLst/>
          </p:spPr>
          <p:txBody>
            <a:bodyPr wrap="none">
              <a:spAutoFit/>
            </a:bodyPr>
            <a:lstStyle/>
            <a:p>
              <a:pPr eaLnBrk="1" hangingPunct="1"/>
              <a:r>
                <a:rPr lang="en-US" altLang="zh-CN" sz="1600"/>
                <a:t>Rs</a:t>
              </a:r>
            </a:p>
          </p:txBody>
        </p:sp>
        <p:sp>
          <p:nvSpPr>
            <p:cNvPr id="30" name="Text Box 25"/>
            <p:cNvSpPr txBox="1">
              <a:spLocks noChangeArrowheads="1"/>
            </p:cNvSpPr>
            <p:nvPr/>
          </p:nvSpPr>
          <p:spPr bwMode="auto">
            <a:xfrm>
              <a:off x="5569" y="3657"/>
              <a:ext cx="201" cy="212"/>
            </a:xfrm>
            <a:prstGeom prst="rect">
              <a:avLst/>
            </a:prstGeom>
            <a:noFill/>
            <a:ln w="9525">
              <a:noFill/>
              <a:miter lim="800000"/>
              <a:headEnd/>
              <a:tailEnd/>
            </a:ln>
            <a:effectLst/>
          </p:spPr>
          <p:txBody>
            <a:bodyPr wrap="none">
              <a:spAutoFit/>
            </a:bodyPr>
            <a:lstStyle/>
            <a:p>
              <a:pPr eaLnBrk="1" hangingPunct="1"/>
              <a:r>
                <a:rPr lang="en-US" altLang="zh-CN" sz="1600"/>
                <a:t>P</a:t>
              </a:r>
            </a:p>
          </p:txBody>
        </p:sp>
        <p:sp>
          <p:nvSpPr>
            <p:cNvPr id="31" name="Freeform 26"/>
            <p:cNvSpPr>
              <a:spLocks/>
            </p:cNvSpPr>
            <p:nvPr/>
          </p:nvSpPr>
          <p:spPr bwMode="auto">
            <a:xfrm>
              <a:off x="4844" y="3061"/>
              <a:ext cx="725" cy="505"/>
            </a:xfrm>
            <a:custGeom>
              <a:avLst/>
              <a:gdLst>
                <a:gd name="T0" fmla="*/ 0 w 725"/>
                <a:gd name="T1" fmla="*/ 505 h 505"/>
                <a:gd name="T2" fmla="*/ 181 w 725"/>
                <a:gd name="T3" fmla="*/ 142 h 505"/>
                <a:gd name="T4" fmla="*/ 292 w 725"/>
                <a:gd name="T5" fmla="*/ 23 h 505"/>
                <a:gd name="T6" fmla="*/ 408 w 725"/>
                <a:gd name="T7" fmla="*/ 6 h 505"/>
                <a:gd name="T8" fmla="*/ 725 w 725"/>
                <a:gd name="T9" fmla="*/ 6 h 5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5" h="505">
                  <a:moveTo>
                    <a:pt x="0" y="505"/>
                  </a:moveTo>
                  <a:cubicBezTo>
                    <a:pt x="68" y="365"/>
                    <a:pt x="132" y="222"/>
                    <a:pt x="181" y="142"/>
                  </a:cubicBezTo>
                  <a:cubicBezTo>
                    <a:pt x="230" y="62"/>
                    <a:pt x="254" y="46"/>
                    <a:pt x="292" y="23"/>
                  </a:cubicBezTo>
                  <a:cubicBezTo>
                    <a:pt x="330" y="0"/>
                    <a:pt x="336" y="9"/>
                    <a:pt x="408" y="6"/>
                  </a:cubicBezTo>
                  <a:cubicBezTo>
                    <a:pt x="480" y="3"/>
                    <a:pt x="604" y="6"/>
                    <a:pt x="725" y="6"/>
                  </a:cubicBezTo>
                </a:path>
              </a:pathLst>
            </a:custGeom>
            <a:noFill/>
            <a:ln w="9525">
              <a:solidFill>
                <a:schemeClr val="tx1"/>
              </a:solidFill>
              <a:round/>
              <a:headEnd/>
              <a:tailEnd/>
            </a:ln>
            <a:effectLst/>
          </p:spPr>
          <p:txBody>
            <a:bodyPr/>
            <a:lstStyle/>
            <a:p>
              <a:endParaRPr lang="zh-CN" altLang="en-US"/>
            </a:p>
          </p:txBody>
        </p:sp>
      </p:grpSp>
      <p:grpSp>
        <p:nvGrpSpPr>
          <p:cNvPr id="32" name="Group 35"/>
          <p:cNvGrpSpPr>
            <a:grpSpLocks/>
          </p:cNvGrpSpPr>
          <p:nvPr/>
        </p:nvGrpSpPr>
        <p:grpSpPr bwMode="auto">
          <a:xfrm>
            <a:off x="6209456" y="2653260"/>
            <a:ext cx="2160588" cy="1728788"/>
            <a:chOff x="3424" y="1615"/>
            <a:chExt cx="1361" cy="1089"/>
          </a:xfrm>
        </p:grpSpPr>
        <p:sp>
          <p:nvSpPr>
            <p:cNvPr id="33" name="Rectangle 28"/>
            <p:cNvSpPr>
              <a:spLocks noChangeArrowheads="1"/>
            </p:cNvSpPr>
            <p:nvPr/>
          </p:nvSpPr>
          <p:spPr bwMode="auto">
            <a:xfrm>
              <a:off x="3424" y="1615"/>
              <a:ext cx="1361" cy="1089"/>
            </a:xfrm>
            <a:prstGeom prst="rect">
              <a:avLst/>
            </a:prstGeom>
            <a:solidFill>
              <a:schemeClr val="bg1"/>
            </a:solidFill>
            <a:ln w="9525">
              <a:solidFill>
                <a:schemeClr val="tx1"/>
              </a:solidFill>
              <a:miter lim="800000"/>
              <a:headEnd/>
              <a:tailEnd/>
            </a:ln>
            <a:effectLst/>
          </p:spPr>
          <p:txBody>
            <a:bodyPr wrap="none" anchor="ctr"/>
            <a:lstStyle/>
            <a:p>
              <a:pPr algn="ctr" eaLnBrk="1" hangingPunct="1"/>
              <a:endParaRPr lang="zh-CN" altLang="zh-CN" sz="1600"/>
            </a:p>
          </p:txBody>
        </p:sp>
        <p:sp>
          <p:nvSpPr>
            <p:cNvPr id="34" name="Line 29"/>
            <p:cNvSpPr>
              <a:spLocks noChangeShapeType="1"/>
            </p:cNvSpPr>
            <p:nvPr/>
          </p:nvSpPr>
          <p:spPr bwMode="auto">
            <a:xfrm>
              <a:off x="3651" y="1796"/>
              <a:ext cx="0" cy="681"/>
            </a:xfrm>
            <a:prstGeom prst="line">
              <a:avLst/>
            </a:prstGeom>
            <a:noFill/>
            <a:ln w="19050">
              <a:solidFill>
                <a:schemeClr val="tx1"/>
              </a:solidFill>
              <a:round/>
              <a:headEnd/>
              <a:tailEnd/>
            </a:ln>
            <a:effectLst/>
          </p:spPr>
          <p:txBody>
            <a:bodyPr/>
            <a:lstStyle/>
            <a:p>
              <a:endParaRPr lang="zh-CN" altLang="en-US"/>
            </a:p>
          </p:txBody>
        </p:sp>
        <p:sp>
          <p:nvSpPr>
            <p:cNvPr id="35" name="Line 30"/>
            <p:cNvSpPr>
              <a:spLocks noChangeShapeType="1"/>
            </p:cNvSpPr>
            <p:nvPr/>
          </p:nvSpPr>
          <p:spPr bwMode="auto">
            <a:xfrm>
              <a:off x="3651" y="2477"/>
              <a:ext cx="952" cy="0"/>
            </a:xfrm>
            <a:prstGeom prst="line">
              <a:avLst/>
            </a:prstGeom>
            <a:noFill/>
            <a:ln w="28575">
              <a:solidFill>
                <a:schemeClr val="tx1"/>
              </a:solidFill>
              <a:round/>
              <a:headEnd/>
              <a:tailEnd/>
            </a:ln>
            <a:effectLst/>
          </p:spPr>
          <p:txBody>
            <a:bodyPr/>
            <a:lstStyle/>
            <a:p>
              <a:endParaRPr lang="zh-CN" altLang="en-US"/>
            </a:p>
          </p:txBody>
        </p:sp>
        <p:sp>
          <p:nvSpPr>
            <p:cNvPr id="36" name="Text Box 31"/>
            <p:cNvSpPr txBox="1">
              <a:spLocks noChangeArrowheads="1"/>
            </p:cNvSpPr>
            <p:nvPr/>
          </p:nvSpPr>
          <p:spPr bwMode="auto">
            <a:xfrm>
              <a:off x="3424" y="1660"/>
              <a:ext cx="279" cy="212"/>
            </a:xfrm>
            <a:prstGeom prst="rect">
              <a:avLst/>
            </a:prstGeom>
            <a:noFill/>
            <a:ln w="9525">
              <a:noFill/>
              <a:miter lim="800000"/>
              <a:headEnd/>
              <a:tailEnd/>
            </a:ln>
            <a:effectLst/>
          </p:spPr>
          <p:txBody>
            <a:bodyPr wrap="none">
              <a:spAutoFit/>
            </a:bodyPr>
            <a:lstStyle/>
            <a:p>
              <a:pPr eaLnBrk="1" hangingPunct="1"/>
              <a:r>
                <a:rPr lang="en-US" altLang="zh-CN" sz="1600"/>
                <a:t>Uo</a:t>
              </a:r>
            </a:p>
          </p:txBody>
        </p:sp>
        <p:sp>
          <p:nvSpPr>
            <p:cNvPr id="37" name="Text Box 32"/>
            <p:cNvSpPr txBox="1">
              <a:spLocks noChangeArrowheads="1"/>
            </p:cNvSpPr>
            <p:nvPr/>
          </p:nvSpPr>
          <p:spPr bwMode="auto">
            <a:xfrm>
              <a:off x="4467" y="2477"/>
              <a:ext cx="201" cy="212"/>
            </a:xfrm>
            <a:prstGeom prst="rect">
              <a:avLst/>
            </a:prstGeom>
            <a:noFill/>
            <a:ln w="9525">
              <a:noFill/>
              <a:miter lim="800000"/>
              <a:headEnd/>
              <a:tailEnd/>
            </a:ln>
            <a:effectLst/>
          </p:spPr>
          <p:txBody>
            <a:bodyPr wrap="none">
              <a:spAutoFit/>
            </a:bodyPr>
            <a:lstStyle/>
            <a:p>
              <a:pPr eaLnBrk="1" hangingPunct="1"/>
              <a:r>
                <a:rPr lang="en-US" altLang="zh-CN" sz="1600"/>
                <a:t>P</a:t>
              </a:r>
            </a:p>
          </p:txBody>
        </p:sp>
        <p:sp>
          <p:nvSpPr>
            <p:cNvPr id="38" name="Freeform 34"/>
            <p:cNvSpPr>
              <a:spLocks/>
            </p:cNvSpPr>
            <p:nvPr/>
          </p:nvSpPr>
          <p:spPr bwMode="auto">
            <a:xfrm>
              <a:off x="3787" y="1842"/>
              <a:ext cx="635" cy="424"/>
            </a:xfrm>
            <a:custGeom>
              <a:avLst/>
              <a:gdLst>
                <a:gd name="T0" fmla="*/ 0 w 635"/>
                <a:gd name="T1" fmla="*/ 0 h 424"/>
                <a:gd name="T2" fmla="*/ 227 w 635"/>
                <a:gd name="T3" fmla="*/ 318 h 424"/>
                <a:gd name="T4" fmla="*/ 318 w 635"/>
                <a:gd name="T5" fmla="*/ 409 h 424"/>
                <a:gd name="T6" fmla="*/ 635 w 635"/>
                <a:gd name="T7" fmla="*/ 227 h 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5" h="424">
                  <a:moveTo>
                    <a:pt x="0" y="0"/>
                  </a:moveTo>
                  <a:cubicBezTo>
                    <a:pt x="87" y="125"/>
                    <a:pt x="174" y="250"/>
                    <a:pt x="227" y="318"/>
                  </a:cubicBezTo>
                  <a:cubicBezTo>
                    <a:pt x="280" y="386"/>
                    <a:pt x="250" y="424"/>
                    <a:pt x="318" y="409"/>
                  </a:cubicBezTo>
                  <a:cubicBezTo>
                    <a:pt x="386" y="394"/>
                    <a:pt x="510" y="310"/>
                    <a:pt x="635" y="227"/>
                  </a:cubicBezTo>
                </a:path>
              </a:pathLst>
            </a:custGeom>
            <a:noFill/>
            <a:ln w="9525">
              <a:solidFill>
                <a:schemeClr val="tx1"/>
              </a:solidFill>
              <a:round/>
              <a:headEnd/>
              <a:tailEnd/>
            </a:ln>
            <a:effectLst/>
          </p:spPr>
          <p:txBody>
            <a:bodyPr/>
            <a:lstStyle/>
            <a:p>
              <a:endParaRPr lang="zh-CN" altLang="en-US"/>
            </a:p>
          </p:txBody>
        </p:sp>
      </p:grpSp>
      <p:sp>
        <p:nvSpPr>
          <p:cNvPr id="39" name="Text Box 39"/>
          <p:cNvSpPr txBox="1">
            <a:spLocks noChangeArrowheads="1"/>
          </p:cNvSpPr>
          <p:nvPr/>
        </p:nvSpPr>
        <p:spPr bwMode="auto">
          <a:xfrm>
            <a:off x="2545989" y="2282917"/>
            <a:ext cx="3236784" cy="307777"/>
          </a:xfrm>
          <a:prstGeom prst="rect">
            <a:avLst/>
          </a:prstGeom>
          <a:noFill/>
          <a:ln w="9525">
            <a:noFill/>
            <a:miter lim="800000"/>
            <a:headEnd/>
            <a:tailEnd/>
          </a:ln>
          <a:effectLst/>
        </p:spPr>
        <p:txBody>
          <a:bodyPr wrap="none">
            <a:spAutoFit/>
          </a:bodyPr>
          <a:lstStyle/>
          <a:p>
            <a:pPr eaLnBrk="1" hangingPunct="1"/>
            <a:r>
              <a:rPr lang="zh-CN" altLang="en-US" sz="1400" b="1"/>
              <a:t>所提供的数据要符合单调性变化特征。</a:t>
            </a:r>
          </a:p>
        </p:txBody>
      </p:sp>
      <p:grpSp>
        <p:nvGrpSpPr>
          <p:cNvPr id="40" name="Group 48"/>
          <p:cNvGrpSpPr>
            <a:grpSpLocks/>
          </p:cNvGrpSpPr>
          <p:nvPr/>
        </p:nvGrpSpPr>
        <p:grpSpPr bwMode="auto">
          <a:xfrm>
            <a:off x="4482256" y="4724433"/>
            <a:ext cx="2160588" cy="1728787"/>
            <a:chOff x="2154" y="2749"/>
            <a:chExt cx="1361" cy="1089"/>
          </a:xfrm>
        </p:grpSpPr>
        <p:sp>
          <p:nvSpPr>
            <p:cNvPr id="41" name="Rectangle 41"/>
            <p:cNvSpPr>
              <a:spLocks noChangeArrowheads="1"/>
            </p:cNvSpPr>
            <p:nvPr/>
          </p:nvSpPr>
          <p:spPr bwMode="auto">
            <a:xfrm>
              <a:off x="2154" y="2749"/>
              <a:ext cx="1361" cy="1089"/>
            </a:xfrm>
            <a:prstGeom prst="rect">
              <a:avLst/>
            </a:prstGeom>
            <a:solidFill>
              <a:schemeClr val="bg1"/>
            </a:solidFill>
            <a:ln w="9525">
              <a:solidFill>
                <a:schemeClr val="tx1"/>
              </a:solidFill>
              <a:miter lim="800000"/>
              <a:headEnd/>
              <a:tailEnd/>
            </a:ln>
            <a:effectLst/>
          </p:spPr>
          <p:txBody>
            <a:bodyPr wrap="none" anchor="ctr"/>
            <a:lstStyle/>
            <a:p>
              <a:pPr algn="ctr" eaLnBrk="1" hangingPunct="1"/>
              <a:endParaRPr lang="zh-CN" altLang="zh-CN" sz="1600"/>
            </a:p>
          </p:txBody>
        </p:sp>
        <p:sp>
          <p:nvSpPr>
            <p:cNvPr id="42" name="Line 42"/>
            <p:cNvSpPr>
              <a:spLocks noChangeShapeType="1"/>
            </p:cNvSpPr>
            <p:nvPr/>
          </p:nvSpPr>
          <p:spPr bwMode="auto">
            <a:xfrm>
              <a:off x="2381" y="2930"/>
              <a:ext cx="0" cy="681"/>
            </a:xfrm>
            <a:prstGeom prst="line">
              <a:avLst/>
            </a:prstGeom>
            <a:noFill/>
            <a:ln w="19050">
              <a:solidFill>
                <a:schemeClr val="tx1"/>
              </a:solidFill>
              <a:round/>
              <a:headEnd/>
              <a:tailEnd/>
            </a:ln>
            <a:effectLst/>
          </p:spPr>
          <p:txBody>
            <a:bodyPr/>
            <a:lstStyle/>
            <a:p>
              <a:endParaRPr lang="zh-CN" altLang="en-US"/>
            </a:p>
          </p:txBody>
        </p:sp>
        <p:sp>
          <p:nvSpPr>
            <p:cNvPr id="43" name="Line 43"/>
            <p:cNvSpPr>
              <a:spLocks noChangeShapeType="1"/>
            </p:cNvSpPr>
            <p:nvPr/>
          </p:nvSpPr>
          <p:spPr bwMode="auto">
            <a:xfrm>
              <a:off x="2381" y="3611"/>
              <a:ext cx="952" cy="0"/>
            </a:xfrm>
            <a:prstGeom prst="line">
              <a:avLst/>
            </a:prstGeom>
            <a:noFill/>
            <a:ln w="28575">
              <a:solidFill>
                <a:schemeClr val="tx1"/>
              </a:solidFill>
              <a:round/>
              <a:headEnd/>
              <a:tailEnd/>
            </a:ln>
            <a:effectLst/>
          </p:spPr>
          <p:txBody>
            <a:bodyPr/>
            <a:lstStyle/>
            <a:p>
              <a:endParaRPr lang="zh-CN" altLang="en-US"/>
            </a:p>
          </p:txBody>
        </p:sp>
        <p:sp>
          <p:nvSpPr>
            <p:cNvPr id="44" name="Text Box 44"/>
            <p:cNvSpPr txBox="1">
              <a:spLocks noChangeArrowheads="1"/>
            </p:cNvSpPr>
            <p:nvPr/>
          </p:nvSpPr>
          <p:spPr bwMode="auto">
            <a:xfrm>
              <a:off x="2154" y="2794"/>
              <a:ext cx="279" cy="212"/>
            </a:xfrm>
            <a:prstGeom prst="rect">
              <a:avLst/>
            </a:prstGeom>
            <a:noFill/>
            <a:ln w="9525">
              <a:noFill/>
              <a:miter lim="800000"/>
              <a:headEnd/>
              <a:tailEnd/>
            </a:ln>
            <a:effectLst/>
          </p:spPr>
          <p:txBody>
            <a:bodyPr wrap="none">
              <a:spAutoFit/>
            </a:bodyPr>
            <a:lstStyle/>
            <a:p>
              <a:pPr eaLnBrk="1" hangingPunct="1"/>
              <a:r>
                <a:rPr lang="en-US" altLang="zh-CN" sz="1600"/>
                <a:t>Ug</a:t>
              </a:r>
            </a:p>
          </p:txBody>
        </p:sp>
        <p:sp>
          <p:nvSpPr>
            <p:cNvPr id="45" name="Text Box 45"/>
            <p:cNvSpPr txBox="1">
              <a:spLocks noChangeArrowheads="1"/>
            </p:cNvSpPr>
            <p:nvPr/>
          </p:nvSpPr>
          <p:spPr bwMode="auto">
            <a:xfrm>
              <a:off x="3197" y="3611"/>
              <a:ext cx="201" cy="212"/>
            </a:xfrm>
            <a:prstGeom prst="rect">
              <a:avLst/>
            </a:prstGeom>
            <a:noFill/>
            <a:ln w="9525">
              <a:noFill/>
              <a:miter lim="800000"/>
              <a:headEnd/>
              <a:tailEnd/>
            </a:ln>
            <a:effectLst/>
          </p:spPr>
          <p:txBody>
            <a:bodyPr wrap="none">
              <a:spAutoFit/>
            </a:bodyPr>
            <a:lstStyle/>
            <a:p>
              <a:pPr eaLnBrk="1" hangingPunct="1"/>
              <a:r>
                <a:rPr lang="en-US" altLang="zh-CN" sz="1600"/>
                <a:t>P</a:t>
              </a:r>
            </a:p>
          </p:txBody>
        </p:sp>
        <p:sp>
          <p:nvSpPr>
            <p:cNvPr id="46" name="Line 47"/>
            <p:cNvSpPr>
              <a:spLocks noChangeShapeType="1"/>
            </p:cNvSpPr>
            <p:nvPr/>
          </p:nvSpPr>
          <p:spPr bwMode="auto">
            <a:xfrm flipV="1">
              <a:off x="2381" y="3022"/>
              <a:ext cx="771" cy="317"/>
            </a:xfrm>
            <a:prstGeom prst="line">
              <a:avLst/>
            </a:prstGeom>
            <a:noFill/>
            <a:ln w="9525">
              <a:solidFill>
                <a:schemeClr val="tx1"/>
              </a:solidFill>
              <a:round/>
              <a:headEnd/>
              <a:tailEnd/>
            </a:ln>
            <a:effectLst/>
          </p:spPr>
          <p:txBody>
            <a:bodyPr/>
            <a:lstStyle/>
            <a:p>
              <a:endParaRPr lang="zh-CN" altLang="en-US"/>
            </a:p>
          </p:txBody>
        </p:sp>
      </p:grpSp>
    </p:spTree>
    <p:extLst>
      <p:ext uri="{BB962C8B-B14F-4D97-AF65-F5344CB8AC3E}">
        <p14:creationId xmlns:p14="http://schemas.microsoft.com/office/powerpoint/2010/main" val="332981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9">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4"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4</a:t>
            </a:r>
            <a:r>
              <a:rPr lang="zh-CN" altLang="en-US" sz="2000" b="1" dirty="0">
                <a:solidFill>
                  <a:srgbClr val="C00000"/>
                </a:solidFill>
                <a:latin typeface="方正大黑简体" pitchFamily="2" charset="-122"/>
                <a:ea typeface="方正大黑简体" pitchFamily="2" charset="-122"/>
                <a:cs typeface="+mj-cs"/>
              </a:rPr>
              <a:t>、 流体模型定义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pic>
        <p:nvPicPr>
          <p:cNvPr id="54" name="Picture 2"/>
          <p:cNvPicPr>
            <a:picLocks noChangeAspect="1" noChangeArrowheads="1"/>
          </p:cNvPicPr>
          <p:nvPr/>
        </p:nvPicPr>
        <p:blipFill>
          <a:blip r:embed="rId2"/>
          <a:srcRect l="64082" t="26077" r="26573" b="49057"/>
          <a:stretch>
            <a:fillRect/>
          </a:stretch>
        </p:blipFill>
        <p:spPr bwMode="auto">
          <a:xfrm>
            <a:off x="1271590" y="2485615"/>
            <a:ext cx="2382836" cy="2536117"/>
          </a:xfrm>
          <a:prstGeom prst="rect">
            <a:avLst/>
          </a:prstGeom>
          <a:noFill/>
          <a:ln w="9525">
            <a:noFill/>
            <a:miter lim="800000"/>
            <a:headEnd/>
            <a:tailEnd/>
          </a:ln>
          <a:effectLst/>
        </p:spPr>
      </p:pic>
      <p:sp>
        <p:nvSpPr>
          <p:cNvPr id="55" name="Rectangle 3"/>
          <p:cNvSpPr>
            <a:spLocks noChangeArrowheads="1"/>
          </p:cNvSpPr>
          <p:nvPr/>
        </p:nvSpPr>
        <p:spPr bwMode="auto">
          <a:xfrm>
            <a:off x="4739931" y="2110732"/>
            <a:ext cx="4105275" cy="4770437"/>
          </a:xfrm>
          <a:prstGeom prst="rect">
            <a:avLst/>
          </a:prstGeom>
          <a:noFill/>
          <a:ln w="9525">
            <a:solidFill>
              <a:schemeClr val="accent2"/>
            </a:solidFill>
            <a:miter lim="800000"/>
            <a:headEnd/>
            <a:tailEnd/>
          </a:ln>
          <a:effectLst/>
        </p:spPr>
        <p:txBody>
          <a:bodyPr>
            <a:spAutoFit/>
          </a:bodyPr>
          <a:lstStyle/>
          <a:p>
            <a:pPr eaLnBrk="1" hangingPunct="1"/>
            <a:r>
              <a:rPr lang="en-US" altLang="zh-CN" b="0" dirty="0"/>
              <a:t> PVTO</a:t>
            </a:r>
          </a:p>
          <a:p>
            <a:pPr eaLnBrk="1" hangingPunct="1"/>
            <a:r>
              <a:rPr lang="en-US" altLang="zh-CN" b="0" dirty="0"/>
              <a:t>--</a:t>
            </a:r>
            <a:r>
              <a:rPr lang="en-US" altLang="zh-CN" b="0" dirty="0" err="1"/>
              <a:t>Rs</a:t>
            </a:r>
            <a:r>
              <a:rPr lang="en-US" altLang="zh-CN" b="0" dirty="0"/>
              <a:t>        P               Bo           Vo</a:t>
            </a:r>
          </a:p>
          <a:p>
            <a:pPr eaLnBrk="1" hangingPunct="1"/>
            <a:r>
              <a:rPr lang="en-US" altLang="zh-CN" b="0" dirty="0"/>
              <a:t>4.02 	  6.9 	  1.03 	    10.4 / </a:t>
            </a:r>
          </a:p>
          <a:p>
            <a:pPr eaLnBrk="1" hangingPunct="1"/>
            <a:r>
              <a:rPr lang="en-US" altLang="zh-CN" b="0" dirty="0"/>
              <a:t>22.73 	48.3 	  1.06 	    6.73 / </a:t>
            </a:r>
          </a:p>
          <a:p>
            <a:pPr eaLnBrk="1" hangingPunct="1"/>
            <a:r>
              <a:rPr lang="en-US" altLang="zh-CN" b="0" dirty="0"/>
              <a:t>36.32 	82.8 	  1.09 	    5.19 /</a:t>
            </a:r>
          </a:p>
          <a:p>
            <a:pPr eaLnBrk="1" hangingPunct="1"/>
            <a:r>
              <a:rPr lang="en-US" altLang="zh-CN" b="0" dirty="0"/>
              <a:t>49.23 	117.2 	  1.11 	    4.19 / </a:t>
            </a:r>
          </a:p>
          <a:p>
            <a:pPr eaLnBrk="1" hangingPunct="1"/>
            <a:r>
              <a:rPr lang="en-US" altLang="zh-CN" b="0" dirty="0"/>
              <a:t>61.72 	151.7 	  1.14 	    3.50 / </a:t>
            </a:r>
          </a:p>
          <a:p>
            <a:pPr eaLnBrk="1" hangingPunct="1"/>
            <a:r>
              <a:rPr lang="en-US" altLang="zh-CN" b="0" dirty="0"/>
              <a:t>73.90 	186.2 	  1.16 	    3.00 /</a:t>
            </a:r>
          </a:p>
          <a:p>
            <a:pPr eaLnBrk="1" hangingPunct="1"/>
            <a:r>
              <a:rPr lang="en-US" altLang="zh-CN" b="0" dirty="0"/>
              <a:t>85.99 	220.7 	  1.19 	    2.71 /</a:t>
            </a:r>
          </a:p>
          <a:p>
            <a:pPr eaLnBrk="1" hangingPunct="1"/>
            <a:r>
              <a:rPr lang="en-US" altLang="zh-CN" b="0" dirty="0">
                <a:solidFill>
                  <a:srgbClr val="FF0066"/>
                </a:solidFill>
              </a:rPr>
              <a:t>96.11 	246.9 	  1.21 	    2.58</a:t>
            </a:r>
            <a:r>
              <a:rPr lang="en-US" altLang="zh-CN" b="0" dirty="0"/>
              <a:t> </a:t>
            </a:r>
          </a:p>
          <a:p>
            <a:pPr eaLnBrk="1" hangingPunct="1"/>
            <a:r>
              <a:rPr lang="en-US" altLang="zh-CN" b="0" dirty="0"/>
              <a:t>      	259.0 	  1.209 	    2.62 </a:t>
            </a:r>
          </a:p>
          <a:p>
            <a:pPr eaLnBrk="1" hangingPunct="1"/>
            <a:r>
              <a:rPr lang="en-US" altLang="zh-CN" b="0" dirty="0"/>
              <a:t>      	275.9 	  1.208 	    2.68 </a:t>
            </a:r>
          </a:p>
          <a:p>
            <a:pPr eaLnBrk="1" hangingPunct="1"/>
            <a:r>
              <a:rPr lang="en-US" altLang="zh-CN" b="0" dirty="0"/>
              <a:t>      	293.1 	  1.207 	    2.75 </a:t>
            </a:r>
          </a:p>
          <a:p>
            <a:pPr eaLnBrk="1" hangingPunct="1"/>
            <a:r>
              <a:rPr lang="en-US" altLang="zh-CN" b="0" dirty="0"/>
              <a:t>      	310.3 	  1.206 	    2.81 </a:t>
            </a:r>
          </a:p>
          <a:p>
            <a:pPr eaLnBrk="1" hangingPunct="1"/>
            <a:r>
              <a:rPr lang="en-US" altLang="zh-CN" b="0" dirty="0"/>
              <a:t>      	327.6 	  1.202 	    2.87 </a:t>
            </a:r>
          </a:p>
          <a:p>
            <a:pPr eaLnBrk="1" hangingPunct="1"/>
            <a:r>
              <a:rPr lang="en-US" altLang="zh-CN" b="0" dirty="0"/>
              <a:t>      	344.8 	  1.201 	    2.94 / </a:t>
            </a:r>
          </a:p>
          <a:p>
            <a:pPr eaLnBrk="1" hangingPunct="1"/>
            <a:r>
              <a:rPr lang="en-US" altLang="zh-CN" b="0" dirty="0"/>
              <a:t>/</a:t>
            </a:r>
          </a:p>
        </p:txBody>
      </p:sp>
      <p:sp>
        <p:nvSpPr>
          <p:cNvPr id="56" name="Text Box 4"/>
          <p:cNvSpPr txBox="1">
            <a:spLocks noChangeArrowheads="1"/>
          </p:cNvSpPr>
          <p:nvPr/>
        </p:nvSpPr>
        <p:spPr bwMode="auto">
          <a:xfrm>
            <a:off x="611188" y="6021388"/>
            <a:ext cx="3024187" cy="369332"/>
          </a:xfrm>
          <a:prstGeom prst="rect">
            <a:avLst/>
          </a:prstGeom>
          <a:noFill/>
          <a:ln w="9525">
            <a:noFill/>
            <a:miter lim="800000"/>
            <a:headEnd/>
            <a:tailEnd/>
          </a:ln>
          <a:effectLst/>
        </p:spPr>
        <p:txBody>
          <a:bodyPr>
            <a:spAutoFit/>
          </a:bodyPr>
          <a:lstStyle/>
          <a:p>
            <a:pPr eaLnBrk="1" hangingPunct="1">
              <a:spcBef>
                <a:spcPct val="50000"/>
              </a:spcBef>
            </a:pPr>
            <a:r>
              <a:rPr lang="zh-CN" altLang="en-US" b="1">
                <a:solidFill>
                  <a:srgbClr val="0000FF"/>
                </a:solidFill>
                <a:latin typeface="方正大黑简体" pitchFamily="2" charset="-122"/>
                <a:ea typeface="方正大黑简体" pitchFamily="2" charset="-122"/>
              </a:rPr>
              <a:t>需保证单调性</a:t>
            </a:r>
          </a:p>
        </p:txBody>
      </p:sp>
      <p:sp>
        <p:nvSpPr>
          <p:cNvPr id="57" name="Text Box 5"/>
          <p:cNvSpPr txBox="1">
            <a:spLocks noChangeArrowheads="1"/>
          </p:cNvSpPr>
          <p:nvPr/>
        </p:nvSpPr>
        <p:spPr bwMode="auto">
          <a:xfrm>
            <a:off x="732182" y="1993899"/>
            <a:ext cx="3240087" cy="400110"/>
          </a:xfrm>
          <a:prstGeom prst="rect">
            <a:avLst/>
          </a:prstGeom>
          <a:noFill/>
          <a:ln w="9525" algn="ctr">
            <a:noFill/>
            <a:miter lim="800000"/>
            <a:headEnd/>
            <a:tailEnd/>
          </a:ln>
          <a:effectLst/>
        </p:spPr>
        <p:txBody>
          <a:bodyPr>
            <a:spAutoFit/>
          </a:bodyPr>
          <a:lstStyle/>
          <a:p>
            <a:pPr eaLnBrk="1" hangingPunct="1">
              <a:spcBef>
                <a:spcPct val="50000"/>
              </a:spcBef>
              <a:buFont typeface="Wingdings" pitchFamily="2" charset="2"/>
              <a:buChar char="u"/>
            </a:pPr>
            <a:r>
              <a:rPr lang="en-US" altLang="zh-CN" sz="2000" b="0" dirty="0">
                <a:solidFill>
                  <a:srgbClr val="0000FF"/>
                </a:solidFill>
                <a:latin typeface="方正大黑简体" pitchFamily="2" charset="-122"/>
                <a:ea typeface="方正大黑简体" pitchFamily="2" charset="-122"/>
              </a:rPr>
              <a:t>PVTO</a:t>
            </a:r>
            <a:r>
              <a:rPr lang="zh-CN" altLang="en-US" sz="2000" b="0" dirty="0">
                <a:solidFill>
                  <a:srgbClr val="0000FF"/>
                </a:solidFill>
                <a:latin typeface="方正大黑简体" pitchFamily="2" charset="-122"/>
                <a:ea typeface="方正大黑简体" pitchFamily="2" charset="-122"/>
              </a:rPr>
              <a:t>输入活油</a:t>
            </a:r>
            <a:r>
              <a:rPr lang="en-US" altLang="zh-CN" sz="2000" b="0" dirty="0">
                <a:solidFill>
                  <a:srgbClr val="0000FF"/>
                </a:solidFill>
                <a:latin typeface="方正大黑简体" pitchFamily="2" charset="-122"/>
                <a:ea typeface="方正大黑简体" pitchFamily="2" charset="-122"/>
              </a:rPr>
              <a:t>PVT</a:t>
            </a:r>
          </a:p>
        </p:txBody>
      </p:sp>
      <p:sp>
        <p:nvSpPr>
          <p:cNvPr id="58" name="AutoShape 6"/>
          <p:cNvSpPr>
            <a:spLocks noChangeArrowheads="1"/>
          </p:cNvSpPr>
          <p:nvPr/>
        </p:nvSpPr>
        <p:spPr bwMode="auto">
          <a:xfrm>
            <a:off x="2268538" y="4797425"/>
            <a:ext cx="2016125" cy="1079500"/>
          </a:xfrm>
          <a:prstGeom prst="wedgeEllipseCallout">
            <a:avLst>
              <a:gd name="adj1" fmla="val -83778"/>
              <a:gd name="adj2" fmla="val 69852"/>
            </a:avLst>
          </a:prstGeom>
          <a:solidFill>
            <a:srgbClr val="FFFF99"/>
          </a:solidFill>
          <a:ln w="9525">
            <a:solidFill>
              <a:srgbClr val="800000"/>
            </a:solidFill>
            <a:miter lim="800000"/>
            <a:headEnd/>
            <a:tailEnd/>
          </a:ln>
          <a:effectLst/>
        </p:spPr>
        <p:txBody>
          <a:bodyPr/>
          <a:lstStyle/>
          <a:p>
            <a:pPr algn="ctr" eaLnBrk="1" hangingPunct="1"/>
            <a:endParaRPr lang="zh-CN" altLang="zh-CN" b="1">
              <a:solidFill>
                <a:srgbClr val="0000FF"/>
              </a:solidFill>
              <a:latin typeface="方正大黑简体" pitchFamily="2" charset="-122"/>
              <a:ea typeface="方正大黑简体" pitchFamily="2" charset="-122"/>
            </a:endParaRPr>
          </a:p>
        </p:txBody>
      </p:sp>
      <p:sp>
        <p:nvSpPr>
          <p:cNvPr id="59" name="Text Box 7"/>
          <p:cNvSpPr txBox="1">
            <a:spLocks noChangeArrowheads="1"/>
          </p:cNvSpPr>
          <p:nvPr/>
        </p:nvSpPr>
        <p:spPr bwMode="auto">
          <a:xfrm>
            <a:off x="2484438" y="5113338"/>
            <a:ext cx="1657350" cy="369332"/>
          </a:xfrm>
          <a:prstGeom prst="rect">
            <a:avLst/>
          </a:prstGeom>
          <a:solidFill>
            <a:srgbClr val="FFFF99"/>
          </a:solidFill>
          <a:ln w="9525">
            <a:noFill/>
            <a:miter lim="800000"/>
            <a:headEnd/>
            <a:tailEnd/>
          </a:ln>
          <a:effectLst/>
        </p:spPr>
        <p:txBody>
          <a:bodyPr>
            <a:spAutoFit/>
          </a:bodyPr>
          <a:lstStyle/>
          <a:p>
            <a:pPr eaLnBrk="1" hangingPunct="1">
              <a:spcBef>
                <a:spcPct val="50000"/>
              </a:spcBef>
            </a:pPr>
            <a:r>
              <a:rPr lang="zh-CN" altLang="en-US" b="1" dirty="0">
                <a:solidFill>
                  <a:srgbClr val="FF0066"/>
                </a:solidFill>
                <a:latin typeface="方正大黑简体" pitchFamily="2" charset="-122"/>
                <a:ea typeface="方正大黑简体" pitchFamily="2" charset="-122"/>
              </a:rPr>
              <a:t>第六要点</a:t>
            </a:r>
          </a:p>
        </p:txBody>
      </p:sp>
      <p:sp>
        <p:nvSpPr>
          <p:cNvPr id="61" name="Line 8"/>
          <p:cNvSpPr>
            <a:spLocks noChangeShapeType="1"/>
          </p:cNvSpPr>
          <p:nvPr/>
        </p:nvSpPr>
        <p:spPr bwMode="auto">
          <a:xfrm>
            <a:off x="7481544" y="2902894"/>
            <a:ext cx="0" cy="3313113"/>
          </a:xfrm>
          <a:prstGeom prst="line">
            <a:avLst/>
          </a:prstGeom>
          <a:noFill/>
          <a:ln w="57150">
            <a:solidFill>
              <a:schemeClr val="accent2"/>
            </a:solidFill>
            <a:prstDash val="sysDot"/>
            <a:round/>
            <a:headEnd/>
            <a:tailEnd type="triangle" w="med" len="med"/>
          </a:ln>
          <a:effectLst/>
        </p:spPr>
        <p:txBody>
          <a:bodyPr/>
          <a:lstStyle/>
          <a:p>
            <a:endParaRPr lang="zh-CN" altLang="en-US"/>
          </a:p>
        </p:txBody>
      </p:sp>
      <p:sp>
        <p:nvSpPr>
          <p:cNvPr id="62" name="Line 9"/>
          <p:cNvSpPr>
            <a:spLocks noChangeShapeType="1"/>
          </p:cNvSpPr>
          <p:nvPr/>
        </p:nvSpPr>
        <p:spPr bwMode="auto">
          <a:xfrm>
            <a:off x="8603906" y="2902894"/>
            <a:ext cx="0" cy="3313113"/>
          </a:xfrm>
          <a:prstGeom prst="line">
            <a:avLst/>
          </a:prstGeom>
          <a:noFill/>
          <a:ln w="57150">
            <a:solidFill>
              <a:srgbClr val="FF0066"/>
            </a:solidFill>
            <a:prstDash val="sysDot"/>
            <a:round/>
            <a:headEnd/>
            <a:tailEnd type="triangle" w="med" len="med"/>
          </a:ln>
          <a:effectLst/>
        </p:spPr>
        <p:txBody>
          <a:bodyPr/>
          <a:lstStyle/>
          <a:p>
            <a:endParaRPr lang="zh-CN" altLang="en-US"/>
          </a:p>
        </p:txBody>
      </p:sp>
      <p:sp>
        <p:nvSpPr>
          <p:cNvPr id="63" name="AutoShape 10"/>
          <p:cNvSpPr>
            <a:spLocks noChangeArrowheads="1"/>
          </p:cNvSpPr>
          <p:nvPr/>
        </p:nvSpPr>
        <p:spPr bwMode="auto">
          <a:xfrm>
            <a:off x="7086600" y="5033620"/>
            <a:ext cx="2057400" cy="647700"/>
          </a:xfrm>
          <a:prstGeom prst="wedgeRoundRectCallout">
            <a:avLst>
              <a:gd name="adj1" fmla="val -39504"/>
              <a:gd name="adj2" fmla="val -96325"/>
              <a:gd name="adj3" fmla="val 16667"/>
            </a:avLst>
          </a:prstGeom>
          <a:solidFill>
            <a:schemeClr val="accent1"/>
          </a:solidFill>
          <a:ln w="9525">
            <a:solidFill>
              <a:schemeClr val="tx1"/>
            </a:solidFill>
            <a:miter lim="800000"/>
            <a:headEnd/>
            <a:tailEnd/>
          </a:ln>
          <a:effectLst/>
        </p:spPr>
        <p:txBody>
          <a:bodyPr/>
          <a:lstStyle/>
          <a:p>
            <a:pPr algn="ctr" eaLnBrk="1" hangingPunct="1"/>
            <a:r>
              <a:rPr lang="zh-CN" altLang="en-US" sz="1600" dirty="0"/>
              <a:t>注意单调性，先增加后减小</a:t>
            </a:r>
          </a:p>
        </p:txBody>
      </p:sp>
    </p:spTree>
    <p:extLst>
      <p:ext uri="{BB962C8B-B14F-4D97-AF65-F5344CB8AC3E}">
        <p14:creationId xmlns:p14="http://schemas.microsoft.com/office/powerpoint/2010/main" val="2308986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4</a:t>
            </a:r>
            <a:r>
              <a:rPr lang="zh-CN" altLang="en-US" sz="2000" b="1" dirty="0">
                <a:solidFill>
                  <a:srgbClr val="C00000"/>
                </a:solidFill>
                <a:latin typeface="方正大黑简体" pitchFamily="2" charset="-122"/>
                <a:ea typeface="方正大黑简体" pitchFamily="2" charset="-122"/>
                <a:cs typeface="+mj-cs"/>
              </a:rPr>
              <a:t>、 流体模型定义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pic>
        <p:nvPicPr>
          <p:cNvPr id="13" name="Picture 4"/>
          <p:cNvPicPr>
            <a:picLocks noChangeAspect="1" noChangeArrowheads="1"/>
          </p:cNvPicPr>
          <p:nvPr/>
        </p:nvPicPr>
        <p:blipFill>
          <a:blip r:embed="rId2"/>
          <a:srcRect t="16606" r="55972"/>
          <a:stretch>
            <a:fillRect/>
          </a:stretch>
        </p:blipFill>
        <p:spPr bwMode="auto">
          <a:xfrm>
            <a:off x="1457969" y="2043371"/>
            <a:ext cx="3341687" cy="4703762"/>
          </a:xfrm>
          <a:prstGeom prst="rect">
            <a:avLst/>
          </a:prstGeom>
          <a:noFill/>
          <a:ln w="9525">
            <a:noFill/>
            <a:miter lim="800000"/>
            <a:headEnd/>
            <a:tailEnd/>
          </a:ln>
          <a:effectLst/>
        </p:spPr>
      </p:pic>
      <p:sp>
        <p:nvSpPr>
          <p:cNvPr id="14" name="Text Box 6"/>
          <p:cNvSpPr txBox="1">
            <a:spLocks noChangeArrowheads="1"/>
          </p:cNvSpPr>
          <p:nvPr/>
        </p:nvSpPr>
        <p:spPr bwMode="auto">
          <a:xfrm>
            <a:off x="1708794" y="1571883"/>
            <a:ext cx="4032250" cy="400110"/>
          </a:xfrm>
          <a:prstGeom prst="rect">
            <a:avLst/>
          </a:prstGeom>
          <a:noFill/>
          <a:ln w="9525" algn="ctr">
            <a:noFill/>
            <a:miter lim="800000"/>
            <a:headEnd/>
            <a:tailEnd/>
          </a:ln>
          <a:effectLst/>
        </p:spPr>
        <p:txBody>
          <a:bodyPr>
            <a:spAutoFit/>
          </a:bodyPr>
          <a:lstStyle/>
          <a:p>
            <a:pPr eaLnBrk="1" hangingPunct="1">
              <a:spcBef>
                <a:spcPct val="50000"/>
              </a:spcBef>
              <a:buFont typeface="Wingdings" pitchFamily="2" charset="2"/>
              <a:buChar char="u"/>
            </a:pPr>
            <a:r>
              <a:rPr lang="en-US" altLang="zh-CN" sz="2000" b="0" dirty="0">
                <a:solidFill>
                  <a:srgbClr val="0000FF"/>
                </a:solidFill>
                <a:latin typeface="方正大黑简体" pitchFamily="2" charset="-122"/>
                <a:ea typeface="方正大黑简体" pitchFamily="2" charset="-122"/>
              </a:rPr>
              <a:t>PVDG</a:t>
            </a:r>
            <a:r>
              <a:rPr lang="zh-CN" altLang="en-US" sz="2000" b="0" dirty="0">
                <a:solidFill>
                  <a:srgbClr val="0000FF"/>
                </a:solidFill>
                <a:latin typeface="方正大黑简体" pitchFamily="2" charset="-122"/>
                <a:ea typeface="方正大黑简体" pitchFamily="2" charset="-122"/>
              </a:rPr>
              <a:t>输入干气</a:t>
            </a:r>
            <a:r>
              <a:rPr lang="en-US" altLang="zh-CN" sz="2000" b="0" dirty="0">
                <a:solidFill>
                  <a:srgbClr val="0000FF"/>
                </a:solidFill>
                <a:latin typeface="方正大黑简体" pitchFamily="2" charset="-122"/>
                <a:ea typeface="方正大黑简体" pitchFamily="2" charset="-122"/>
              </a:rPr>
              <a:t>PVT</a:t>
            </a:r>
            <a:r>
              <a:rPr lang="zh-CN" altLang="en-US" sz="2000" b="0" dirty="0">
                <a:solidFill>
                  <a:srgbClr val="0000FF"/>
                </a:solidFill>
                <a:latin typeface="方正大黑简体" pitchFamily="2" charset="-122"/>
                <a:ea typeface="方正大黑简体" pitchFamily="2" charset="-122"/>
              </a:rPr>
              <a:t>数据</a:t>
            </a:r>
          </a:p>
        </p:txBody>
      </p:sp>
      <p:sp>
        <p:nvSpPr>
          <p:cNvPr id="15" name="Text Box 7"/>
          <p:cNvSpPr txBox="1">
            <a:spLocks noChangeArrowheads="1"/>
          </p:cNvSpPr>
          <p:nvPr/>
        </p:nvSpPr>
        <p:spPr bwMode="auto">
          <a:xfrm>
            <a:off x="5634681" y="2762508"/>
            <a:ext cx="2952750" cy="2847975"/>
          </a:xfrm>
          <a:prstGeom prst="rect">
            <a:avLst/>
          </a:prstGeom>
          <a:noFill/>
          <a:ln w="9525">
            <a:solidFill>
              <a:schemeClr val="accent2"/>
            </a:solidFill>
            <a:miter lim="800000"/>
            <a:headEnd/>
            <a:tailEnd/>
          </a:ln>
          <a:effectLst/>
        </p:spPr>
        <p:txBody>
          <a:bodyPr>
            <a:spAutoFit/>
          </a:bodyPr>
          <a:lstStyle/>
          <a:p>
            <a:pPr eaLnBrk="1" hangingPunct="1"/>
            <a:r>
              <a:rPr lang="da-DK" altLang="zh-CN" b="0"/>
              <a:t>PVDG</a:t>
            </a:r>
          </a:p>
          <a:p>
            <a:pPr eaLnBrk="1" hangingPunct="1"/>
            <a:r>
              <a:rPr lang="da-DK" altLang="zh-CN" b="0"/>
              <a:t>--P          Bg           Vg</a:t>
            </a:r>
          </a:p>
          <a:p>
            <a:pPr eaLnBrk="1" hangingPunct="1"/>
            <a:r>
              <a:rPr lang="da-DK" altLang="zh-CN" b="0"/>
              <a:t>6.90  	0.160 	0.011 </a:t>
            </a:r>
          </a:p>
          <a:p>
            <a:pPr eaLnBrk="1" hangingPunct="1"/>
            <a:r>
              <a:rPr lang="da-DK" altLang="zh-CN" b="0"/>
              <a:t>48.28 	0.022 	0.013 </a:t>
            </a:r>
          </a:p>
          <a:p>
            <a:pPr eaLnBrk="1" hangingPunct="1"/>
            <a:r>
              <a:rPr lang="da-DK" altLang="zh-CN" b="0"/>
              <a:t>82.76 	0.012 	0.014 </a:t>
            </a:r>
          </a:p>
          <a:p>
            <a:pPr eaLnBrk="1" hangingPunct="1"/>
            <a:r>
              <a:rPr lang="da-DK" altLang="zh-CN" b="0"/>
              <a:t>117.24 	0.008 	0.015 </a:t>
            </a:r>
          </a:p>
          <a:p>
            <a:pPr eaLnBrk="1" hangingPunct="1"/>
            <a:r>
              <a:rPr lang="da-DK" altLang="zh-CN" b="0"/>
              <a:t>151.72 	0.006 	0.017 </a:t>
            </a:r>
          </a:p>
          <a:p>
            <a:pPr eaLnBrk="1" hangingPunct="1"/>
            <a:r>
              <a:rPr lang="da-DK" altLang="zh-CN" b="0"/>
              <a:t>186.21 	0.005 	0.019 </a:t>
            </a:r>
          </a:p>
          <a:p>
            <a:pPr eaLnBrk="1" hangingPunct="1"/>
            <a:r>
              <a:rPr lang="da-DK" altLang="zh-CN" b="0"/>
              <a:t>220.69 	0.004 	0.021 </a:t>
            </a:r>
          </a:p>
          <a:p>
            <a:pPr eaLnBrk="1" hangingPunct="1"/>
            <a:r>
              <a:rPr lang="da-DK" altLang="zh-CN" b="0"/>
              <a:t>/</a:t>
            </a:r>
            <a:endParaRPr lang="en-US" altLang="zh-CN" b="0"/>
          </a:p>
        </p:txBody>
      </p:sp>
      <p:sp>
        <p:nvSpPr>
          <p:cNvPr id="16" name="Line 8"/>
          <p:cNvSpPr>
            <a:spLocks noChangeShapeType="1"/>
          </p:cNvSpPr>
          <p:nvPr/>
        </p:nvSpPr>
        <p:spPr bwMode="auto">
          <a:xfrm>
            <a:off x="7434906" y="3194308"/>
            <a:ext cx="0" cy="2016125"/>
          </a:xfrm>
          <a:prstGeom prst="line">
            <a:avLst/>
          </a:prstGeom>
          <a:noFill/>
          <a:ln w="57150">
            <a:solidFill>
              <a:schemeClr val="accent2"/>
            </a:solidFill>
            <a:prstDash val="sysDot"/>
            <a:round/>
            <a:headEnd/>
            <a:tailEnd type="triangle" w="med" len="med"/>
          </a:ln>
          <a:effectLst/>
        </p:spPr>
        <p:txBody>
          <a:bodyPr/>
          <a:lstStyle/>
          <a:p>
            <a:endParaRPr lang="zh-CN" altLang="en-US"/>
          </a:p>
        </p:txBody>
      </p:sp>
      <p:sp>
        <p:nvSpPr>
          <p:cNvPr id="17" name="Line 9"/>
          <p:cNvSpPr>
            <a:spLocks noChangeShapeType="1"/>
          </p:cNvSpPr>
          <p:nvPr/>
        </p:nvSpPr>
        <p:spPr bwMode="auto">
          <a:xfrm>
            <a:off x="8298506" y="3194308"/>
            <a:ext cx="0" cy="2016125"/>
          </a:xfrm>
          <a:prstGeom prst="line">
            <a:avLst/>
          </a:prstGeom>
          <a:noFill/>
          <a:ln w="57150">
            <a:solidFill>
              <a:srgbClr val="FF0066"/>
            </a:solidFill>
            <a:prstDash val="sysDot"/>
            <a:round/>
            <a:headEnd/>
            <a:tailEnd type="triangle" w="med" len="med"/>
          </a:ln>
          <a:effectLst/>
        </p:spPr>
        <p:txBody>
          <a:bodyPr/>
          <a:lstStyle/>
          <a:p>
            <a:endParaRPr lang="zh-CN" altLang="en-US"/>
          </a:p>
        </p:txBody>
      </p:sp>
      <p:sp>
        <p:nvSpPr>
          <p:cNvPr id="18" name="Text Box 10"/>
          <p:cNvSpPr txBox="1">
            <a:spLocks noChangeArrowheads="1"/>
          </p:cNvSpPr>
          <p:nvPr/>
        </p:nvSpPr>
        <p:spPr bwMode="auto">
          <a:xfrm>
            <a:off x="2466031" y="6564570"/>
            <a:ext cx="2120900" cy="407987"/>
          </a:xfrm>
          <a:prstGeom prst="rect">
            <a:avLst/>
          </a:prstGeom>
          <a:noFill/>
          <a:ln w="9525">
            <a:noFill/>
            <a:miter lim="800000"/>
            <a:headEnd/>
            <a:tailEnd/>
          </a:ln>
          <a:effectLst/>
        </p:spPr>
        <p:txBody>
          <a:bodyPr wrap="square">
            <a:spAutoFit/>
          </a:bodyPr>
          <a:lstStyle/>
          <a:p>
            <a:pPr eaLnBrk="1" hangingPunct="1">
              <a:spcBef>
                <a:spcPct val="50000"/>
              </a:spcBef>
            </a:pPr>
            <a:r>
              <a:rPr lang="zh-CN" altLang="en-US" sz="2000" dirty="0">
                <a:solidFill>
                  <a:schemeClr val="accent2"/>
                </a:solidFill>
                <a:ea typeface="黑体" pitchFamily="2" charset="-122"/>
              </a:rPr>
              <a:t>需保证单调性</a:t>
            </a:r>
          </a:p>
        </p:txBody>
      </p:sp>
    </p:spTree>
    <p:extLst>
      <p:ext uri="{BB962C8B-B14F-4D97-AF65-F5344CB8AC3E}">
        <p14:creationId xmlns:p14="http://schemas.microsoft.com/office/powerpoint/2010/main" val="34714883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692588" y="3311525"/>
            <a:ext cx="2736850" cy="1006475"/>
          </a:xfrm>
          <a:prstGeom prst="rect">
            <a:avLst/>
          </a:prstGeom>
          <a:noFill/>
          <a:ln w="9525">
            <a:noFill/>
            <a:miter lim="800000"/>
            <a:headEnd/>
            <a:tailEnd/>
          </a:ln>
          <a:effectLst/>
        </p:spPr>
        <p:txBody>
          <a:bodyPr>
            <a:spAutoFit/>
          </a:bodyPr>
          <a:lstStyle/>
          <a:p>
            <a:pPr eaLnBrk="1" hangingPunct="1"/>
            <a:r>
              <a:rPr lang="en-US" altLang="zh-CN" sz="2000" b="0" dirty="0"/>
              <a:t>ROCK</a:t>
            </a:r>
          </a:p>
          <a:p>
            <a:pPr eaLnBrk="1" hangingPunct="1"/>
            <a:r>
              <a:rPr lang="en-US" altLang="zh-CN" sz="2000" b="0" dirty="0"/>
              <a:t>--P        Cr</a:t>
            </a:r>
          </a:p>
          <a:p>
            <a:pPr eaLnBrk="1" hangingPunct="1"/>
            <a:r>
              <a:rPr lang="en-US" altLang="zh-CN" sz="2000" b="0" dirty="0"/>
              <a:t>332    2.31E-4    /</a:t>
            </a:r>
          </a:p>
        </p:txBody>
      </p:sp>
      <p:sp>
        <p:nvSpPr>
          <p:cNvPr id="10" name="Text Box 4"/>
          <p:cNvSpPr txBox="1">
            <a:spLocks noChangeArrowheads="1"/>
          </p:cNvSpPr>
          <p:nvPr/>
        </p:nvSpPr>
        <p:spPr bwMode="auto">
          <a:xfrm>
            <a:off x="611188" y="1052513"/>
            <a:ext cx="3816350"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b="0" dirty="0">
                <a:solidFill>
                  <a:srgbClr val="0000FF"/>
                </a:solidFill>
                <a:latin typeface="方正大黑简体" pitchFamily="2" charset="-122"/>
                <a:ea typeface="方正大黑简体" pitchFamily="2" charset="-122"/>
              </a:rPr>
              <a:t>岩石压缩系数的输入</a:t>
            </a:r>
          </a:p>
        </p:txBody>
      </p:sp>
      <p:pic>
        <p:nvPicPr>
          <p:cNvPr id="11" name="Picture 5"/>
          <p:cNvPicPr>
            <a:picLocks noChangeAspect="1" noChangeArrowheads="1"/>
          </p:cNvPicPr>
          <p:nvPr/>
        </p:nvPicPr>
        <p:blipFill>
          <a:blip r:embed="rId3"/>
          <a:srcRect/>
          <a:stretch>
            <a:fillRect/>
          </a:stretch>
        </p:blipFill>
        <p:spPr bwMode="auto">
          <a:xfrm>
            <a:off x="3538429" y="3116208"/>
            <a:ext cx="5219700" cy="2556477"/>
          </a:xfrm>
          <a:prstGeom prst="rect">
            <a:avLst/>
          </a:prstGeom>
          <a:noFill/>
          <a:ln w="9525">
            <a:solidFill>
              <a:srgbClr val="FF0000"/>
            </a:solidFill>
            <a:miter lim="800000"/>
            <a:headEnd/>
            <a:tailEnd/>
          </a:ln>
          <a:effectLst/>
        </p:spPr>
      </p:pic>
      <p:sp>
        <p:nvSpPr>
          <p:cNvPr id="12" name="Text Box 6"/>
          <p:cNvSpPr txBox="1">
            <a:spLocks noChangeArrowheads="1"/>
          </p:cNvSpPr>
          <p:nvPr/>
        </p:nvSpPr>
        <p:spPr bwMode="auto">
          <a:xfrm>
            <a:off x="465740" y="4549766"/>
            <a:ext cx="3313113" cy="400110"/>
          </a:xfrm>
          <a:prstGeom prst="rect">
            <a:avLst/>
          </a:prstGeom>
          <a:noFill/>
          <a:ln w="9525">
            <a:noFill/>
            <a:miter lim="800000"/>
            <a:headEnd/>
            <a:tailEnd/>
          </a:ln>
          <a:effectLst/>
        </p:spPr>
        <p:txBody>
          <a:bodyPr>
            <a:spAutoFit/>
          </a:bodyPr>
          <a:lstStyle/>
          <a:p>
            <a:pPr eaLnBrk="1" hangingPunct="1">
              <a:spcBef>
                <a:spcPct val="50000"/>
              </a:spcBef>
            </a:pPr>
            <a:r>
              <a:rPr lang="zh-CN" altLang="en-US" sz="2000" b="0" dirty="0">
                <a:solidFill>
                  <a:srgbClr val="0000FF"/>
                </a:solidFill>
                <a:latin typeface="方正大黑简体" pitchFamily="2" charset="-122"/>
                <a:ea typeface="方正大黑简体" pitchFamily="2" charset="-122"/>
              </a:rPr>
              <a:t>注意体积系数单位</a:t>
            </a:r>
          </a:p>
        </p:txBody>
      </p:sp>
      <p:sp>
        <p:nvSpPr>
          <p:cNvPr id="13" name="AutoShape 7"/>
          <p:cNvSpPr>
            <a:spLocks noChangeArrowheads="1"/>
          </p:cNvSpPr>
          <p:nvPr/>
        </p:nvSpPr>
        <p:spPr bwMode="auto">
          <a:xfrm>
            <a:off x="1692275" y="5674272"/>
            <a:ext cx="2016125" cy="838200"/>
          </a:xfrm>
          <a:prstGeom prst="wedgeEllipseCallout">
            <a:avLst>
              <a:gd name="adj1" fmla="val -73069"/>
              <a:gd name="adj2" fmla="val -134852"/>
            </a:avLst>
          </a:prstGeom>
          <a:solidFill>
            <a:srgbClr val="FFFF99"/>
          </a:solidFill>
          <a:ln w="9525">
            <a:solidFill>
              <a:srgbClr val="800000"/>
            </a:solidFill>
            <a:miter lim="800000"/>
            <a:headEnd/>
            <a:tailEnd/>
          </a:ln>
          <a:effectLst/>
        </p:spPr>
        <p:txBody>
          <a:bodyPr/>
          <a:lstStyle/>
          <a:p>
            <a:pPr algn="ctr" eaLnBrk="1" hangingPunct="1"/>
            <a:endParaRPr lang="zh-CN" altLang="zh-CN" sz="1600" dirty="0">
              <a:solidFill>
                <a:srgbClr val="0000FF"/>
              </a:solidFill>
            </a:endParaRPr>
          </a:p>
        </p:txBody>
      </p:sp>
      <p:sp>
        <p:nvSpPr>
          <p:cNvPr id="20" name="Text Box 8"/>
          <p:cNvSpPr txBox="1">
            <a:spLocks noChangeArrowheads="1"/>
          </p:cNvSpPr>
          <p:nvPr/>
        </p:nvSpPr>
        <p:spPr bwMode="auto">
          <a:xfrm>
            <a:off x="1979613" y="5864772"/>
            <a:ext cx="1657350" cy="457200"/>
          </a:xfrm>
          <a:prstGeom prst="rect">
            <a:avLst/>
          </a:prstGeom>
          <a:solidFill>
            <a:srgbClr val="FFFF99"/>
          </a:solidFill>
          <a:ln w="9525">
            <a:noFill/>
            <a:miter lim="800000"/>
            <a:headEnd/>
            <a:tailEnd/>
          </a:ln>
          <a:effectLst/>
        </p:spPr>
        <p:txBody>
          <a:bodyPr>
            <a:spAutoFit/>
          </a:bodyPr>
          <a:lstStyle/>
          <a:p>
            <a:pPr eaLnBrk="1" hangingPunct="1">
              <a:spcBef>
                <a:spcPct val="50000"/>
              </a:spcBef>
            </a:pPr>
            <a:r>
              <a:rPr lang="zh-CN" altLang="en-US" sz="2400" b="1" dirty="0">
                <a:solidFill>
                  <a:srgbClr val="FF0066"/>
                </a:solidFill>
                <a:latin typeface="方正大黑简体" pitchFamily="2" charset="-122"/>
                <a:ea typeface="方正大黑简体" pitchFamily="2" charset="-122"/>
              </a:rPr>
              <a:t>第八要点</a:t>
            </a:r>
          </a:p>
        </p:txBody>
      </p:sp>
      <p:graphicFrame>
        <p:nvGraphicFramePr>
          <p:cNvPr id="14" name="Object 11"/>
          <p:cNvGraphicFramePr>
            <a:graphicFrameLocks noChangeAspect="1"/>
          </p:cNvGraphicFramePr>
          <p:nvPr>
            <p:extLst>
              <p:ext uri="{D42A27DB-BD31-4B8C-83A1-F6EECF244321}">
                <p14:modId xmlns:p14="http://schemas.microsoft.com/office/powerpoint/2010/main" val="872759968"/>
              </p:ext>
            </p:extLst>
          </p:nvPr>
        </p:nvGraphicFramePr>
        <p:xfrm>
          <a:off x="4317179" y="5863185"/>
          <a:ext cx="3816350" cy="649287"/>
        </p:xfrm>
        <a:graphic>
          <a:graphicData uri="http://schemas.openxmlformats.org/presentationml/2006/ole">
            <mc:AlternateContent xmlns:mc="http://schemas.openxmlformats.org/markup-compatibility/2006">
              <mc:Choice xmlns:v="urn:schemas-microsoft-com:vml" Requires="v">
                <p:oleObj spid="_x0000_s112656" name="Microsoft 公式 3.0" r:id="rId4" imgW="2628900" imgH="444500" progId="Equation.3">
                  <p:embed/>
                </p:oleObj>
              </mc:Choice>
              <mc:Fallback>
                <p:oleObj name="Microsoft 公式 3.0" r:id="rId4" imgW="2628900" imgH="444500" progId="Equation.3">
                  <p:embed/>
                  <p:pic>
                    <p:nvPicPr>
                      <p:cNvPr id="56328"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179" y="5863185"/>
                        <a:ext cx="38163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7"/>
          <p:cNvSpPr txBox="1">
            <a:spLocks noChangeArrowheads="1"/>
          </p:cNvSpPr>
          <p:nvPr/>
        </p:nvSpPr>
        <p:spPr bwMode="auto">
          <a:xfrm>
            <a:off x="692588" y="1708902"/>
            <a:ext cx="8136486"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    </a:t>
            </a:r>
            <a:r>
              <a:rPr lang="zh-CN" altLang="en-US" sz="1800" dirty="0">
                <a:latin typeface="方正大黑简体" panose="03000509000000000000" pitchFamily="65" charset="-122"/>
                <a:ea typeface="方正大黑简体" panose="03000509000000000000" pitchFamily="65" charset="-122"/>
              </a:rPr>
              <a:t>关键字</a:t>
            </a:r>
            <a:r>
              <a:rPr lang="en-US" altLang="zh-CN" sz="1800" dirty="0">
                <a:latin typeface="方正大黑简体" panose="03000509000000000000" pitchFamily="65" charset="-122"/>
                <a:ea typeface="方正大黑简体" panose="03000509000000000000" pitchFamily="65" charset="-122"/>
              </a:rPr>
              <a:t>ROCK</a:t>
            </a:r>
            <a:r>
              <a:rPr lang="zh-CN" altLang="en-US" sz="1800" dirty="0">
                <a:latin typeface="方正大黑简体" panose="03000509000000000000" pitchFamily="65" charset="-122"/>
                <a:ea typeface="方正大黑简体" panose="03000509000000000000" pitchFamily="65" charset="-122"/>
              </a:rPr>
              <a:t>用来在为各个</a:t>
            </a:r>
            <a:r>
              <a:rPr lang="en-US" altLang="zh-CN" sz="1800" dirty="0">
                <a:latin typeface="方正大黑简体" panose="03000509000000000000" pitchFamily="65" charset="-122"/>
                <a:ea typeface="方正大黑简体" panose="03000509000000000000" pitchFamily="65" charset="-122"/>
              </a:rPr>
              <a:t>PVT</a:t>
            </a:r>
            <a:r>
              <a:rPr lang="zh-CN" altLang="en-US" sz="1800" dirty="0">
                <a:latin typeface="方正大黑简体" panose="03000509000000000000" pitchFamily="65" charset="-122"/>
                <a:ea typeface="方正大黑简体" panose="03000509000000000000" pitchFamily="65" charset="-122"/>
              </a:rPr>
              <a:t>区域设置其单独的一个岩石压缩系数，即</a:t>
            </a:r>
            <a:r>
              <a:rPr lang="en-US" altLang="zh-CN" sz="1800" dirty="0">
                <a:latin typeface="方正大黑简体" panose="03000509000000000000" pitchFamily="65" charset="-122"/>
                <a:ea typeface="方正大黑简体" panose="03000509000000000000" pitchFamily="65" charset="-122"/>
              </a:rPr>
              <a:t>ROCK</a:t>
            </a:r>
            <a:r>
              <a:rPr lang="zh-CN" altLang="en-US" sz="1800" dirty="0">
                <a:latin typeface="方正大黑简体" panose="03000509000000000000" pitchFamily="65" charset="-122"/>
                <a:ea typeface="方正大黑简体" panose="03000509000000000000" pitchFamily="65" charset="-122"/>
              </a:rPr>
              <a:t>后的数据表的个数必须与</a:t>
            </a:r>
            <a:r>
              <a:rPr lang="en-US" altLang="zh-CN" sz="1800" dirty="0">
                <a:latin typeface="方正大黑简体" panose="03000509000000000000" pitchFamily="65" charset="-122"/>
                <a:ea typeface="方正大黑简体" panose="03000509000000000000" pitchFamily="65" charset="-122"/>
              </a:rPr>
              <a:t>PVT</a:t>
            </a:r>
            <a:r>
              <a:rPr lang="zh-CN" altLang="en-US" sz="1800" dirty="0">
                <a:latin typeface="方正大黑简体" panose="03000509000000000000" pitchFamily="65" charset="-122"/>
                <a:ea typeface="方正大黑简体" panose="03000509000000000000" pitchFamily="65" charset="-122"/>
              </a:rPr>
              <a:t>表的个数（在</a:t>
            </a:r>
            <a:r>
              <a:rPr lang="en-US" altLang="zh-CN" sz="1800" dirty="0">
                <a:latin typeface="方正大黑简体" panose="03000509000000000000" pitchFamily="65" charset="-122"/>
                <a:ea typeface="方正大黑简体" panose="03000509000000000000" pitchFamily="65" charset="-122"/>
              </a:rPr>
              <a:t>RUNSPEC</a:t>
            </a:r>
            <a:r>
              <a:rPr lang="zh-CN" altLang="en-US" sz="1800" dirty="0">
                <a:latin typeface="方正大黑简体" panose="03000509000000000000" pitchFamily="65" charset="-122"/>
                <a:ea typeface="方正大黑简体" panose="03000509000000000000" pitchFamily="65" charset="-122"/>
              </a:rPr>
              <a:t>部分关键字</a:t>
            </a:r>
            <a:r>
              <a:rPr lang="en-US" altLang="zh-CN" sz="1800" dirty="0">
                <a:latin typeface="方正大黑简体" panose="03000509000000000000" pitchFamily="65" charset="-122"/>
                <a:ea typeface="方正大黑简体" panose="03000509000000000000" pitchFamily="65" charset="-122"/>
              </a:rPr>
              <a:t>TABDIMS</a:t>
            </a:r>
            <a:r>
              <a:rPr lang="zh-CN" altLang="en-US" sz="1800" dirty="0">
                <a:latin typeface="方正大黑简体" panose="03000509000000000000" pitchFamily="65" charset="-122"/>
                <a:ea typeface="方正大黑简体" panose="03000509000000000000" pitchFamily="65" charset="-122"/>
              </a:rPr>
              <a:t>中由</a:t>
            </a:r>
            <a:r>
              <a:rPr lang="en-US" altLang="zh-CN" sz="1800" dirty="0">
                <a:latin typeface="方正大黑简体" panose="03000509000000000000" pitchFamily="65" charset="-122"/>
                <a:ea typeface="方正大黑简体" panose="03000509000000000000" pitchFamily="65" charset="-122"/>
              </a:rPr>
              <a:t>NTPVT</a:t>
            </a:r>
            <a:r>
              <a:rPr lang="zh-CN" altLang="en-US" sz="1800" dirty="0">
                <a:latin typeface="方正大黑简体" panose="03000509000000000000" pitchFamily="65" charset="-122"/>
                <a:ea typeface="方正大黑简体" panose="03000509000000000000" pitchFamily="65" charset="-122"/>
              </a:rPr>
              <a:t>设置）相同。</a:t>
            </a:r>
          </a:p>
        </p:txBody>
      </p:sp>
    </p:spTree>
    <p:extLst>
      <p:ext uri="{BB962C8B-B14F-4D97-AF65-F5344CB8AC3E}">
        <p14:creationId xmlns:p14="http://schemas.microsoft.com/office/powerpoint/2010/main" val="4239512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3"/>
          <p:cNvSpPr txBox="1">
            <a:spLocks noChangeArrowheads="1"/>
          </p:cNvSpPr>
          <p:nvPr/>
        </p:nvSpPr>
        <p:spPr bwMode="auto">
          <a:xfrm>
            <a:off x="611188" y="1103313"/>
            <a:ext cx="2592387"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b="0">
                <a:solidFill>
                  <a:srgbClr val="0000FF"/>
                </a:solidFill>
                <a:latin typeface="方正大黑简体" pitchFamily="2" charset="-122"/>
                <a:ea typeface="方正大黑简体" pitchFamily="2" charset="-122"/>
              </a:rPr>
              <a:t>流体密度输入</a:t>
            </a:r>
          </a:p>
        </p:txBody>
      </p:sp>
      <p:sp>
        <p:nvSpPr>
          <p:cNvPr id="10" name="Rectangle 5"/>
          <p:cNvSpPr>
            <a:spLocks noChangeArrowheads="1"/>
          </p:cNvSpPr>
          <p:nvPr/>
        </p:nvSpPr>
        <p:spPr bwMode="auto">
          <a:xfrm>
            <a:off x="671555" y="3290947"/>
            <a:ext cx="4572000" cy="1200329"/>
          </a:xfrm>
          <a:prstGeom prst="rect">
            <a:avLst/>
          </a:prstGeom>
          <a:noFill/>
          <a:ln w="9525">
            <a:noFill/>
            <a:miter lim="800000"/>
            <a:headEnd/>
            <a:tailEnd/>
          </a:ln>
          <a:effectLst/>
        </p:spPr>
        <p:txBody>
          <a:bodyPr>
            <a:spAutoFit/>
          </a:bodyPr>
          <a:lstStyle/>
          <a:p>
            <a:pPr eaLnBrk="1" hangingPunct="1"/>
            <a:r>
              <a:rPr lang="en-US" altLang="zh-CN" sz="2400" b="0" dirty="0"/>
              <a:t>DENSITY   </a:t>
            </a:r>
          </a:p>
          <a:p>
            <a:pPr eaLnBrk="1" hangingPunct="1"/>
            <a:r>
              <a:rPr lang="en-US" altLang="zh-CN" sz="2400" b="0" dirty="0"/>
              <a:t>--oil       water      gas </a:t>
            </a:r>
          </a:p>
          <a:p>
            <a:pPr eaLnBrk="1" hangingPunct="1"/>
            <a:r>
              <a:rPr lang="en-US" altLang="zh-CN" sz="2400" b="0" dirty="0"/>
              <a:t>939      1000      0.72/</a:t>
            </a:r>
          </a:p>
        </p:txBody>
      </p:sp>
      <p:pic>
        <p:nvPicPr>
          <p:cNvPr id="11" name="Picture 7"/>
          <p:cNvPicPr>
            <a:picLocks noChangeAspect="1" noChangeArrowheads="1"/>
          </p:cNvPicPr>
          <p:nvPr/>
        </p:nvPicPr>
        <p:blipFill>
          <a:blip r:embed="rId2"/>
          <a:srcRect/>
          <a:stretch>
            <a:fillRect/>
          </a:stretch>
        </p:blipFill>
        <p:spPr bwMode="auto">
          <a:xfrm>
            <a:off x="4108669" y="2114003"/>
            <a:ext cx="4716463" cy="3748088"/>
          </a:xfrm>
          <a:prstGeom prst="rect">
            <a:avLst/>
          </a:prstGeom>
          <a:noFill/>
          <a:ln w="9525">
            <a:solidFill>
              <a:srgbClr val="FF0000"/>
            </a:solidFill>
            <a:miter lim="800000"/>
            <a:headEnd/>
            <a:tailEnd/>
          </a:ln>
          <a:effectLst/>
        </p:spPr>
      </p:pic>
      <p:sp>
        <p:nvSpPr>
          <p:cNvPr id="13" name="Rectangle 2"/>
          <p:cNvSpPr txBox="1">
            <a:spLocks noChangeArrowheads="1"/>
          </p:cNvSpPr>
          <p:nvPr/>
        </p:nvSpPr>
        <p:spPr bwMode="auto">
          <a:xfrm>
            <a:off x="6276975" y="200025"/>
            <a:ext cx="239077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400" b="1" dirty="0">
                <a:solidFill>
                  <a:srgbClr val="0000FF"/>
                </a:solidFill>
                <a:latin typeface="方正大黑简体" pitchFamily="2" charset="-122"/>
                <a:ea typeface="方正大黑简体" pitchFamily="2" charset="-122"/>
                <a:cs typeface="+mj-cs"/>
              </a:rPr>
              <a:t>2</a:t>
            </a:r>
            <a:r>
              <a:rPr lang="zh-CN" altLang="en-US" sz="2400" b="1" dirty="0">
                <a:solidFill>
                  <a:srgbClr val="0000FF"/>
                </a:solidFill>
                <a:latin typeface="方正大黑简体" pitchFamily="2" charset="-122"/>
                <a:ea typeface="方正大黑简体" pitchFamily="2" charset="-122"/>
                <a:cs typeface="+mj-cs"/>
              </a:rPr>
              <a:t>、关键技术点</a:t>
            </a:r>
            <a:endParaRPr kumimoji="0" lang="en-US" altLang="zh-CN" sz="2400"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20" name="Rectangle 2"/>
          <p:cNvSpPr txBox="1">
            <a:spLocks noChangeArrowheads="1"/>
          </p:cNvSpPr>
          <p:nvPr/>
        </p:nvSpPr>
        <p:spPr bwMode="auto">
          <a:xfrm>
            <a:off x="792480" y="200025"/>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nSpc>
                <a:spcPct val="90000"/>
              </a:lnSpc>
            </a:pPr>
            <a:r>
              <a:rPr lang="zh-CN" altLang="en-US" sz="2400" b="1" dirty="0">
                <a:solidFill>
                  <a:srgbClr val="C00000"/>
                </a:solidFill>
                <a:latin typeface="方正大黑简体" pitchFamily="2" charset="-122"/>
                <a:ea typeface="方正大黑简体" pitchFamily="2" charset="-122"/>
                <a:cs typeface="+mj-cs"/>
              </a:rPr>
              <a:t>（三）</a:t>
            </a:r>
            <a:r>
              <a:rPr lang="en-US" altLang="zh-CN" sz="2400" b="1" dirty="0">
                <a:solidFill>
                  <a:srgbClr val="C00000"/>
                </a:solidFill>
                <a:latin typeface="方正大黑简体" pitchFamily="2" charset="-122"/>
                <a:ea typeface="方正大黑简体" pitchFamily="2" charset="-122"/>
                <a:cs typeface="+mj-cs"/>
              </a:rPr>
              <a:t> PVT</a:t>
            </a:r>
            <a:r>
              <a:rPr lang="zh-CN" altLang="en-US" sz="2400" b="1" dirty="0">
                <a:solidFill>
                  <a:srgbClr val="C00000"/>
                </a:solidFill>
                <a:latin typeface="方正大黑简体" pitchFamily="2" charset="-122"/>
                <a:ea typeface="方正大黑简体" pitchFamily="2" charset="-122"/>
                <a:cs typeface="+mj-cs"/>
              </a:rPr>
              <a:t>的定义</a:t>
            </a:r>
            <a:endParaRPr kumimoji="0" lang="en-US" altLang="zh-CN" sz="24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Tree>
    <p:extLst>
      <p:ext uri="{BB962C8B-B14F-4D97-AF65-F5344CB8AC3E}">
        <p14:creationId xmlns:p14="http://schemas.microsoft.com/office/powerpoint/2010/main" val="1947499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6300788" y="6188075"/>
            <a:ext cx="3024187" cy="336550"/>
          </a:xfrm>
          <a:prstGeom prst="rect">
            <a:avLst/>
          </a:prstGeom>
          <a:noFill/>
          <a:ln w="9525">
            <a:noFill/>
            <a:miter lim="800000"/>
            <a:headEnd/>
            <a:tailEnd/>
          </a:ln>
        </p:spPr>
        <p:txBody>
          <a:bodyPr>
            <a:spAutoFit/>
          </a:bodyPr>
          <a:lstStyle/>
          <a:p>
            <a:pPr eaLnBrk="1" hangingPunct="1"/>
            <a:r>
              <a:rPr lang="zh-CN" altLang="en-US" sz="1600" dirty="0">
                <a:solidFill>
                  <a:schemeClr val="bg1"/>
                </a:solidFill>
                <a:latin typeface="方正大黑简体" pitchFamily="2" charset="-122"/>
                <a:ea typeface="方正大黑简体" pitchFamily="2" charset="-122"/>
              </a:rPr>
              <a:t>求实    创新    超越</a:t>
            </a:r>
          </a:p>
        </p:txBody>
      </p:sp>
      <p:sp>
        <p:nvSpPr>
          <p:cNvPr id="17" name="Text Box 6"/>
          <p:cNvSpPr txBox="1">
            <a:spLocks noChangeArrowheads="1"/>
          </p:cNvSpPr>
          <p:nvPr/>
        </p:nvSpPr>
        <p:spPr bwMode="auto">
          <a:xfrm>
            <a:off x="440295" y="2654945"/>
            <a:ext cx="311150" cy="366713"/>
          </a:xfrm>
          <a:prstGeom prst="rect">
            <a:avLst/>
          </a:prstGeom>
          <a:noFill/>
          <a:ln w="9525">
            <a:noFill/>
            <a:miter lim="800000"/>
            <a:headEnd/>
            <a:tailEnd/>
          </a:ln>
        </p:spPr>
        <p:txBody>
          <a:bodyPr wrap="none">
            <a:spAutoFit/>
          </a:bodyPr>
          <a:lstStyle/>
          <a:p>
            <a:pPr eaLnBrk="1" hangingPunct="1"/>
            <a:r>
              <a:rPr lang="en-US" altLang="zh-CN"/>
              <a:t>1</a:t>
            </a:r>
          </a:p>
        </p:txBody>
      </p:sp>
      <p:sp>
        <p:nvSpPr>
          <p:cNvPr id="18" name="Text Box 7"/>
          <p:cNvSpPr txBox="1">
            <a:spLocks noChangeArrowheads="1"/>
          </p:cNvSpPr>
          <p:nvPr/>
        </p:nvSpPr>
        <p:spPr bwMode="auto">
          <a:xfrm>
            <a:off x="440295" y="3304233"/>
            <a:ext cx="311150" cy="366712"/>
          </a:xfrm>
          <a:prstGeom prst="rect">
            <a:avLst/>
          </a:prstGeom>
          <a:noFill/>
          <a:ln w="9525">
            <a:noFill/>
            <a:miter lim="800000"/>
            <a:headEnd/>
            <a:tailEnd/>
          </a:ln>
        </p:spPr>
        <p:txBody>
          <a:bodyPr wrap="none">
            <a:spAutoFit/>
          </a:bodyPr>
          <a:lstStyle/>
          <a:p>
            <a:pPr eaLnBrk="1" hangingPunct="1"/>
            <a:r>
              <a:rPr lang="en-US" altLang="zh-CN"/>
              <a:t>2</a:t>
            </a:r>
          </a:p>
        </p:txBody>
      </p:sp>
      <p:sp>
        <p:nvSpPr>
          <p:cNvPr id="31" name="Text Box 8"/>
          <p:cNvSpPr txBox="1">
            <a:spLocks noChangeArrowheads="1"/>
          </p:cNvSpPr>
          <p:nvPr/>
        </p:nvSpPr>
        <p:spPr bwMode="auto">
          <a:xfrm>
            <a:off x="440295" y="4304358"/>
            <a:ext cx="311150" cy="366712"/>
          </a:xfrm>
          <a:prstGeom prst="rect">
            <a:avLst/>
          </a:prstGeom>
          <a:noFill/>
          <a:ln w="9525">
            <a:noFill/>
            <a:miter lim="800000"/>
            <a:headEnd/>
            <a:tailEnd/>
          </a:ln>
        </p:spPr>
        <p:txBody>
          <a:bodyPr wrap="none">
            <a:spAutoFit/>
          </a:bodyPr>
          <a:lstStyle/>
          <a:p>
            <a:pPr eaLnBrk="1" hangingPunct="1"/>
            <a:r>
              <a:rPr lang="en-US" altLang="zh-CN"/>
              <a:t>3</a:t>
            </a:r>
          </a:p>
        </p:txBody>
      </p:sp>
      <p:sp>
        <p:nvSpPr>
          <p:cNvPr id="32" name="Text Box 9"/>
          <p:cNvSpPr txBox="1">
            <a:spLocks noChangeArrowheads="1"/>
          </p:cNvSpPr>
          <p:nvPr/>
        </p:nvSpPr>
        <p:spPr bwMode="auto">
          <a:xfrm>
            <a:off x="440295" y="5456883"/>
            <a:ext cx="311150" cy="366712"/>
          </a:xfrm>
          <a:prstGeom prst="rect">
            <a:avLst/>
          </a:prstGeom>
          <a:noFill/>
          <a:ln w="9525">
            <a:noFill/>
            <a:miter lim="800000"/>
            <a:headEnd/>
            <a:tailEnd/>
          </a:ln>
        </p:spPr>
        <p:txBody>
          <a:bodyPr wrap="none">
            <a:spAutoFit/>
          </a:bodyPr>
          <a:lstStyle/>
          <a:p>
            <a:pPr eaLnBrk="1" hangingPunct="1"/>
            <a:r>
              <a:rPr lang="en-US" altLang="zh-CN"/>
              <a:t>4</a:t>
            </a:r>
          </a:p>
        </p:txBody>
      </p:sp>
      <p:sp>
        <p:nvSpPr>
          <p:cNvPr id="35" name="Text Box 12"/>
          <p:cNvSpPr txBox="1">
            <a:spLocks noChangeArrowheads="1"/>
          </p:cNvSpPr>
          <p:nvPr/>
        </p:nvSpPr>
        <p:spPr bwMode="auto">
          <a:xfrm>
            <a:off x="5686426" y="3211513"/>
            <a:ext cx="1771650" cy="1421928"/>
          </a:xfrm>
          <a:prstGeom prst="rect">
            <a:avLst/>
          </a:prstGeom>
          <a:noFill/>
          <a:ln w="9525">
            <a:noFill/>
            <a:miter lim="800000"/>
            <a:headEnd/>
            <a:tailEnd/>
          </a:ln>
        </p:spPr>
        <p:txBody>
          <a:bodyPr wrap="square">
            <a:spAutoFit/>
          </a:bodyPr>
          <a:lstStyle/>
          <a:p>
            <a:pPr eaLnBrk="1" hangingPunct="1">
              <a:lnSpc>
                <a:spcPct val="120000"/>
              </a:lnSpc>
            </a:pPr>
            <a:r>
              <a:rPr lang="en-US" altLang="zh-CN" b="1" dirty="0"/>
              <a:t>1—</a:t>
            </a:r>
            <a:r>
              <a:rPr lang="zh-CN" altLang="en-US" b="1" dirty="0"/>
              <a:t>流体密度，</a:t>
            </a:r>
            <a:r>
              <a:rPr lang="en-US" altLang="zh-CN" b="1" dirty="0"/>
              <a:t>2—</a:t>
            </a:r>
            <a:r>
              <a:rPr lang="zh-CN" altLang="en-US" b="1" dirty="0"/>
              <a:t>气物性，</a:t>
            </a:r>
            <a:endParaRPr lang="en-US" altLang="zh-CN" b="1" dirty="0"/>
          </a:p>
          <a:p>
            <a:pPr eaLnBrk="1" hangingPunct="1">
              <a:lnSpc>
                <a:spcPct val="120000"/>
              </a:lnSpc>
            </a:pPr>
            <a:r>
              <a:rPr lang="en-US" altLang="zh-CN" b="1" dirty="0"/>
              <a:t>3—</a:t>
            </a:r>
            <a:r>
              <a:rPr lang="zh-CN" altLang="en-US" b="1" dirty="0"/>
              <a:t>油物性，</a:t>
            </a:r>
            <a:endParaRPr lang="en-US" altLang="zh-CN" b="1" dirty="0"/>
          </a:p>
          <a:p>
            <a:pPr eaLnBrk="1" hangingPunct="1">
              <a:lnSpc>
                <a:spcPct val="120000"/>
              </a:lnSpc>
            </a:pPr>
            <a:r>
              <a:rPr lang="en-US" altLang="zh-CN" b="1" dirty="0"/>
              <a:t>4—</a:t>
            </a:r>
            <a:r>
              <a:rPr lang="zh-CN" altLang="en-US" b="1" dirty="0"/>
              <a:t>水物性。</a:t>
            </a:r>
          </a:p>
        </p:txBody>
      </p:sp>
      <p:sp>
        <p:nvSpPr>
          <p:cNvPr id="37" name="Text Box 17"/>
          <p:cNvSpPr txBox="1">
            <a:spLocks noChangeArrowheads="1"/>
          </p:cNvSpPr>
          <p:nvPr/>
        </p:nvSpPr>
        <p:spPr bwMode="auto">
          <a:xfrm>
            <a:off x="684213" y="1578620"/>
            <a:ext cx="5688012" cy="457200"/>
          </a:xfrm>
          <a:prstGeom prst="rect">
            <a:avLst/>
          </a:prstGeom>
          <a:noFill/>
          <a:ln w="9525">
            <a:noFill/>
            <a:miter lim="800000"/>
            <a:headEnd/>
            <a:tailEnd/>
          </a:ln>
        </p:spPr>
        <p:txBody>
          <a:bodyPr>
            <a:spAutoFit/>
          </a:bodyPr>
          <a:lstStyle/>
          <a:p>
            <a:pPr marL="457200" indent="-457200" eaLnBrk="1" hangingPunct="1">
              <a:spcBef>
                <a:spcPct val="50000"/>
              </a:spcBef>
            </a:pPr>
            <a:r>
              <a:rPr kumimoji="1" lang="en-US" altLang="zh-CN" sz="2400" b="1" i="1" dirty="0">
                <a:solidFill>
                  <a:srgbClr val="FF3300"/>
                </a:solidFill>
              </a:rPr>
              <a:t>PROPS</a:t>
            </a:r>
            <a:r>
              <a:rPr kumimoji="1" lang="zh-CN" altLang="en-US" sz="2400" b="1" i="1" dirty="0">
                <a:solidFill>
                  <a:srgbClr val="FF3300"/>
                </a:solidFill>
              </a:rPr>
              <a:t>（</a:t>
            </a:r>
            <a:r>
              <a:rPr kumimoji="1" lang="en-US" altLang="zh-CN" sz="2400" b="1" i="1" dirty="0">
                <a:solidFill>
                  <a:srgbClr val="FF3300"/>
                </a:solidFill>
              </a:rPr>
              <a:t>4</a:t>
            </a:r>
            <a:r>
              <a:rPr kumimoji="1" lang="zh-CN" altLang="en-US" sz="2400" b="1" i="1" dirty="0">
                <a:solidFill>
                  <a:srgbClr val="FF3300"/>
                </a:solidFill>
              </a:rPr>
              <a:t>个必要关键字）</a:t>
            </a:r>
            <a:endParaRPr kumimoji="1" lang="zh-CN" altLang="en-US" sz="2400" dirty="0">
              <a:solidFill>
                <a:srgbClr val="FF3300"/>
              </a:solidFill>
            </a:endParaRPr>
          </a:p>
        </p:txBody>
      </p:sp>
      <p:sp>
        <p:nvSpPr>
          <p:cNvPr id="38" name="Text Box 18"/>
          <p:cNvSpPr txBox="1">
            <a:spLocks noChangeArrowheads="1"/>
          </p:cNvSpPr>
          <p:nvPr/>
        </p:nvSpPr>
        <p:spPr bwMode="auto">
          <a:xfrm>
            <a:off x="873683" y="2035820"/>
            <a:ext cx="4392612" cy="4568825"/>
          </a:xfrm>
          <a:prstGeom prst="rect">
            <a:avLst/>
          </a:prstGeom>
          <a:noFill/>
          <a:ln w="9525" algn="ctr">
            <a:solidFill>
              <a:schemeClr val="tx1"/>
            </a:solidFill>
            <a:miter lim="800000"/>
            <a:headEnd/>
            <a:tailEnd/>
          </a:ln>
        </p:spPr>
        <p:txBody>
          <a:bodyPr>
            <a:spAutoFit/>
          </a:bodyPr>
          <a:lstStyle/>
          <a:p>
            <a:pPr eaLnBrk="1" hangingPunct="1"/>
            <a:r>
              <a:rPr lang="en-US" altLang="zh-CN" sz="1400"/>
              <a:t>--------------- Properties Section ------------------</a:t>
            </a:r>
          </a:p>
          <a:p>
            <a:pPr eaLnBrk="1" hangingPunct="1"/>
            <a:r>
              <a:rPr lang="en-US" altLang="zh-CN" sz="1400"/>
              <a:t>PROPS</a:t>
            </a:r>
          </a:p>
          <a:p>
            <a:pPr eaLnBrk="1" hangingPunct="1"/>
            <a:endParaRPr lang="en-US" altLang="zh-CN" sz="1400"/>
          </a:p>
          <a:p>
            <a:pPr eaLnBrk="1" hangingPunct="1"/>
            <a:r>
              <a:rPr lang="en-US" altLang="zh-CN" sz="1400">
                <a:solidFill>
                  <a:srgbClr val="FF3300"/>
                </a:solidFill>
              </a:rPr>
              <a:t>DENSITY</a:t>
            </a:r>
          </a:p>
          <a:p>
            <a:pPr eaLnBrk="1" hangingPunct="1"/>
            <a:r>
              <a:rPr lang="en-US" altLang="zh-CN" sz="1400"/>
              <a:t>    934.00   1000.00000       0.90   /--2</a:t>
            </a:r>
          </a:p>
          <a:p>
            <a:pPr eaLnBrk="1" hangingPunct="1"/>
            <a:endParaRPr lang="en-US" altLang="zh-CN" sz="1400"/>
          </a:p>
          <a:p>
            <a:pPr eaLnBrk="1" hangingPunct="1"/>
            <a:r>
              <a:rPr lang="en-US" altLang="zh-CN" sz="1400">
                <a:solidFill>
                  <a:srgbClr val="FF3300"/>
                </a:solidFill>
              </a:rPr>
              <a:t>PVDG</a:t>
            </a:r>
          </a:p>
          <a:p>
            <a:pPr eaLnBrk="1" hangingPunct="1"/>
            <a:r>
              <a:rPr lang="en-US" altLang="zh-CN" sz="1400"/>
              <a:t>--   PRES               BG           VISC</a:t>
            </a:r>
          </a:p>
          <a:p>
            <a:pPr eaLnBrk="1" hangingPunct="1"/>
            <a:r>
              <a:rPr lang="en-US" altLang="zh-CN" sz="1400"/>
              <a:t>--   BARSA            RM3/SM3       CPOISE</a:t>
            </a:r>
          </a:p>
          <a:p>
            <a:pPr eaLnBrk="1" hangingPunct="1"/>
            <a:r>
              <a:rPr lang="en-US" altLang="zh-CN" sz="1400"/>
              <a:t>/</a:t>
            </a:r>
          </a:p>
          <a:p>
            <a:pPr eaLnBrk="1" hangingPunct="1"/>
            <a:endParaRPr lang="en-US" altLang="zh-CN" sz="1400"/>
          </a:p>
          <a:p>
            <a:pPr eaLnBrk="1" hangingPunct="1"/>
            <a:r>
              <a:rPr lang="en-US" altLang="zh-CN" sz="1400">
                <a:solidFill>
                  <a:srgbClr val="FF3300"/>
                </a:solidFill>
              </a:rPr>
              <a:t>PVTO</a:t>
            </a:r>
          </a:p>
          <a:p>
            <a:pPr eaLnBrk="1" hangingPunct="1"/>
            <a:r>
              <a:rPr lang="en-US" altLang="zh-CN" sz="1400"/>
              <a:t>--     RS            PRES        BO             VISC</a:t>
            </a:r>
          </a:p>
          <a:p>
            <a:pPr eaLnBrk="1" hangingPunct="1"/>
            <a:r>
              <a:rPr lang="en-US" altLang="zh-CN" sz="1400"/>
              <a:t>--   SM3/SM3   BARSA      RM3/SM3   CPOISE</a:t>
            </a:r>
          </a:p>
          <a:p>
            <a:pPr eaLnBrk="1" hangingPunct="1"/>
            <a:r>
              <a:rPr lang="en-US" altLang="zh-CN" sz="1400"/>
              <a:t>/</a:t>
            </a:r>
          </a:p>
          <a:p>
            <a:pPr eaLnBrk="1" hangingPunct="1"/>
            <a:endParaRPr lang="en-US" altLang="zh-CN" sz="1400"/>
          </a:p>
          <a:p>
            <a:pPr eaLnBrk="1" hangingPunct="1"/>
            <a:r>
              <a:rPr lang="en-US" altLang="zh-CN" sz="1400">
                <a:solidFill>
                  <a:srgbClr val="FF3300"/>
                </a:solidFill>
              </a:rPr>
              <a:t>PVTW</a:t>
            </a:r>
          </a:p>
          <a:p>
            <a:pPr eaLnBrk="1" hangingPunct="1"/>
            <a:r>
              <a:rPr lang="en-US" altLang="zh-CN" sz="1400"/>
              <a:t>--     Pref        Bw            Cw            Vw           Cvw</a:t>
            </a:r>
          </a:p>
          <a:p>
            <a:pPr eaLnBrk="1" hangingPunct="1"/>
            <a:r>
              <a:rPr lang="en-US" altLang="zh-CN" sz="1400"/>
              <a:t>--  BARSA     RM3/SM3  1/BARS    CPOISE  1/BARS</a:t>
            </a:r>
          </a:p>
          <a:p>
            <a:pPr eaLnBrk="1" hangingPunct="1"/>
            <a:r>
              <a:rPr lang="en-US" altLang="zh-CN" sz="1400"/>
              <a:t>     155.00     1.01754     4.3E-05     0.45         0.0/</a:t>
            </a:r>
          </a:p>
          <a:p>
            <a:pPr eaLnBrk="1" hangingPunct="1"/>
            <a:r>
              <a:rPr lang="en-US" altLang="zh-CN" sz="1400"/>
              <a:t>/</a:t>
            </a:r>
          </a:p>
        </p:txBody>
      </p:sp>
      <p:sp>
        <p:nvSpPr>
          <p:cNvPr id="12" name="Rectangle 2"/>
          <p:cNvSpPr txBox="1">
            <a:spLocks noChangeArrowheads="1"/>
          </p:cNvSpPr>
          <p:nvPr/>
        </p:nvSpPr>
        <p:spPr bwMode="auto">
          <a:xfrm>
            <a:off x="684213" y="1097607"/>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Tree>
    <p:extLst>
      <p:ext uri="{BB962C8B-B14F-4D97-AF65-F5344CB8AC3E}">
        <p14:creationId xmlns:p14="http://schemas.microsoft.com/office/powerpoint/2010/main" val="2108207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5</a:t>
            </a:r>
            <a:r>
              <a:rPr lang="zh-CN" altLang="en-US" sz="2000" b="1" dirty="0">
                <a:solidFill>
                  <a:srgbClr val="C00000"/>
                </a:solidFill>
                <a:latin typeface="方正大黑简体" pitchFamily="2" charset="-122"/>
                <a:ea typeface="方正大黑简体" pitchFamily="2" charset="-122"/>
                <a:cs typeface="+mj-cs"/>
              </a:rPr>
              <a:t>、 模型初始化定义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60" name="Rectangle 2"/>
          <p:cNvSpPr txBox="1">
            <a:spLocks noChangeArrowheads="1"/>
          </p:cNvSpPr>
          <p:nvPr/>
        </p:nvSpPr>
        <p:spPr bwMode="auto">
          <a:xfrm>
            <a:off x="894351" y="1284280"/>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62" name="文本框 61"/>
          <p:cNvSpPr txBox="1"/>
          <p:nvPr/>
        </p:nvSpPr>
        <p:spPr>
          <a:xfrm>
            <a:off x="1161689" y="1821966"/>
            <a:ext cx="6005384" cy="369332"/>
          </a:xfrm>
          <a:prstGeom prst="rect">
            <a:avLst/>
          </a:prstGeom>
          <a:noFill/>
        </p:spPr>
        <p:txBody>
          <a:bodyPr wrap="square" rtlCol="0">
            <a:spAutoFit/>
          </a:bodyPr>
          <a:lstStyle/>
          <a:p>
            <a:r>
              <a:rPr lang="en-US" altLang="zh-CN" b="1" dirty="0"/>
              <a:t>Processes&gt;simulation&gt;Initial condition</a:t>
            </a:r>
            <a:endParaRPr lang="zh-CN" altLang="en-US" b="1" dirty="0"/>
          </a:p>
        </p:txBody>
      </p:sp>
      <p:sp>
        <p:nvSpPr>
          <p:cNvPr id="7" name="TextBox 7"/>
          <p:cNvSpPr txBox="1"/>
          <p:nvPr/>
        </p:nvSpPr>
        <p:spPr>
          <a:xfrm>
            <a:off x="3286897" y="1360089"/>
            <a:ext cx="5354512" cy="400110"/>
          </a:xfrm>
          <a:prstGeom prst="rect">
            <a:avLst/>
          </a:prstGeom>
          <a:noFill/>
        </p:spPr>
        <p:txBody>
          <a:bodyPr wrap="square" rtlCol="0">
            <a:spAutoFit/>
          </a:bodyPr>
          <a:lstStyle/>
          <a:p>
            <a:r>
              <a:rPr lang="zh-CN" altLang="en-US" sz="2000" dirty="0">
                <a:solidFill>
                  <a:srgbClr val="0000FF"/>
                </a:solidFill>
                <a:latin typeface="方正大黑简体" pitchFamily="2" charset="-122"/>
                <a:ea typeface="方正大黑简体" pitchFamily="2" charset="-122"/>
              </a:rPr>
              <a:t>目的：定义油气水关系，建立初始油藏模型</a:t>
            </a:r>
          </a:p>
        </p:txBody>
      </p:sp>
      <p:pic>
        <p:nvPicPr>
          <p:cNvPr id="12" name="Picture 1" descr="C:\Users\Administrator\Documents\youdu\72828963-124604-dg_lijian1\image\temp\{5186711c-611c-4cc8-8d11-9982b3ec3ab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689" y="2267107"/>
            <a:ext cx="7117338" cy="440404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p:cNvCxnSpPr/>
          <p:nvPr/>
        </p:nvCxnSpPr>
        <p:spPr>
          <a:xfrm flipV="1">
            <a:off x="2100263" y="5173362"/>
            <a:ext cx="593510" cy="151113"/>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883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（一）什么是油藏数值模拟</a:t>
            </a:r>
            <a:endParaRPr lang="en-US" altLang="zh-CN" sz="2400" b="1" dirty="0">
              <a:solidFill>
                <a:srgbClr val="C00000"/>
              </a:solidFill>
              <a:latin typeface="方正大黑简体" pitchFamily="2" charset="-122"/>
              <a:ea typeface="方正大黑简体" pitchFamily="2" charset="-122"/>
            </a:endParaRPr>
          </a:p>
        </p:txBody>
      </p:sp>
      <p:sp>
        <p:nvSpPr>
          <p:cNvPr id="2" name="圆角矩形 1"/>
          <p:cNvSpPr/>
          <p:nvPr/>
        </p:nvSpPr>
        <p:spPr bwMode="auto">
          <a:xfrm>
            <a:off x="1962806" y="4800653"/>
            <a:ext cx="2025869" cy="495876"/>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r>
              <a:rPr lang="zh-CN" altLang="en-US" sz="2000" dirty="0">
                <a:solidFill>
                  <a:srgbClr val="C00000"/>
                </a:solidFill>
                <a:latin typeface="方正大黑简体" pitchFamily="65" charset="-122"/>
                <a:ea typeface="方正大黑简体" pitchFamily="65" charset="-122"/>
              </a:rPr>
              <a:t>三维地质模型</a:t>
            </a:r>
          </a:p>
        </p:txBody>
      </p:sp>
      <p:sp>
        <p:nvSpPr>
          <p:cNvPr id="3" name="下箭头 2"/>
          <p:cNvSpPr/>
          <p:nvPr/>
        </p:nvSpPr>
        <p:spPr bwMode="auto">
          <a:xfrm>
            <a:off x="2975740" y="5344375"/>
            <a:ext cx="197069" cy="323193"/>
          </a:xfrm>
          <a:prstGeom prst="downArrow">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 name="圆角矩形 5"/>
          <p:cNvSpPr/>
          <p:nvPr/>
        </p:nvSpPr>
        <p:spPr bwMode="auto">
          <a:xfrm>
            <a:off x="5131675" y="4800653"/>
            <a:ext cx="2025869" cy="495876"/>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36000" rtlCol="0" anchor="ctr" anchorCtr="1">
            <a:spAutoFit/>
          </a:bodyPr>
          <a:lstStyle/>
          <a:p>
            <a:pPr indent="266700" algn="ctr">
              <a:lnSpc>
                <a:spcPct val="150000"/>
              </a:lnSpc>
            </a:pPr>
            <a:r>
              <a:rPr lang="zh-CN" altLang="en-US" sz="2000" dirty="0">
                <a:solidFill>
                  <a:srgbClr val="C00000"/>
                </a:solidFill>
                <a:latin typeface="方正大黑简体" pitchFamily="65" charset="-122"/>
                <a:ea typeface="方正大黑简体" pitchFamily="65" charset="-122"/>
              </a:rPr>
              <a:t>数值模拟模型</a:t>
            </a:r>
          </a:p>
        </p:txBody>
      </p:sp>
      <p:sp>
        <p:nvSpPr>
          <p:cNvPr id="7" name="下箭头 6"/>
          <p:cNvSpPr/>
          <p:nvPr/>
        </p:nvSpPr>
        <p:spPr bwMode="auto">
          <a:xfrm>
            <a:off x="6144609" y="5296529"/>
            <a:ext cx="197069" cy="323193"/>
          </a:xfrm>
          <a:prstGeom prst="downArrow">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 name="文本框 3"/>
          <p:cNvSpPr txBox="1"/>
          <p:nvPr/>
        </p:nvSpPr>
        <p:spPr>
          <a:xfrm>
            <a:off x="2727434" y="5667568"/>
            <a:ext cx="662152" cy="369332"/>
          </a:xfrm>
          <a:prstGeom prst="rect">
            <a:avLst/>
          </a:prstGeom>
          <a:noFill/>
        </p:spPr>
        <p:txBody>
          <a:bodyPr wrap="square" rtlCol="0">
            <a:spAutoFit/>
          </a:bodyPr>
          <a:lstStyle/>
          <a:p>
            <a:r>
              <a:rPr lang="zh-CN" altLang="en-US" b="1" dirty="0">
                <a:solidFill>
                  <a:srgbClr val="1B45F9"/>
                </a:solidFill>
              </a:rPr>
              <a:t>静态</a:t>
            </a:r>
          </a:p>
        </p:txBody>
      </p:sp>
      <p:sp>
        <p:nvSpPr>
          <p:cNvPr id="9" name="文本框 8"/>
          <p:cNvSpPr txBox="1"/>
          <p:nvPr/>
        </p:nvSpPr>
        <p:spPr>
          <a:xfrm>
            <a:off x="5963305" y="5667568"/>
            <a:ext cx="756746" cy="369332"/>
          </a:xfrm>
          <a:prstGeom prst="rect">
            <a:avLst/>
          </a:prstGeom>
          <a:noFill/>
        </p:spPr>
        <p:txBody>
          <a:bodyPr wrap="square" rtlCol="0">
            <a:spAutoFit/>
          </a:bodyPr>
          <a:lstStyle/>
          <a:p>
            <a:r>
              <a:rPr lang="zh-CN" altLang="en-US" b="1" dirty="0">
                <a:solidFill>
                  <a:srgbClr val="1B45F9"/>
                </a:solidFill>
              </a:rPr>
              <a:t>动态</a:t>
            </a:r>
          </a:p>
        </p:txBody>
      </p:sp>
      <p:cxnSp>
        <p:nvCxnSpPr>
          <p:cNvPr id="10" name="直接箭头连接符 9"/>
          <p:cNvCxnSpPr/>
          <p:nvPr/>
        </p:nvCxnSpPr>
        <p:spPr>
          <a:xfrm>
            <a:off x="3933496" y="5194739"/>
            <a:ext cx="15026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469523" y="5246369"/>
            <a:ext cx="662152" cy="307777"/>
          </a:xfrm>
          <a:prstGeom prst="rect">
            <a:avLst/>
          </a:prstGeom>
          <a:noFill/>
        </p:spPr>
        <p:txBody>
          <a:bodyPr wrap="square" rtlCol="0">
            <a:spAutoFit/>
          </a:bodyPr>
          <a:lstStyle/>
          <a:p>
            <a:r>
              <a:rPr lang="zh-CN" altLang="en-US" sz="1400" dirty="0">
                <a:latin typeface="方正大黑简体" panose="03000509000000000000" pitchFamily="65" charset="-122"/>
                <a:ea typeface="方正大黑简体" panose="03000509000000000000" pitchFamily="65" charset="-122"/>
              </a:rPr>
              <a:t>基础</a:t>
            </a:r>
          </a:p>
        </p:txBody>
      </p:sp>
      <p:cxnSp>
        <p:nvCxnSpPr>
          <p:cNvPr id="13" name="直接箭头连接符 12"/>
          <p:cNvCxnSpPr/>
          <p:nvPr/>
        </p:nvCxnSpPr>
        <p:spPr>
          <a:xfrm flipH="1">
            <a:off x="3904920" y="5044333"/>
            <a:ext cx="15312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69523" y="4646764"/>
            <a:ext cx="662152" cy="307777"/>
          </a:xfrm>
          <a:prstGeom prst="rect">
            <a:avLst/>
          </a:prstGeom>
          <a:noFill/>
        </p:spPr>
        <p:txBody>
          <a:bodyPr wrap="square" rtlCol="0">
            <a:spAutoFit/>
          </a:bodyPr>
          <a:lstStyle/>
          <a:p>
            <a:r>
              <a:rPr lang="zh-CN" altLang="en-US" sz="1400" dirty="0">
                <a:latin typeface="方正大黑简体" panose="03000509000000000000" pitchFamily="65" charset="-122"/>
                <a:ea typeface="方正大黑简体" panose="03000509000000000000" pitchFamily="65" charset="-122"/>
              </a:rPr>
              <a:t>修正</a:t>
            </a:r>
          </a:p>
        </p:txBody>
      </p:sp>
      <p:sp>
        <p:nvSpPr>
          <p:cNvPr id="5" name="文本框 4"/>
          <p:cNvSpPr txBox="1"/>
          <p:nvPr/>
        </p:nvSpPr>
        <p:spPr>
          <a:xfrm>
            <a:off x="922284" y="1560446"/>
            <a:ext cx="7443556" cy="2554545"/>
          </a:xfrm>
          <a:prstGeom prst="rect">
            <a:avLst/>
          </a:prstGeom>
          <a:solidFill>
            <a:schemeClr val="accent4">
              <a:lumMod val="20000"/>
              <a:lumOff val="80000"/>
            </a:schemeClr>
          </a:solidFill>
          <a:scene3d>
            <a:camera prst="orthographicFront"/>
            <a:lightRig rig="threePt" dir="t"/>
          </a:scene3d>
          <a:sp3d>
            <a:bevelT prst="angle"/>
          </a:sp3d>
        </p:spPr>
        <p:txBody>
          <a:bodyPr wrap="square" rtlCol="0">
            <a:spAutoFit/>
          </a:bodyPr>
          <a:lstStyle/>
          <a:p>
            <a:pPr>
              <a:lnSpc>
                <a:spcPct val="200000"/>
              </a:lnSpc>
            </a:pPr>
            <a:r>
              <a:rPr lang="zh-CN" altLang="en-US" sz="2000" dirty="0" smtClean="0">
                <a:solidFill>
                  <a:srgbClr val="C00000"/>
                </a:solidFill>
                <a:latin typeface="方正大黑简体" panose="03000509000000000000" pitchFamily="65" charset="-122"/>
                <a:ea typeface="方正大黑简体" panose="03000509000000000000" pitchFamily="65" charset="-122"/>
              </a:rPr>
              <a:t>       油藏数值模拟是应用数学模型把实际的油藏动态重现一遍，也是通过流体力学方程借用大型计算机，计算数学模型的求解，结合油藏地质学，油藏工程重现油藏开发的实际过程来解决油田实际问题</a:t>
            </a:r>
            <a:endParaRPr lang="zh-CN" altLang="en-US" sz="2000" dirty="0">
              <a:solidFill>
                <a:srgbClr val="C00000"/>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007721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5</a:t>
            </a:r>
            <a:r>
              <a:rPr lang="zh-CN" altLang="en-US" sz="2000" b="1" dirty="0">
                <a:solidFill>
                  <a:srgbClr val="C00000"/>
                </a:solidFill>
                <a:latin typeface="方正大黑简体" pitchFamily="2" charset="-122"/>
                <a:ea typeface="方正大黑简体" pitchFamily="2" charset="-122"/>
                <a:cs typeface="+mj-cs"/>
              </a:rPr>
              <a:t>、 模型初始化定义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8" name="Rectangle 2"/>
          <p:cNvSpPr txBox="1">
            <a:spLocks noChangeArrowheads="1"/>
          </p:cNvSpPr>
          <p:nvPr/>
        </p:nvSpPr>
        <p:spPr bwMode="auto">
          <a:xfrm>
            <a:off x="863731" y="1384586"/>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9" name="Text Box 5"/>
          <p:cNvSpPr txBox="1">
            <a:spLocks noChangeArrowheads="1"/>
          </p:cNvSpPr>
          <p:nvPr/>
        </p:nvSpPr>
        <p:spPr bwMode="auto">
          <a:xfrm>
            <a:off x="605951" y="2647822"/>
            <a:ext cx="4286566" cy="1252779"/>
          </a:xfrm>
          <a:prstGeom prst="rect">
            <a:avLst/>
          </a:prstGeom>
          <a:noFill/>
          <a:ln w="9525">
            <a:noFill/>
            <a:miter lim="800000"/>
            <a:headEnd/>
            <a:tailEnd/>
          </a:ln>
          <a:effectLst/>
        </p:spPr>
        <p:txBody>
          <a:bodyPr wrap="square">
            <a:spAutoFit/>
          </a:bodyPr>
          <a:lstStyle/>
          <a:p>
            <a:pPr eaLnBrk="1" hangingPunct="1">
              <a:lnSpc>
                <a:spcPct val="120000"/>
              </a:lnSpc>
            </a:pPr>
            <a:r>
              <a:rPr lang="en-US" altLang="zh-CN" sz="1600" b="0" dirty="0">
                <a:solidFill>
                  <a:srgbClr val="002060"/>
                </a:solidFill>
                <a:latin typeface="方正大黑简体" pitchFamily="2" charset="-122"/>
                <a:ea typeface="方正大黑简体" pitchFamily="2" charset="-122"/>
              </a:rPr>
              <a:t>       </a:t>
            </a:r>
            <a:r>
              <a:rPr lang="zh-CN" altLang="en-US" sz="1600" b="0" dirty="0">
                <a:solidFill>
                  <a:srgbClr val="002060"/>
                </a:solidFill>
                <a:latin typeface="方正大黑简体" pitchFamily="2" charset="-122"/>
                <a:ea typeface="方正大黑简体" pitchFamily="2" charset="-122"/>
              </a:rPr>
              <a:t>根据已知的油藏压力系数、油水及油气界面、界面处的毛管压力和平衡系统的相对渗透率曲线等，考虑重力及毛管压力影响，建立油藏原始压力及饱和度分布。 </a:t>
            </a:r>
          </a:p>
        </p:txBody>
      </p:sp>
      <p:grpSp>
        <p:nvGrpSpPr>
          <p:cNvPr id="10" name="Group 6"/>
          <p:cNvGrpSpPr>
            <a:grpSpLocks/>
          </p:cNvGrpSpPr>
          <p:nvPr/>
        </p:nvGrpSpPr>
        <p:grpSpPr bwMode="auto">
          <a:xfrm>
            <a:off x="415609" y="4132810"/>
            <a:ext cx="4667250" cy="2576512"/>
            <a:chOff x="54" y="1992"/>
            <a:chExt cx="2940" cy="1623"/>
          </a:xfrm>
        </p:grpSpPr>
        <p:sp>
          <p:nvSpPr>
            <p:cNvPr id="14" name="Text Box 7"/>
            <p:cNvSpPr txBox="1">
              <a:spLocks noChangeArrowheads="1"/>
            </p:cNvSpPr>
            <p:nvPr/>
          </p:nvSpPr>
          <p:spPr bwMode="auto">
            <a:xfrm>
              <a:off x="54" y="2640"/>
              <a:ext cx="2940" cy="327"/>
            </a:xfrm>
            <a:prstGeom prst="rect">
              <a:avLst/>
            </a:prstGeom>
            <a:solidFill>
              <a:srgbClr val="FF0000"/>
            </a:solidFill>
            <a:ln w="9525">
              <a:noFill/>
              <a:miter lim="800000"/>
              <a:headEnd/>
              <a:tailEnd/>
            </a:ln>
            <a:effectLst/>
          </p:spPr>
          <p:txBody>
            <a:bodyPr>
              <a:spAutoFit/>
            </a:bodyPr>
            <a:lstStyle/>
            <a:p>
              <a:pPr eaLnBrk="1" hangingPunct="1">
                <a:spcBef>
                  <a:spcPct val="50000"/>
                </a:spcBef>
              </a:pPr>
              <a:r>
                <a:rPr lang="zh-CN" altLang="en-US" sz="2800">
                  <a:ea typeface="黑体" pitchFamily="2" charset="-122"/>
                </a:rPr>
                <a:t>油区：            </a:t>
              </a:r>
              <a:r>
                <a:rPr lang="en-US" altLang="zh-CN" sz="2800">
                  <a:ea typeface="黑体" pitchFamily="2" charset="-122"/>
                </a:rPr>
                <a:t>S</a:t>
              </a:r>
              <a:r>
                <a:rPr lang="en-US" altLang="zh-CN" sz="2800" baseline="-25000">
                  <a:ea typeface="黑体" pitchFamily="2" charset="-122"/>
                </a:rPr>
                <a:t>WI</a:t>
              </a:r>
              <a:endParaRPr lang="en-US" altLang="zh-CN" sz="2800">
                <a:ea typeface="黑体" pitchFamily="2" charset="-122"/>
              </a:endParaRPr>
            </a:p>
          </p:txBody>
        </p:sp>
        <p:sp>
          <p:nvSpPr>
            <p:cNvPr id="15" name="Text Box 8"/>
            <p:cNvSpPr txBox="1">
              <a:spLocks noChangeArrowheads="1"/>
            </p:cNvSpPr>
            <p:nvPr/>
          </p:nvSpPr>
          <p:spPr bwMode="auto">
            <a:xfrm>
              <a:off x="54" y="1992"/>
              <a:ext cx="2940" cy="327"/>
            </a:xfrm>
            <a:prstGeom prst="rect">
              <a:avLst/>
            </a:prstGeom>
            <a:solidFill>
              <a:srgbClr val="FFFF00"/>
            </a:solidFill>
            <a:ln w="9525">
              <a:noFill/>
              <a:miter lim="800000"/>
              <a:headEnd/>
              <a:tailEnd/>
            </a:ln>
            <a:effectLst/>
          </p:spPr>
          <p:txBody>
            <a:bodyPr>
              <a:spAutoFit/>
            </a:bodyPr>
            <a:lstStyle/>
            <a:p>
              <a:pPr eaLnBrk="1" hangingPunct="1">
                <a:spcBef>
                  <a:spcPct val="50000"/>
                </a:spcBef>
              </a:pPr>
              <a:r>
                <a:rPr lang="zh-CN" altLang="en-US" sz="2800">
                  <a:ea typeface="黑体" pitchFamily="2" charset="-122"/>
                </a:rPr>
                <a:t>气顶：            </a:t>
              </a:r>
              <a:r>
                <a:rPr lang="en-US" altLang="zh-CN" sz="2800">
                  <a:ea typeface="黑体" pitchFamily="2" charset="-122"/>
                </a:rPr>
                <a:t>S</a:t>
              </a:r>
              <a:r>
                <a:rPr lang="en-US" altLang="zh-CN" sz="2800" baseline="-25000">
                  <a:ea typeface="黑体" pitchFamily="2" charset="-122"/>
                </a:rPr>
                <a:t>WI</a:t>
              </a:r>
            </a:p>
          </p:txBody>
        </p:sp>
        <p:sp>
          <p:nvSpPr>
            <p:cNvPr id="16" name="Text Box 9"/>
            <p:cNvSpPr txBox="1">
              <a:spLocks noChangeArrowheads="1"/>
            </p:cNvSpPr>
            <p:nvPr/>
          </p:nvSpPr>
          <p:spPr bwMode="auto">
            <a:xfrm>
              <a:off x="54" y="2312"/>
              <a:ext cx="2940" cy="327"/>
            </a:xfrm>
            <a:prstGeom prst="rect">
              <a:avLst/>
            </a:prstGeom>
            <a:gradFill rotWithShape="0">
              <a:gsLst>
                <a:gs pos="0">
                  <a:srgbClr val="FFFF00"/>
                </a:gs>
                <a:gs pos="100000">
                  <a:srgbClr val="FF0000"/>
                </a:gs>
              </a:gsLst>
              <a:lin ang="5400000" scaled="1"/>
            </a:gradFill>
            <a:ln w="9525">
              <a:noFill/>
              <a:miter lim="800000"/>
              <a:headEnd/>
              <a:tailEnd/>
            </a:ln>
            <a:effectLst/>
          </p:spPr>
          <p:txBody>
            <a:bodyPr>
              <a:spAutoFit/>
            </a:bodyPr>
            <a:lstStyle/>
            <a:p>
              <a:pPr eaLnBrk="1" hangingPunct="1">
                <a:spcBef>
                  <a:spcPct val="50000"/>
                </a:spcBef>
              </a:pPr>
              <a:r>
                <a:rPr lang="zh-CN" altLang="en-US" sz="2800" dirty="0">
                  <a:ea typeface="黑体" pitchFamily="2" charset="-122"/>
                </a:rPr>
                <a:t>油气过渡带： </a:t>
              </a:r>
              <a:r>
                <a:rPr lang="en-US" altLang="zh-CN" sz="2800" dirty="0">
                  <a:ea typeface="黑体" pitchFamily="2" charset="-122"/>
                </a:rPr>
                <a:t>P</a:t>
              </a:r>
              <a:r>
                <a:rPr lang="en-US" altLang="zh-CN" sz="2800" baseline="-25000" dirty="0">
                  <a:ea typeface="黑体" pitchFamily="2" charset="-122"/>
                </a:rPr>
                <a:t>COG </a:t>
              </a:r>
              <a:r>
                <a:rPr lang="en-US" altLang="zh-CN" sz="2800" dirty="0">
                  <a:ea typeface="黑体" pitchFamily="2" charset="-122"/>
                </a:rPr>
                <a:t>+ S</a:t>
              </a:r>
              <a:r>
                <a:rPr lang="en-US" altLang="zh-CN" sz="2800" baseline="-25000" dirty="0">
                  <a:ea typeface="黑体" pitchFamily="2" charset="-122"/>
                </a:rPr>
                <a:t>WI</a:t>
              </a:r>
              <a:endParaRPr lang="en-US" altLang="zh-CN" b="0" baseline="-25000" dirty="0"/>
            </a:p>
          </p:txBody>
        </p:sp>
        <p:sp>
          <p:nvSpPr>
            <p:cNvPr id="17" name="Text Box 10"/>
            <p:cNvSpPr txBox="1">
              <a:spLocks noChangeArrowheads="1"/>
            </p:cNvSpPr>
            <p:nvPr/>
          </p:nvSpPr>
          <p:spPr bwMode="auto">
            <a:xfrm>
              <a:off x="54" y="2960"/>
              <a:ext cx="2940" cy="327"/>
            </a:xfrm>
            <a:prstGeom prst="rect">
              <a:avLst/>
            </a:prstGeom>
            <a:gradFill rotWithShape="0">
              <a:gsLst>
                <a:gs pos="0">
                  <a:srgbClr val="FF0000"/>
                </a:gs>
                <a:gs pos="100000">
                  <a:schemeClr val="hlink"/>
                </a:gs>
              </a:gsLst>
              <a:lin ang="5400000" scaled="1"/>
            </a:gradFill>
            <a:ln w="9525">
              <a:noFill/>
              <a:miter lim="800000"/>
              <a:headEnd/>
              <a:tailEnd/>
            </a:ln>
            <a:effectLst/>
          </p:spPr>
          <p:txBody>
            <a:bodyPr>
              <a:spAutoFit/>
            </a:bodyPr>
            <a:lstStyle/>
            <a:p>
              <a:pPr eaLnBrk="1" hangingPunct="1">
                <a:spcBef>
                  <a:spcPct val="50000"/>
                </a:spcBef>
              </a:pPr>
              <a:r>
                <a:rPr lang="zh-CN" altLang="en-US" sz="2800">
                  <a:ea typeface="黑体" pitchFamily="2" charset="-122"/>
                </a:rPr>
                <a:t>油水过渡带： </a:t>
              </a:r>
              <a:r>
                <a:rPr lang="en-US" altLang="zh-CN" sz="2800">
                  <a:ea typeface="黑体" pitchFamily="2" charset="-122"/>
                </a:rPr>
                <a:t>P</a:t>
              </a:r>
              <a:r>
                <a:rPr lang="en-US" altLang="zh-CN" sz="2800" baseline="-25000">
                  <a:ea typeface="黑体" pitchFamily="2" charset="-122"/>
                </a:rPr>
                <a:t>COW </a:t>
              </a:r>
              <a:r>
                <a:rPr lang="en-US" altLang="zh-CN" sz="2800">
                  <a:ea typeface="黑体" pitchFamily="2" charset="-122"/>
                </a:rPr>
                <a:t>+ S</a:t>
              </a:r>
              <a:r>
                <a:rPr lang="en-US" altLang="zh-CN" sz="2800" baseline="-25000">
                  <a:ea typeface="黑体" pitchFamily="2" charset="-122"/>
                </a:rPr>
                <a:t>WI</a:t>
              </a:r>
              <a:endParaRPr lang="en-US" altLang="zh-CN" sz="2800">
                <a:ea typeface="黑体" pitchFamily="2" charset="-122"/>
              </a:endParaRPr>
            </a:p>
          </p:txBody>
        </p:sp>
        <p:sp>
          <p:nvSpPr>
            <p:cNvPr id="18" name="Text Box 11"/>
            <p:cNvSpPr txBox="1">
              <a:spLocks noChangeArrowheads="1"/>
            </p:cNvSpPr>
            <p:nvPr/>
          </p:nvSpPr>
          <p:spPr bwMode="auto">
            <a:xfrm>
              <a:off x="54" y="3288"/>
              <a:ext cx="2940" cy="327"/>
            </a:xfrm>
            <a:prstGeom prst="rect">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a:latin typeface="Arial" panose="020B0604020202020204" pitchFamily="34" charset="0"/>
                  <a:ea typeface="黑体" panose="02010609060101010101" pitchFamily="49" charset="-122"/>
                </a:rPr>
                <a:t>水区：            </a:t>
              </a:r>
              <a:r>
                <a:rPr lang="en-US" altLang="zh-CN" sz="2800">
                  <a:latin typeface="Arial" panose="020B0604020202020204" pitchFamily="34" charset="0"/>
                  <a:ea typeface="黑体" panose="02010609060101010101" pitchFamily="49" charset="-122"/>
                </a:rPr>
                <a:t>100%S</a:t>
              </a:r>
              <a:r>
                <a:rPr lang="en-US" altLang="zh-CN" sz="2800" baseline="-25000">
                  <a:latin typeface="Arial" panose="020B0604020202020204" pitchFamily="34" charset="0"/>
                  <a:ea typeface="黑体" panose="02010609060101010101" pitchFamily="49" charset="-122"/>
                </a:rPr>
                <a:t>W</a:t>
              </a:r>
              <a:endParaRPr lang="en-US" altLang="zh-CN" sz="2800">
                <a:latin typeface="Arial" panose="020B0604020202020204" pitchFamily="34" charset="0"/>
                <a:ea typeface="黑体" panose="02010609060101010101" pitchFamily="49" charset="-122"/>
              </a:endParaRPr>
            </a:p>
          </p:txBody>
        </p:sp>
      </p:grpSp>
      <p:pic>
        <p:nvPicPr>
          <p:cNvPr id="19" name="Picture 12"/>
          <p:cNvPicPr>
            <a:picLocks noChangeAspect="1" noChangeArrowheads="1"/>
          </p:cNvPicPr>
          <p:nvPr/>
        </p:nvPicPr>
        <p:blipFill>
          <a:blip r:embed="rId2"/>
          <a:srcRect/>
          <a:stretch>
            <a:fillRect/>
          </a:stretch>
        </p:blipFill>
        <p:spPr bwMode="auto">
          <a:xfrm>
            <a:off x="5270501" y="2628495"/>
            <a:ext cx="3886200" cy="2506662"/>
          </a:xfrm>
          <a:prstGeom prst="rect">
            <a:avLst/>
          </a:prstGeom>
          <a:noFill/>
          <a:ln w="9525" algn="ctr">
            <a:noFill/>
            <a:miter lim="800000"/>
            <a:headEnd/>
            <a:tailEnd/>
          </a:ln>
          <a:effectLst/>
        </p:spPr>
      </p:pic>
      <p:sp>
        <p:nvSpPr>
          <p:cNvPr id="20" name="Text Box 14"/>
          <p:cNvSpPr txBox="1">
            <a:spLocks noChangeArrowheads="1"/>
          </p:cNvSpPr>
          <p:nvPr/>
        </p:nvSpPr>
        <p:spPr bwMode="auto">
          <a:xfrm>
            <a:off x="5286376" y="5125632"/>
            <a:ext cx="3838575" cy="1339850"/>
          </a:xfrm>
          <a:prstGeom prst="rect">
            <a:avLst/>
          </a:prstGeom>
          <a:noFill/>
          <a:ln w="9525">
            <a:solidFill>
              <a:schemeClr val="accent2"/>
            </a:solidFill>
            <a:miter lim="800000"/>
            <a:headEnd/>
            <a:tailEnd/>
          </a:ln>
          <a:effectLst/>
        </p:spPr>
        <p:txBody>
          <a:bodyPr wrap="square">
            <a:spAutoFit/>
          </a:bodyPr>
          <a:lstStyle/>
          <a:p>
            <a:pPr eaLnBrk="1" hangingPunct="1">
              <a:lnSpc>
                <a:spcPct val="150000"/>
              </a:lnSpc>
            </a:pPr>
            <a:r>
              <a:rPr lang="zh-CN" altLang="en-US" b="0" dirty="0">
                <a:solidFill>
                  <a:srgbClr val="FF0000"/>
                </a:solidFill>
                <a:latin typeface="方正大黑简体" pitchFamily="2" charset="-122"/>
                <a:ea typeface="方正大黑简体" pitchFamily="2" charset="-122"/>
              </a:rPr>
              <a:t>气区、水区的饱和度值通过气及水的饱和度函数表来确定，油的饱和度则通过</a:t>
            </a:r>
            <a:r>
              <a:rPr lang="en-US" altLang="zh-CN" b="0" dirty="0">
                <a:solidFill>
                  <a:schemeClr val="accent2"/>
                </a:solidFill>
                <a:latin typeface="方正大黑简体" pitchFamily="2" charset="-122"/>
                <a:ea typeface="方正大黑简体" pitchFamily="2" charset="-122"/>
              </a:rPr>
              <a:t>1-Sw-Sg</a:t>
            </a:r>
            <a:r>
              <a:rPr lang="zh-CN" altLang="en-US" b="0" dirty="0">
                <a:solidFill>
                  <a:srgbClr val="FF0000"/>
                </a:solidFill>
                <a:latin typeface="方正大黑简体" pitchFamily="2" charset="-122"/>
                <a:ea typeface="方正大黑简体" pitchFamily="2" charset="-122"/>
              </a:rPr>
              <a:t>计算得到。</a:t>
            </a:r>
          </a:p>
        </p:txBody>
      </p:sp>
      <p:sp>
        <p:nvSpPr>
          <p:cNvPr id="21" name="Text Box 3"/>
          <p:cNvSpPr txBox="1">
            <a:spLocks noChangeArrowheads="1"/>
          </p:cNvSpPr>
          <p:nvPr/>
        </p:nvSpPr>
        <p:spPr bwMode="auto">
          <a:xfrm>
            <a:off x="1076009" y="1892586"/>
            <a:ext cx="2592387"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dirty="0">
                <a:solidFill>
                  <a:srgbClr val="0000FF"/>
                </a:solidFill>
                <a:latin typeface="方正大黑简体" pitchFamily="2" charset="-122"/>
                <a:ea typeface="方正大黑简体" pitchFamily="2" charset="-122"/>
              </a:rPr>
              <a:t>平衡初始化</a:t>
            </a:r>
          </a:p>
        </p:txBody>
      </p:sp>
    </p:spTree>
    <p:extLst>
      <p:ext uri="{BB962C8B-B14F-4D97-AF65-F5344CB8AC3E}">
        <p14:creationId xmlns:p14="http://schemas.microsoft.com/office/powerpoint/2010/main" val="25594818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5</a:t>
            </a:r>
            <a:r>
              <a:rPr lang="zh-CN" altLang="en-US" sz="2000" b="1" dirty="0">
                <a:solidFill>
                  <a:srgbClr val="C00000"/>
                </a:solidFill>
                <a:latin typeface="方正大黑简体" pitchFamily="2" charset="-122"/>
                <a:ea typeface="方正大黑简体" pitchFamily="2" charset="-122"/>
                <a:cs typeface="+mj-cs"/>
              </a:rPr>
              <a:t>、 模型初始化定义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8" name="Rectangle 2"/>
          <p:cNvSpPr txBox="1">
            <a:spLocks noChangeArrowheads="1"/>
          </p:cNvSpPr>
          <p:nvPr/>
        </p:nvSpPr>
        <p:spPr bwMode="auto">
          <a:xfrm>
            <a:off x="863731" y="1384586"/>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2</a:t>
            </a:r>
            <a:r>
              <a:rPr lang="zh-CN" altLang="en-US" b="1" dirty="0">
                <a:solidFill>
                  <a:srgbClr val="0000FF"/>
                </a:solidFill>
                <a:latin typeface="方正大黑简体" pitchFamily="2" charset="-122"/>
                <a:ea typeface="方正大黑简体" pitchFamily="2" charset="-122"/>
                <a:cs typeface="+mj-cs"/>
              </a:rPr>
              <a:t>）关键技术</a:t>
            </a:r>
            <a:endParaRPr kumimoji="0" lang="en-US" altLang="zh-CN"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21" name="Text Box 3"/>
          <p:cNvSpPr txBox="1">
            <a:spLocks noChangeArrowheads="1"/>
          </p:cNvSpPr>
          <p:nvPr/>
        </p:nvSpPr>
        <p:spPr bwMode="auto">
          <a:xfrm>
            <a:off x="1076009" y="1892586"/>
            <a:ext cx="2592387"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dirty="0">
                <a:solidFill>
                  <a:srgbClr val="0000FF"/>
                </a:solidFill>
                <a:latin typeface="方正大黑简体" pitchFamily="2" charset="-122"/>
                <a:ea typeface="方正大黑简体" pitchFamily="2" charset="-122"/>
              </a:rPr>
              <a:t>平衡初始化</a:t>
            </a:r>
          </a:p>
        </p:txBody>
      </p:sp>
      <p:sp>
        <p:nvSpPr>
          <p:cNvPr id="22" name="Text Box 4"/>
          <p:cNvSpPr txBox="1">
            <a:spLocks noChangeArrowheads="1"/>
          </p:cNvSpPr>
          <p:nvPr/>
        </p:nvSpPr>
        <p:spPr bwMode="auto">
          <a:xfrm>
            <a:off x="684212" y="2519361"/>
            <a:ext cx="7766368" cy="3785652"/>
          </a:xfrm>
          <a:prstGeom prst="rect">
            <a:avLst/>
          </a:prstGeom>
          <a:noFill/>
          <a:ln w="9525">
            <a:solidFill>
              <a:schemeClr val="accent2"/>
            </a:solidFill>
            <a:miter lim="800000"/>
            <a:headEnd/>
            <a:tailEnd/>
          </a:ln>
          <a:effectLst/>
        </p:spPr>
        <p:txBody>
          <a:bodyPr wrap="square">
            <a:spAutoFit/>
          </a:bodyPr>
          <a:lstStyle/>
          <a:p>
            <a:pPr eaLnBrk="1" hangingPunct="1">
              <a:lnSpc>
                <a:spcPct val="150000"/>
              </a:lnSpc>
            </a:pPr>
            <a:r>
              <a:rPr lang="zh-CN" altLang="en-US" sz="1600" dirty="0">
                <a:solidFill>
                  <a:schemeClr val="accent2"/>
                </a:solidFill>
                <a:latin typeface="方正大黑简体" pitchFamily="2" charset="-122"/>
                <a:ea typeface="方正大黑简体" pitchFamily="2" charset="-122"/>
              </a:rPr>
              <a:t>（</a:t>
            </a:r>
            <a:r>
              <a:rPr lang="en-US" altLang="zh-CN" sz="1600" dirty="0">
                <a:solidFill>
                  <a:schemeClr val="accent2"/>
                </a:solidFill>
                <a:latin typeface="方正大黑简体" pitchFamily="2" charset="-122"/>
                <a:ea typeface="方正大黑简体" pitchFamily="2" charset="-122"/>
              </a:rPr>
              <a:t>1</a:t>
            </a:r>
            <a:r>
              <a:rPr lang="zh-CN" altLang="en-US" sz="1600" dirty="0">
                <a:solidFill>
                  <a:schemeClr val="accent2"/>
                </a:solidFill>
                <a:latin typeface="方正大黑简体" pitchFamily="2" charset="-122"/>
                <a:ea typeface="方正大黑简体" pitchFamily="2" charset="-122"/>
              </a:rPr>
              <a:t>） 计算过渡带高度</a:t>
            </a:r>
          </a:p>
          <a:p>
            <a:pPr eaLnBrk="1" hangingPunct="1">
              <a:lnSpc>
                <a:spcPct val="150000"/>
              </a:lnSpc>
            </a:pPr>
            <a:r>
              <a:rPr lang="zh-CN" altLang="en-US" sz="1600" b="0" dirty="0">
                <a:latin typeface="方正大黑简体" pitchFamily="2" charset="-122"/>
                <a:ea typeface="方正大黑简体" pitchFamily="2" charset="-122"/>
              </a:rPr>
              <a:t>  由</a:t>
            </a:r>
            <a:r>
              <a:rPr lang="zh-CN" altLang="en-US" sz="1600" b="0" dirty="0">
                <a:solidFill>
                  <a:srgbClr val="FF0000"/>
                </a:solidFill>
                <a:latin typeface="方正大黑简体" pitchFamily="2" charset="-122"/>
                <a:ea typeface="方正大黑简体" pitchFamily="2" charset="-122"/>
              </a:rPr>
              <a:t>油水界面</a:t>
            </a:r>
            <a:r>
              <a:rPr lang="zh-CN" altLang="en-US" sz="1600" b="0" dirty="0">
                <a:latin typeface="方正大黑简体" pitchFamily="2" charset="-122"/>
                <a:ea typeface="方正大黑简体" pitchFamily="2" charset="-122"/>
              </a:rPr>
              <a:t>和</a:t>
            </a:r>
            <a:r>
              <a:rPr lang="zh-CN" altLang="en-US" sz="1600" b="0" dirty="0">
                <a:solidFill>
                  <a:srgbClr val="FF0000"/>
                </a:solidFill>
                <a:latin typeface="方正大黑简体" pitchFamily="2" charset="-122"/>
                <a:ea typeface="方正大黑简体" pitchFamily="2" charset="-122"/>
              </a:rPr>
              <a:t>油气界面深度</a:t>
            </a:r>
            <a:r>
              <a:rPr lang="zh-CN" altLang="en-US" sz="1600" b="0" dirty="0">
                <a:latin typeface="方正大黑简体" pitchFamily="2" charset="-122"/>
                <a:ea typeface="方正大黑简体" pitchFamily="2" charset="-122"/>
              </a:rPr>
              <a:t>以及相渗曲线提供的</a:t>
            </a:r>
            <a:r>
              <a:rPr lang="zh-CN" altLang="en-US" sz="1600" b="0" dirty="0">
                <a:solidFill>
                  <a:srgbClr val="FF0000"/>
                </a:solidFill>
                <a:latin typeface="方正大黑简体" pitchFamily="2" charset="-122"/>
                <a:ea typeface="方正大黑简体" pitchFamily="2" charset="-122"/>
              </a:rPr>
              <a:t>最大毛管压力计算</a:t>
            </a:r>
            <a:r>
              <a:rPr lang="zh-CN" altLang="en-US" sz="1600" b="0" dirty="0">
                <a:latin typeface="方正大黑简体" pitchFamily="2" charset="-122"/>
                <a:ea typeface="方正大黑简体" pitchFamily="2" charset="-122"/>
              </a:rPr>
              <a:t>。</a:t>
            </a:r>
          </a:p>
          <a:p>
            <a:pPr eaLnBrk="1" hangingPunct="1">
              <a:lnSpc>
                <a:spcPct val="150000"/>
              </a:lnSpc>
            </a:pPr>
            <a:r>
              <a:rPr lang="zh-CN" altLang="en-US" sz="1600" dirty="0">
                <a:solidFill>
                  <a:schemeClr val="accent2"/>
                </a:solidFill>
                <a:latin typeface="方正大黑简体" pitchFamily="2" charset="-122"/>
                <a:ea typeface="方正大黑简体" pitchFamily="2" charset="-122"/>
              </a:rPr>
              <a:t>（</a:t>
            </a:r>
            <a:r>
              <a:rPr lang="en-US" altLang="zh-CN" sz="1600" dirty="0">
                <a:solidFill>
                  <a:schemeClr val="accent2"/>
                </a:solidFill>
                <a:latin typeface="方正大黑简体" pitchFamily="2" charset="-122"/>
                <a:ea typeface="方正大黑简体" pitchFamily="2" charset="-122"/>
              </a:rPr>
              <a:t>2</a:t>
            </a:r>
            <a:r>
              <a:rPr lang="zh-CN" altLang="en-US" sz="1600" dirty="0">
                <a:solidFill>
                  <a:schemeClr val="accent2"/>
                </a:solidFill>
                <a:latin typeface="方正大黑简体" pitchFamily="2" charset="-122"/>
                <a:ea typeface="方正大黑简体" pitchFamily="2" charset="-122"/>
              </a:rPr>
              <a:t>） 计算每一个网格初始的油相，水相，气相压力分布</a:t>
            </a:r>
          </a:p>
          <a:p>
            <a:pPr eaLnBrk="1" hangingPunct="1">
              <a:lnSpc>
                <a:spcPct val="150000"/>
              </a:lnSpc>
            </a:pPr>
            <a:r>
              <a:rPr lang="zh-CN" altLang="en-US" sz="1600" b="0" dirty="0">
                <a:latin typeface="方正大黑简体" pitchFamily="2" charset="-122"/>
                <a:ea typeface="方正大黑简体" pitchFamily="2" charset="-122"/>
              </a:rPr>
              <a:t>  首先将在流体属性部分提供的油，气，水</a:t>
            </a:r>
            <a:r>
              <a:rPr lang="zh-CN" altLang="en-US" sz="1600" b="0" dirty="0">
                <a:solidFill>
                  <a:srgbClr val="FF0000"/>
                </a:solidFill>
                <a:latin typeface="方正大黑简体" pitchFamily="2" charset="-122"/>
                <a:ea typeface="方正大黑简体" pitchFamily="2" charset="-122"/>
              </a:rPr>
              <a:t>地面密度</a:t>
            </a:r>
            <a:r>
              <a:rPr lang="zh-CN" altLang="en-US" sz="1600" b="0" dirty="0">
                <a:latin typeface="方正大黑简体" pitchFamily="2" charset="-122"/>
                <a:ea typeface="方正大黑简体" pitchFamily="2" charset="-122"/>
              </a:rPr>
              <a:t>折算为</a:t>
            </a:r>
            <a:r>
              <a:rPr lang="zh-CN" altLang="en-US" sz="1600" b="0" dirty="0">
                <a:solidFill>
                  <a:srgbClr val="FF0000"/>
                </a:solidFill>
                <a:latin typeface="方正大黑简体" pitchFamily="2" charset="-122"/>
                <a:ea typeface="方正大黑简体" pitchFamily="2" charset="-122"/>
              </a:rPr>
              <a:t>地下密度</a:t>
            </a:r>
            <a:r>
              <a:rPr lang="zh-CN" altLang="en-US" sz="1600" b="0" dirty="0">
                <a:latin typeface="方正大黑简体" pitchFamily="2" charset="-122"/>
                <a:ea typeface="方正大黑简体" pitchFamily="2" charset="-122"/>
              </a:rPr>
              <a:t>。基于</a:t>
            </a:r>
            <a:r>
              <a:rPr lang="zh-CN" altLang="en-US" sz="1600" b="0" dirty="0">
                <a:solidFill>
                  <a:srgbClr val="FF0000"/>
                </a:solidFill>
                <a:latin typeface="方正大黑简体" pitchFamily="2" charset="-122"/>
                <a:ea typeface="方正大黑简体" pitchFamily="2" charset="-122"/>
              </a:rPr>
              <a:t>参考点的深度</a:t>
            </a:r>
            <a:r>
              <a:rPr lang="zh-CN" altLang="en-US" sz="1600" b="0" dirty="0">
                <a:latin typeface="方正大黑简体" pitchFamily="2" charset="-122"/>
                <a:ea typeface="方正大黑简体" pitchFamily="2" charset="-122"/>
              </a:rPr>
              <a:t>和</a:t>
            </a:r>
            <a:r>
              <a:rPr lang="zh-CN" altLang="en-US" sz="1600" b="0" dirty="0">
                <a:solidFill>
                  <a:srgbClr val="FF0000"/>
                </a:solidFill>
                <a:latin typeface="方正大黑简体" pitchFamily="2" charset="-122"/>
                <a:ea typeface="方正大黑简体" pitchFamily="2" charset="-122"/>
              </a:rPr>
              <a:t>对应压力</a:t>
            </a:r>
            <a:r>
              <a:rPr lang="zh-CN" altLang="en-US" sz="1600" b="0" dirty="0">
                <a:latin typeface="方正大黑简体" pitchFamily="2" charset="-122"/>
                <a:ea typeface="方正大黑简体" pitchFamily="2" charset="-122"/>
              </a:rPr>
              <a:t>以及</a:t>
            </a:r>
            <a:r>
              <a:rPr lang="zh-CN" altLang="en-US" sz="1600" b="0" dirty="0">
                <a:solidFill>
                  <a:srgbClr val="FF0000"/>
                </a:solidFill>
                <a:latin typeface="方正大黑简体" pitchFamily="2" charset="-122"/>
                <a:ea typeface="方正大黑简体" pitchFamily="2" charset="-122"/>
              </a:rPr>
              <a:t>油水界面</a:t>
            </a:r>
            <a:r>
              <a:rPr lang="zh-CN" altLang="en-US" sz="1600" b="0" dirty="0">
                <a:latin typeface="方正大黑简体" pitchFamily="2" charset="-122"/>
                <a:ea typeface="方正大黑简体" pitchFamily="2" charset="-122"/>
              </a:rPr>
              <a:t>，</a:t>
            </a:r>
            <a:r>
              <a:rPr lang="zh-CN" altLang="en-US" sz="1600" b="0" dirty="0">
                <a:solidFill>
                  <a:srgbClr val="FF0000"/>
                </a:solidFill>
                <a:latin typeface="方正大黑简体" pitchFamily="2" charset="-122"/>
                <a:ea typeface="方正大黑简体" pitchFamily="2" charset="-122"/>
              </a:rPr>
              <a:t>油气界面深度</a:t>
            </a:r>
            <a:r>
              <a:rPr lang="zh-CN" altLang="en-US" sz="1600" b="0" dirty="0">
                <a:latin typeface="方正大黑简体" pitchFamily="2" charset="-122"/>
                <a:ea typeface="方正大黑简体" pitchFamily="2" charset="-122"/>
              </a:rPr>
              <a:t>，</a:t>
            </a:r>
            <a:r>
              <a:rPr lang="zh-CN" altLang="en-US" sz="1600" b="0" dirty="0">
                <a:solidFill>
                  <a:srgbClr val="FF0000"/>
                </a:solidFill>
                <a:latin typeface="方正大黑简体" pitchFamily="2" charset="-122"/>
                <a:ea typeface="方正大黑简体" pitchFamily="2" charset="-122"/>
              </a:rPr>
              <a:t>过渡带高度</a:t>
            </a:r>
            <a:r>
              <a:rPr lang="zh-CN" altLang="en-US" sz="1600" b="0" dirty="0">
                <a:latin typeface="方正大黑简体" pitchFamily="2" charset="-122"/>
                <a:ea typeface="方正大黑简体" pitchFamily="2" charset="-122"/>
              </a:rPr>
              <a:t>，结合油，气，</a:t>
            </a:r>
            <a:r>
              <a:rPr lang="zh-CN" altLang="en-US" sz="1600" b="0" dirty="0">
                <a:solidFill>
                  <a:srgbClr val="FF0000"/>
                </a:solidFill>
                <a:latin typeface="方正大黑简体" pitchFamily="2" charset="-122"/>
                <a:ea typeface="方正大黑简体" pitchFamily="2" charset="-122"/>
              </a:rPr>
              <a:t>水地下密度</a:t>
            </a:r>
            <a:r>
              <a:rPr lang="zh-CN" altLang="en-US" sz="1600" b="0" dirty="0">
                <a:latin typeface="方正大黑简体" pitchFamily="2" charset="-122"/>
                <a:ea typeface="方正大黑简体" pitchFamily="2" charset="-122"/>
              </a:rPr>
              <a:t>计算其他深度处的油，气，水相压力。</a:t>
            </a:r>
          </a:p>
          <a:p>
            <a:pPr eaLnBrk="1" hangingPunct="1">
              <a:lnSpc>
                <a:spcPct val="150000"/>
              </a:lnSpc>
            </a:pPr>
            <a:r>
              <a:rPr lang="zh-CN" altLang="en-US" sz="1600" dirty="0">
                <a:solidFill>
                  <a:schemeClr val="accent2"/>
                </a:solidFill>
                <a:latin typeface="方正大黑简体" pitchFamily="2" charset="-122"/>
                <a:ea typeface="方正大黑简体" pitchFamily="2" charset="-122"/>
              </a:rPr>
              <a:t>（</a:t>
            </a:r>
            <a:r>
              <a:rPr lang="en-US" altLang="zh-CN" sz="1600" dirty="0">
                <a:solidFill>
                  <a:schemeClr val="accent2"/>
                </a:solidFill>
                <a:latin typeface="方正大黑简体" pitchFamily="2" charset="-122"/>
                <a:ea typeface="方正大黑简体" pitchFamily="2" charset="-122"/>
              </a:rPr>
              <a:t>3</a:t>
            </a:r>
            <a:r>
              <a:rPr lang="zh-CN" altLang="en-US" sz="1600" dirty="0">
                <a:solidFill>
                  <a:schemeClr val="accent2"/>
                </a:solidFill>
                <a:latin typeface="方正大黑简体" pitchFamily="2" charset="-122"/>
                <a:ea typeface="方正大黑简体" pitchFamily="2" charset="-122"/>
              </a:rPr>
              <a:t>） 由每个网格的油，气，水压力计算油水和油气毛管力</a:t>
            </a:r>
          </a:p>
          <a:p>
            <a:pPr eaLnBrk="1" hangingPunct="1">
              <a:lnSpc>
                <a:spcPct val="150000"/>
              </a:lnSpc>
            </a:pPr>
            <a:r>
              <a:rPr lang="zh-CN" altLang="en-US" sz="1600" dirty="0">
                <a:solidFill>
                  <a:schemeClr val="accent2"/>
                </a:solidFill>
                <a:latin typeface="方正大黑简体" pitchFamily="2" charset="-122"/>
                <a:ea typeface="方正大黑简体" pitchFamily="2" charset="-122"/>
              </a:rPr>
              <a:t>（</a:t>
            </a:r>
            <a:r>
              <a:rPr lang="en-US" altLang="zh-CN" sz="1600" dirty="0">
                <a:solidFill>
                  <a:schemeClr val="accent2"/>
                </a:solidFill>
                <a:latin typeface="方正大黑简体" pitchFamily="2" charset="-122"/>
                <a:ea typeface="方正大黑简体" pitchFamily="2" charset="-122"/>
              </a:rPr>
              <a:t>4</a:t>
            </a:r>
            <a:r>
              <a:rPr lang="zh-CN" altLang="en-US" sz="1600" dirty="0">
                <a:solidFill>
                  <a:schemeClr val="accent2"/>
                </a:solidFill>
                <a:latin typeface="方正大黑简体" pitchFamily="2" charset="-122"/>
                <a:ea typeface="方正大黑简体" pitchFamily="2" charset="-122"/>
              </a:rPr>
              <a:t>） 计算饱和度分布</a:t>
            </a:r>
          </a:p>
          <a:p>
            <a:pPr eaLnBrk="1" hangingPunct="1">
              <a:lnSpc>
                <a:spcPct val="150000"/>
              </a:lnSpc>
            </a:pPr>
            <a:r>
              <a:rPr lang="zh-CN" altLang="en-US" sz="1600" b="0" dirty="0">
                <a:latin typeface="方正大黑简体" pitchFamily="2" charset="-122"/>
                <a:ea typeface="方正大黑简体" pitchFamily="2" charset="-122"/>
              </a:rPr>
              <a:t>    这部分计算主要用提供的</a:t>
            </a:r>
            <a:r>
              <a:rPr lang="zh-CN" altLang="en-US" sz="1600" b="0" dirty="0">
                <a:solidFill>
                  <a:srgbClr val="FF0000"/>
                </a:solidFill>
                <a:latin typeface="方正大黑简体" pitchFamily="2" charset="-122"/>
                <a:ea typeface="方正大黑简体" pitchFamily="2" charset="-122"/>
              </a:rPr>
              <a:t>相渗曲线端点值</a:t>
            </a:r>
            <a:r>
              <a:rPr lang="zh-CN" altLang="en-US" sz="1600" b="0" dirty="0">
                <a:latin typeface="方正大黑简体" pitchFamily="2" charset="-122"/>
                <a:ea typeface="方正大黑简体" pitchFamily="2" charset="-122"/>
              </a:rPr>
              <a:t>。</a:t>
            </a:r>
            <a:endParaRPr lang="zh-CN" altLang="en-US" sz="1600" dirty="0">
              <a:latin typeface="方正大黑简体" pitchFamily="2" charset="-122"/>
              <a:ea typeface="方正大黑简体" pitchFamily="2" charset="-122"/>
            </a:endParaRPr>
          </a:p>
          <a:p>
            <a:pPr eaLnBrk="1" hangingPunct="1">
              <a:lnSpc>
                <a:spcPct val="150000"/>
              </a:lnSpc>
            </a:pPr>
            <a:r>
              <a:rPr lang="zh-CN" altLang="en-US" sz="1600" dirty="0">
                <a:solidFill>
                  <a:schemeClr val="accent2"/>
                </a:solidFill>
                <a:latin typeface="方正大黑简体" pitchFamily="2" charset="-122"/>
                <a:ea typeface="方正大黑简体" pitchFamily="2" charset="-122"/>
              </a:rPr>
              <a:t>（</a:t>
            </a:r>
            <a:r>
              <a:rPr lang="en-US" altLang="zh-CN" sz="1600" dirty="0">
                <a:solidFill>
                  <a:schemeClr val="accent2"/>
                </a:solidFill>
                <a:latin typeface="方正大黑简体" pitchFamily="2" charset="-122"/>
                <a:ea typeface="方正大黑简体" pitchFamily="2" charset="-122"/>
              </a:rPr>
              <a:t>5</a:t>
            </a:r>
            <a:r>
              <a:rPr lang="zh-CN" altLang="en-US" sz="1600" dirty="0">
                <a:solidFill>
                  <a:schemeClr val="accent2"/>
                </a:solidFill>
                <a:latin typeface="方正大黑简体" pitchFamily="2" charset="-122"/>
                <a:ea typeface="方正大黑简体" pitchFamily="2" charset="-122"/>
              </a:rPr>
              <a:t>） 计算初始溶解油气比或泡点压力的分布</a:t>
            </a:r>
          </a:p>
        </p:txBody>
      </p:sp>
    </p:spTree>
    <p:extLst>
      <p:ext uri="{BB962C8B-B14F-4D97-AF65-F5344CB8AC3E}">
        <p14:creationId xmlns:p14="http://schemas.microsoft.com/office/powerpoint/2010/main" val="37152627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792480" y="1565221"/>
            <a:ext cx="7559675" cy="3387725"/>
          </a:xfrm>
          <a:prstGeom prst="rect">
            <a:avLst/>
          </a:prstGeom>
          <a:noFill/>
          <a:ln w="9525">
            <a:noFill/>
            <a:miter lim="800000"/>
            <a:headEnd/>
            <a:tailEnd/>
          </a:ln>
          <a:effectLst/>
        </p:spPr>
        <p:txBody>
          <a:bodyPr>
            <a:spAutoFit/>
          </a:bodyPr>
          <a:lstStyle/>
          <a:p>
            <a:pPr eaLnBrk="1" hangingPunct="1"/>
            <a:endParaRPr lang="fr-FR" altLang="zh-CN" b="0" dirty="0"/>
          </a:p>
          <a:p>
            <a:pPr eaLnBrk="1" hangingPunct="1"/>
            <a:r>
              <a:rPr lang="fr-FR" altLang="zh-CN" b="0" dirty="0"/>
              <a:t>                                                                                                                                                                                                                                                                                                                                                                                                                                                                       SOLUTION  =========================================</a:t>
            </a:r>
          </a:p>
          <a:p>
            <a:pPr eaLnBrk="1" hangingPunct="1"/>
            <a:r>
              <a:rPr lang="en-US" altLang="zh-CN" b="0" dirty="0">
                <a:solidFill>
                  <a:schemeClr val="accent2"/>
                </a:solidFill>
              </a:rPr>
              <a:t>EQUIL</a:t>
            </a:r>
          </a:p>
          <a:p>
            <a:pPr marL="285750" indent="-285750" eaLnBrk="1" hangingPunct="1">
              <a:buFontTx/>
              <a:buChar char="-"/>
            </a:pPr>
            <a:r>
              <a:rPr lang="en-US" altLang="zh-CN" b="0" dirty="0"/>
              <a:t>-Depth  Pi    WOC   </a:t>
            </a:r>
            <a:r>
              <a:rPr lang="en-US" altLang="zh-CN" b="0" dirty="0" err="1"/>
              <a:t>Pcow|woc</a:t>
            </a:r>
            <a:r>
              <a:rPr lang="en-US" altLang="zh-CN" b="0" dirty="0"/>
              <a:t>  GOR  </a:t>
            </a:r>
            <a:r>
              <a:rPr lang="en-US" altLang="zh-CN" b="0" dirty="0" err="1"/>
              <a:t>Pcog|Goc</a:t>
            </a:r>
            <a:r>
              <a:rPr lang="en-US" altLang="zh-CN" b="0" dirty="0"/>
              <a:t>  RSVD  RVVD </a:t>
            </a:r>
          </a:p>
          <a:p>
            <a:pPr marL="285750" indent="-285750" eaLnBrk="1" hangingPunct="1">
              <a:buFontTx/>
              <a:buChar char="-"/>
            </a:pPr>
            <a:r>
              <a:rPr lang="en-US" altLang="zh-CN" b="0" dirty="0"/>
              <a:t>1500  150.0 1580         0.0         0.0 </a:t>
            </a:r>
            <a:r>
              <a:rPr lang="zh-CN" altLang="en-US" b="0" dirty="0"/>
              <a:t>　　</a:t>
            </a:r>
            <a:r>
              <a:rPr lang="en-US" altLang="zh-CN" b="0" dirty="0"/>
              <a:t>0.0             1       1*</a:t>
            </a:r>
            <a:endParaRPr lang="fr-FR" altLang="zh-CN" b="0" dirty="0"/>
          </a:p>
          <a:p>
            <a:pPr eaLnBrk="1" hangingPunct="1"/>
            <a:r>
              <a:rPr lang="fr-FR" altLang="zh-CN" b="0" dirty="0"/>
              <a:t>                                                                                                                                                                                                                                                                                                                                                                                                                                                                              </a:t>
            </a:r>
          </a:p>
          <a:p>
            <a:pPr eaLnBrk="1" hangingPunct="1"/>
            <a:r>
              <a:rPr lang="fr-FR" altLang="zh-CN" b="0" dirty="0">
                <a:solidFill>
                  <a:schemeClr val="accent2"/>
                </a:solidFill>
              </a:rPr>
              <a:t>RSVD </a:t>
            </a:r>
            <a:r>
              <a:rPr lang="fr-FR" altLang="zh-CN" b="0" dirty="0"/>
              <a:t>            </a:t>
            </a:r>
          </a:p>
          <a:p>
            <a:pPr eaLnBrk="1" hangingPunct="1"/>
            <a:r>
              <a:rPr lang="fr-FR" altLang="zh-CN" b="0" dirty="0"/>
              <a:t>2000.0  96.11  </a:t>
            </a:r>
          </a:p>
          <a:p>
            <a:pPr eaLnBrk="1" hangingPunct="1"/>
            <a:r>
              <a:rPr lang="fr-FR" altLang="zh-CN" b="0" dirty="0"/>
              <a:t>3000.0  96.11  </a:t>
            </a:r>
          </a:p>
          <a:p>
            <a:pPr eaLnBrk="1" hangingPunct="1"/>
            <a:r>
              <a:rPr lang="fr-FR" altLang="zh-CN" b="0" dirty="0"/>
              <a:t>/ </a:t>
            </a:r>
          </a:p>
          <a:p>
            <a:pPr eaLnBrk="1" hangingPunct="1"/>
            <a:endParaRPr lang="en-US" altLang="zh-CN" b="0" dirty="0"/>
          </a:p>
        </p:txBody>
      </p:sp>
      <p:sp>
        <p:nvSpPr>
          <p:cNvPr id="9" name="AutoShape 10"/>
          <p:cNvSpPr>
            <a:spLocks/>
          </p:cNvSpPr>
          <p:nvPr/>
        </p:nvSpPr>
        <p:spPr bwMode="auto">
          <a:xfrm>
            <a:off x="8027988" y="1484313"/>
            <a:ext cx="431800" cy="4176712"/>
          </a:xfrm>
          <a:prstGeom prst="rightBrace">
            <a:avLst>
              <a:gd name="adj1" fmla="val 80607"/>
              <a:gd name="adj2" fmla="val 50292"/>
            </a:avLst>
          </a:prstGeom>
          <a:noFill/>
          <a:ln w="28575">
            <a:solidFill>
              <a:schemeClr val="accent2"/>
            </a:solidFill>
            <a:round/>
            <a:headEnd/>
            <a:tailEnd/>
          </a:ln>
          <a:effectLst/>
        </p:spPr>
        <p:txBody>
          <a:bodyPr wrap="none" anchor="ctr"/>
          <a:lstStyle/>
          <a:p>
            <a:pPr eaLnBrk="1" hangingPunct="1"/>
            <a:endParaRPr lang="zh-CN" altLang="en-US"/>
          </a:p>
        </p:txBody>
      </p:sp>
      <p:sp>
        <p:nvSpPr>
          <p:cNvPr id="10" name="Text Box 11"/>
          <p:cNvSpPr txBox="1">
            <a:spLocks noChangeArrowheads="1"/>
          </p:cNvSpPr>
          <p:nvPr/>
        </p:nvSpPr>
        <p:spPr bwMode="auto">
          <a:xfrm>
            <a:off x="0" y="2403475"/>
            <a:ext cx="1008063" cy="366713"/>
          </a:xfrm>
          <a:prstGeom prst="rect">
            <a:avLst/>
          </a:prstGeom>
          <a:noFill/>
          <a:ln w="9525">
            <a:noFill/>
            <a:miter lim="800000"/>
            <a:headEnd/>
            <a:tailEnd/>
          </a:ln>
          <a:effectLst/>
        </p:spPr>
        <p:txBody>
          <a:bodyPr>
            <a:spAutoFit/>
          </a:bodyPr>
          <a:lstStyle/>
          <a:p>
            <a:pPr eaLnBrk="1" hangingPunct="1">
              <a:spcBef>
                <a:spcPct val="50000"/>
              </a:spcBef>
            </a:pPr>
            <a:r>
              <a:rPr lang="zh-CN" altLang="en-US" b="0">
                <a:solidFill>
                  <a:srgbClr val="FF0000"/>
                </a:solidFill>
              </a:rPr>
              <a:t>（</a:t>
            </a:r>
            <a:r>
              <a:rPr lang="en-US" altLang="zh-CN" b="0">
                <a:solidFill>
                  <a:srgbClr val="FF0000"/>
                </a:solidFill>
              </a:rPr>
              <a:t>1</a:t>
            </a:r>
            <a:r>
              <a:rPr lang="zh-CN" altLang="en-US" b="0">
                <a:solidFill>
                  <a:srgbClr val="FF0000"/>
                </a:solidFill>
              </a:rPr>
              <a:t>）</a:t>
            </a:r>
          </a:p>
        </p:txBody>
      </p:sp>
      <p:sp>
        <p:nvSpPr>
          <p:cNvPr id="13" name="Text Box 12"/>
          <p:cNvSpPr txBox="1">
            <a:spLocks noChangeArrowheads="1"/>
          </p:cNvSpPr>
          <p:nvPr/>
        </p:nvSpPr>
        <p:spPr bwMode="auto">
          <a:xfrm>
            <a:off x="0" y="3503613"/>
            <a:ext cx="1008063" cy="366712"/>
          </a:xfrm>
          <a:prstGeom prst="rect">
            <a:avLst/>
          </a:prstGeom>
          <a:noFill/>
          <a:ln w="9525">
            <a:noFill/>
            <a:miter lim="800000"/>
            <a:headEnd/>
            <a:tailEnd/>
          </a:ln>
          <a:effectLst/>
        </p:spPr>
        <p:txBody>
          <a:bodyPr>
            <a:spAutoFit/>
          </a:bodyPr>
          <a:lstStyle/>
          <a:p>
            <a:pPr eaLnBrk="1" hangingPunct="1">
              <a:spcBef>
                <a:spcPct val="50000"/>
              </a:spcBef>
            </a:pPr>
            <a:r>
              <a:rPr lang="zh-CN" altLang="en-US" b="0">
                <a:solidFill>
                  <a:srgbClr val="FF0000"/>
                </a:solidFill>
              </a:rPr>
              <a:t>（</a:t>
            </a:r>
            <a:r>
              <a:rPr lang="en-US" altLang="zh-CN" b="0">
                <a:solidFill>
                  <a:srgbClr val="FF0000"/>
                </a:solidFill>
              </a:rPr>
              <a:t>2</a:t>
            </a:r>
            <a:r>
              <a:rPr lang="zh-CN" altLang="en-US" b="0">
                <a:solidFill>
                  <a:srgbClr val="FF0000"/>
                </a:solidFill>
              </a:rPr>
              <a:t>）</a:t>
            </a:r>
          </a:p>
        </p:txBody>
      </p:sp>
      <p:sp>
        <p:nvSpPr>
          <p:cNvPr id="14" name="AutoShape 13"/>
          <p:cNvSpPr>
            <a:spLocks noChangeArrowheads="1"/>
          </p:cNvSpPr>
          <p:nvPr/>
        </p:nvSpPr>
        <p:spPr bwMode="auto">
          <a:xfrm>
            <a:off x="2195513" y="1139825"/>
            <a:ext cx="4537075" cy="776287"/>
          </a:xfrm>
          <a:prstGeom prst="wedgeRoundRectCallout">
            <a:avLst>
              <a:gd name="adj1" fmla="val -36613"/>
              <a:gd name="adj2" fmla="val 145540"/>
              <a:gd name="adj3" fmla="val 16667"/>
            </a:avLst>
          </a:prstGeom>
          <a:solidFill>
            <a:schemeClr val="accent1"/>
          </a:solidFill>
          <a:ln w="9525">
            <a:solidFill>
              <a:schemeClr val="tx1"/>
            </a:solidFill>
            <a:miter lim="800000"/>
            <a:headEnd/>
            <a:tailEnd/>
          </a:ln>
          <a:effectLst/>
        </p:spPr>
        <p:txBody>
          <a:bodyPr/>
          <a:lstStyle/>
          <a:p>
            <a:pPr algn="ctr" eaLnBrk="1" hangingPunct="1">
              <a:lnSpc>
                <a:spcPct val="150000"/>
              </a:lnSpc>
            </a:pPr>
            <a:r>
              <a:rPr lang="zh-CN" altLang="en-US" sz="1400"/>
              <a:t>参考深度、参考深度下的压力、油水界面、  </a:t>
            </a:r>
            <a:r>
              <a:rPr lang="zh-CN" altLang="en-US" sz="1400">
                <a:solidFill>
                  <a:srgbClr val="FF0000"/>
                </a:solidFill>
              </a:rPr>
              <a:t>油水界面处的毛管压力</a:t>
            </a:r>
            <a:r>
              <a:rPr lang="zh-CN" altLang="en-US" sz="1400"/>
              <a:t>   、气油界面、气油毛管压力、</a:t>
            </a:r>
          </a:p>
        </p:txBody>
      </p:sp>
      <p:sp>
        <p:nvSpPr>
          <p:cNvPr id="15" name="AutoShape 14"/>
          <p:cNvSpPr>
            <a:spLocks noChangeArrowheads="1"/>
          </p:cNvSpPr>
          <p:nvPr/>
        </p:nvSpPr>
        <p:spPr bwMode="auto">
          <a:xfrm>
            <a:off x="1979613" y="5084763"/>
            <a:ext cx="2952750" cy="1296987"/>
          </a:xfrm>
          <a:prstGeom prst="wedgeRoundRectCallout">
            <a:avLst>
              <a:gd name="adj1" fmla="val -72042"/>
              <a:gd name="adj2" fmla="val -100431"/>
              <a:gd name="adj3" fmla="val 16667"/>
            </a:avLst>
          </a:prstGeom>
          <a:solidFill>
            <a:schemeClr val="accent1"/>
          </a:solidFill>
          <a:ln w="9525">
            <a:solidFill>
              <a:schemeClr val="tx1"/>
            </a:solidFill>
            <a:miter lim="800000"/>
            <a:headEnd/>
            <a:tailEnd/>
          </a:ln>
          <a:effectLst/>
        </p:spPr>
        <p:txBody>
          <a:bodyPr/>
          <a:lstStyle/>
          <a:p>
            <a:pPr algn="ctr" eaLnBrk="1" hangingPunct="1"/>
            <a:r>
              <a:rPr lang="en-US" altLang="zh-CN" dirty="0"/>
              <a:t>RSVD--</a:t>
            </a:r>
            <a:r>
              <a:rPr lang="zh-CN" altLang="en-US" dirty="0"/>
              <a:t>随着深度变化溶解气油比是怎么变化的</a:t>
            </a:r>
            <a:r>
              <a:rPr lang="en-US" altLang="zh-CN" dirty="0"/>
              <a:t>;</a:t>
            </a:r>
          </a:p>
          <a:p>
            <a:pPr algn="ctr" eaLnBrk="1" hangingPunct="1"/>
            <a:r>
              <a:rPr lang="en-US" altLang="zh-CN" dirty="0"/>
              <a:t>PBVD--</a:t>
            </a:r>
            <a:r>
              <a:rPr lang="zh-CN" altLang="en-US" dirty="0"/>
              <a:t>随着深度的变化，压力是怎么变化的。</a:t>
            </a:r>
          </a:p>
        </p:txBody>
      </p:sp>
    </p:spTree>
    <p:extLst>
      <p:ext uri="{BB962C8B-B14F-4D97-AF65-F5344CB8AC3E}">
        <p14:creationId xmlns:p14="http://schemas.microsoft.com/office/powerpoint/2010/main" val="2097170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792480" y="1032968"/>
            <a:ext cx="2592387" cy="400110"/>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Char char="u"/>
            </a:pPr>
            <a:r>
              <a:rPr lang="zh-CN" altLang="en-US" sz="2000" dirty="0">
                <a:solidFill>
                  <a:srgbClr val="0000FF"/>
                </a:solidFill>
                <a:latin typeface="方正大黑简体" pitchFamily="2" charset="-122"/>
                <a:ea typeface="方正大黑简体" pitchFamily="2" charset="-122"/>
              </a:rPr>
              <a:t>非平衡初始化</a:t>
            </a:r>
          </a:p>
        </p:txBody>
      </p:sp>
      <p:sp>
        <p:nvSpPr>
          <p:cNvPr id="4" name="Rectangle 2"/>
          <p:cNvSpPr txBox="1">
            <a:spLocks noChangeArrowheads="1"/>
          </p:cNvSpPr>
          <p:nvPr/>
        </p:nvSpPr>
        <p:spPr bwMode="auto">
          <a:xfrm>
            <a:off x="792480" y="1433078"/>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1</a:t>
            </a:r>
            <a:r>
              <a:rPr lang="zh-CN" altLang="en-US" b="1" dirty="0">
                <a:solidFill>
                  <a:srgbClr val="0000FF"/>
                </a:solidFill>
                <a:latin typeface="方正大黑简体" pitchFamily="2" charset="-122"/>
                <a:ea typeface="方正大黑简体" pitchFamily="2" charset="-122"/>
                <a:cs typeface="+mj-cs"/>
              </a:rPr>
              <a:t>）软件操作</a:t>
            </a:r>
            <a:endParaRPr lang="en-US" altLang="zh-CN" b="1" dirty="0">
              <a:solidFill>
                <a:srgbClr val="0000FF"/>
              </a:solidFill>
              <a:latin typeface="方正大黑简体" pitchFamily="2" charset="-122"/>
              <a:ea typeface="方正大黑简体" pitchFamily="2" charset="-122"/>
            </a:endParaRPr>
          </a:p>
        </p:txBody>
      </p:sp>
      <p:sp>
        <p:nvSpPr>
          <p:cNvPr id="2" name="文本框 1"/>
          <p:cNvSpPr txBox="1"/>
          <p:nvPr/>
        </p:nvSpPr>
        <p:spPr>
          <a:xfrm>
            <a:off x="1245477" y="1999460"/>
            <a:ext cx="5573110" cy="338554"/>
          </a:xfrm>
          <a:prstGeom prst="rect">
            <a:avLst/>
          </a:prstGeom>
          <a:noFill/>
        </p:spPr>
        <p:txBody>
          <a:bodyPr wrap="square" rtlCol="0">
            <a:spAutoFit/>
          </a:bodyPr>
          <a:lstStyle/>
          <a:p>
            <a:r>
              <a:rPr lang="zh-CN" altLang="en-US" sz="1600" dirty="0">
                <a:latin typeface="方正大黑简体" panose="03000509000000000000" pitchFamily="65" charset="-122"/>
                <a:ea typeface="方正大黑简体" panose="03000509000000000000" pitchFamily="65" charset="-122"/>
              </a:rPr>
              <a:t>枚举法：定义每个网格初始的流体场，建立初始化油藏模型</a:t>
            </a:r>
          </a:p>
        </p:txBody>
      </p:sp>
      <p:pic>
        <p:nvPicPr>
          <p:cNvPr id="116737" name="Picture 1" descr="C:\Users\Administrator\Documents\youdu\72828963-124604-dg_lijian1\image\temp\{d881d19c-b950-4a75-af23-f33c511129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83" y="2556907"/>
            <a:ext cx="5546342" cy="391594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03087" y="2716411"/>
            <a:ext cx="2667491" cy="3046988"/>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u"/>
            </a:pPr>
            <a:r>
              <a:rPr lang="zh-CN" altLang="en-US" sz="1600" dirty="0">
                <a:latin typeface="方正大黑简体" panose="03000509000000000000" pitchFamily="65" charset="-122"/>
                <a:ea typeface="方正大黑简体" panose="03000509000000000000" pitchFamily="65" charset="-122"/>
              </a:rPr>
              <a:t>死油模型：增加压力场，初始含水饱和度场；</a:t>
            </a:r>
            <a:endParaRPr lang="en-US" altLang="zh-CN" sz="1600" dirty="0">
              <a:latin typeface="方正大黑简体" panose="03000509000000000000" pitchFamily="65" charset="-122"/>
              <a:ea typeface="方正大黑简体" panose="03000509000000000000" pitchFamily="65" charset="-122"/>
            </a:endParaRPr>
          </a:p>
          <a:p>
            <a:pPr marL="285750" indent="-285750">
              <a:lnSpc>
                <a:spcPct val="150000"/>
              </a:lnSpc>
              <a:buClr>
                <a:srgbClr val="C00000"/>
              </a:buClr>
              <a:buFont typeface="Wingdings" panose="05000000000000000000" pitchFamily="2" charset="2"/>
              <a:buChar char="u"/>
            </a:pPr>
            <a:r>
              <a:rPr lang="zh-CN" altLang="en-US" sz="1600" dirty="0">
                <a:latin typeface="方正大黑简体" panose="03000509000000000000" pitchFamily="65" charset="-122"/>
                <a:ea typeface="方正大黑简体" panose="03000509000000000000" pitchFamily="65" charset="-122"/>
              </a:rPr>
              <a:t>活油模型：增加压力场、初始含水饱和度场、初始含气饱和度场、溶解汽油比场</a:t>
            </a:r>
            <a:endParaRPr lang="en-US" altLang="zh-CN" sz="1600" dirty="0">
              <a:latin typeface="方正大黑简体" panose="03000509000000000000" pitchFamily="65" charset="-122"/>
              <a:ea typeface="方正大黑简体" panose="03000509000000000000" pitchFamily="65" charset="-122"/>
            </a:endParaRPr>
          </a:p>
          <a:p>
            <a:pPr marL="285750" indent="-285750">
              <a:lnSpc>
                <a:spcPct val="150000"/>
              </a:lnSpc>
              <a:buClr>
                <a:srgbClr val="C00000"/>
              </a:buClr>
              <a:buFont typeface="Wingdings" panose="05000000000000000000" pitchFamily="2" charset="2"/>
              <a:buChar char="u"/>
            </a:pPr>
            <a:r>
              <a:rPr lang="zh-CN" altLang="en-US" sz="1600" dirty="0">
                <a:latin typeface="方正大黑简体" panose="03000509000000000000" pitchFamily="65" charset="-122"/>
                <a:ea typeface="方正大黑简体" panose="03000509000000000000" pitchFamily="65" charset="-122"/>
              </a:rPr>
              <a:t>压力场也可用</a:t>
            </a:r>
            <a:r>
              <a:rPr lang="en-US" altLang="zh-CN" sz="1600" dirty="0">
                <a:latin typeface="方正大黑简体" panose="03000509000000000000" pitchFamily="65" charset="-122"/>
                <a:ea typeface="方正大黑简体" panose="03000509000000000000" pitchFamily="65" charset="-122"/>
              </a:rPr>
              <a:t>PBVD</a:t>
            </a:r>
            <a:r>
              <a:rPr lang="zh-CN" altLang="en-US" sz="1600" dirty="0">
                <a:latin typeface="方正大黑简体" panose="03000509000000000000" pitchFamily="65" charset="-122"/>
                <a:ea typeface="方正大黑简体" panose="03000509000000000000" pitchFamily="65" charset="-122"/>
              </a:rPr>
              <a:t>关键字代替</a:t>
            </a:r>
          </a:p>
        </p:txBody>
      </p:sp>
      <p:sp>
        <p:nvSpPr>
          <p:cNvPr id="5" name="圆角矩形 4"/>
          <p:cNvSpPr/>
          <p:nvPr/>
        </p:nvSpPr>
        <p:spPr bwMode="auto">
          <a:xfrm>
            <a:off x="1040524" y="4998772"/>
            <a:ext cx="4240924" cy="764627"/>
          </a:xfrm>
          <a:prstGeom prst="round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 name="矩形 5"/>
          <p:cNvSpPr/>
          <p:nvPr/>
        </p:nvSpPr>
        <p:spPr>
          <a:xfrm>
            <a:off x="6684579" y="5763399"/>
            <a:ext cx="2033752" cy="646331"/>
          </a:xfrm>
          <a:prstGeom prst="rect">
            <a:avLst/>
          </a:prstGeom>
        </p:spPr>
        <p:txBody>
          <a:bodyPr wrap="square">
            <a:spAutoFit/>
          </a:bodyPr>
          <a:lstStyle/>
          <a:p>
            <a:pPr>
              <a:lnSpc>
                <a:spcPct val="150000"/>
              </a:lnSpc>
            </a:pPr>
            <a:r>
              <a:rPr lang="en-US" altLang="zh-CN" sz="1200" dirty="0"/>
              <a:t>PBVD--</a:t>
            </a:r>
            <a:r>
              <a:rPr lang="zh-CN" altLang="en-US" sz="1200" dirty="0"/>
              <a:t>随着深度的变化，压力是怎么变化的</a:t>
            </a:r>
          </a:p>
        </p:txBody>
      </p:sp>
    </p:spTree>
    <p:extLst>
      <p:ext uri="{BB962C8B-B14F-4D97-AF65-F5344CB8AC3E}">
        <p14:creationId xmlns:p14="http://schemas.microsoft.com/office/powerpoint/2010/main" val="8939330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6</a:t>
            </a:r>
            <a:r>
              <a:rPr lang="zh-CN" altLang="en-US" sz="2000" b="1" dirty="0">
                <a:solidFill>
                  <a:srgbClr val="C00000"/>
                </a:solidFill>
                <a:latin typeface="方正大黑简体" pitchFamily="2" charset="-122"/>
                <a:ea typeface="方正大黑简体" pitchFamily="2" charset="-122"/>
                <a:cs typeface="+mj-cs"/>
              </a:rPr>
              <a:t>、 动态模型定义</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pic>
        <p:nvPicPr>
          <p:cNvPr id="112641" name="Picture 1" descr="C:\Users\Administrator\Documents\youdu\72828963-124604-dg_lijian1\image\temp\{979e5b9a-d0b4-4268-9054-2648456070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75560"/>
            <a:ext cx="7040880" cy="364072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336949" y="2137648"/>
            <a:ext cx="6005384" cy="369332"/>
          </a:xfrm>
          <a:prstGeom prst="rect">
            <a:avLst/>
          </a:prstGeom>
          <a:noFill/>
        </p:spPr>
        <p:txBody>
          <a:bodyPr wrap="square" rtlCol="0">
            <a:spAutoFit/>
          </a:bodyPr>
          <a:lstStyle/>
          <a:p>
            <a:r>
              <a:rPr lang="en-US" altLang="zh-CN" b="1" dirty="0"/>
              <a:t>Processes&gt;simulation&gt; Development strategy</a:t>
            </a:r>
            <a:endParaRPr lang="zh-CN" altLang="en-US" b="1" dirty="0"/>
          </a:p>
        </p:txBody>
      </p:sp>
      <p:cxnSp>
        <p:nvCxnSpPr>
          <p:cNvPr id="9" name="直接箭头连接符 8"/>
          <p:cNvCxnSpPr/>
          <p:nvPr/>
        </p:nvCxnSpPr>
        <p:spPr>
          <a:xfrm flipV="1">
            <a:off x="1986863" y="5516262"/>
            <a:ext cx="593510" cy="151113"/>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4379" y="1375231"/>
            <a:ext cx="7735351" cy="830997"/>
          </a:xfrm>
          <a:prstGeom prst="rect">
            <a:avLst/>
          </a:prstGeom>
          <a:noFill/>
        </p:spPr>
        <p:txBody>
          <a:bodyPr wrap="square" rtlCol="0">
            <a:spAutoFit/>
          </a:bodyPr>
          <a:lstStyle/>
          <a:p>
            <a:pPr>
              <a:lnSpc>
                <a:spcPct val="150000"/>
              </a:lnSpc>
            </a:pPr>
            <a:r>
              <a:rPr lang="zh-CN" altLang="en-US" sz="1600" dirty="0">
                <a:latin typeface="方正大黑简体" panose="03000509000000000000" pitchFamily="65" charset="-122"/>
                <a:ea typeface="方正大黑简体" panose="03000509000000000000" pitchFamily="65" charset="-122"/>
              </a:rPr>
              <a:t>          以特定的工作制度，模拟油藏开发历史，通过实际观测数据与模型计算结果的对比，判断数值模型与地质模型的吻合度，拟合精度达到要求后，完成模型修正。</a:t>
            </a:r>
          </a:p>
        </p:txBody>
      </p:sp>
    </p:spTree>
    <p:extLst>
      <p:ext uri="{BB962C8B-B14F-4D97-AF65-F5344CB8AC3E}">
        <p14:creationId xmlns:p14="http://schemas.microsoft.com/office/powerpoint/2010/main" val="3201143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Grp="1" noChangeArrowheads="1"/>
          </p:cNvSpPr>
          <p:nvPr>
            <p:ph type="title"/>
          </p:nvPr>
        </p:nvSpPr>
        <p:spPr>
          <a:xfrm>
            <a:off x="594359" y="1418432"/>
            <a:ext cx="4562475" cy="457200"/>
          </a:xfrm>
        </p:spPr>
        <p:txBody>
          <a:bodyPr/>
          <a:lstStyle/>
          <a:p>
            <a:r>
              <a:rPr lang="zh-CN" altLang="en-US" sz="2400" b="1" dirty="0">
                <a:latin typeface="隶书" pitchFamily="49" charset="-122"/>
                <a:ea typeface="隶书" pitchFamily="49" charset="-122"/>
              </a:rPr>
              <a:t>基本输入文件</a:t>
            </a:r>
            <a:r>
              <a:rPr lang="en-US" altLang="zh-CN" sz="2400" b="1" dirty="0">
                <a:latin typeface="隶书" pitchFamily="49" charset="-122"/>
                <a:ea typeface="隶书" pitchFamily="49" charset="-122"/>
              </a:rPr>
              <a:t>(</a:t>
            </a:r>
            <a:r>
              <a:rPr lang="zh-CN" altLang="en-US" sz="2400" b="1" dirty="0">
                <a:latin typeface="隶书" pitchFamily="49" charset="-122"/>
                <a:ea typeface="隶书" pitchFamily="49" charset="-122"/>
              </a:rPr>
              <a:t>需要</a:t>
            </a:r>
            <a:r>
              <a:rPr lang="en-US" altLang="zh-CN" sz="2400" b="1" dirty="0">
                <a:latin typeface="隶书" pitchFamily="49" charset="-122"/>
                <a:ea typeface="隶书" pitchFamily="49" charset="-122"/>
              </a:rPr>
              <a:t>2</a:t>
            </a:r>
            <a:r>
              <a:rPr lang="zh-CN" altLang="en-US" sz="2400" b="1" dirty="0">
                <a:latin typeface="隶书" pitchFamily="49" charset="-122"/>
                <a:ea typeface="隶书" pitchFamily="49" charset="-122"/>
              </a:rPr>
              <a:t>个文件）</a:t>
            </a:r>
          </a:p>
        </p:txBody>
      </p:sp>
      <p:sp>
        <p:nvSpPr>
          <p:cNvPr id="25" name="Text Box 4"/>
          <p:cNvSpPr txBox="1">
            <a:spLocks noChangeArrowheads="1"/>
          </p:cNvSpPr>
          <p:nvPr/>
        </p:nvSpPr>
        <p:spPr bwMode="auto">
          <a:xfrm>
            <a:off x="763904" y="1922463"/>
            <a:ext cx="7244716" cy="507831"/>
          </a:xfrm>
          <a:prstGeom prst="rect">
            <a:avLst/>
          </a:prstGeom>
          <a:noFill/>
          <a:ln w="9525">
            <a:noFill/>
            <a:miter lim="800000"/>
            <a:headEnd/>
            <a:tailEnd/>
          </a:ln>
          <a:effectLst/>
        </p:spPr>
        <p:txBody>
          <a:bodyPr wrap="square">
            <a:spAutoFit/>
          </a:bodyPr>
          <a:lstStyle/>
          <a:p>
            <a:pPr>
              <a:lnSpc>
                <a:spcPct val="150000"/>
              </a:lnSpc>
              <a:spcBef>
                <a:spcPct val="50000"/>
              </a:spcBef>
            </a:pPr>
            <a:r>
              <a:rPr lang="zh-CN" altLang="en-US" dirty="0">
                <a:latin typeface="方正大黑简体" pitchFamily="2" charset="-122"/>
                <a:ea typeface="方正大黑简体" pitchFamily="2" charset="-122"/>
              </a:rPr>
              <a:t>井生产数据（*</a:t>
            </a:r>
            <a:r>
              <a:rPr lang="en-US" altLang="zh-CN" dirty="0">
                <a:latin typeface="方正大黑简体" pitchFamily="2" charset="-122"/>
                <a:ea typeface="方正大黑简体" pitchFamily="2" charset="-122"/>
              </a:rPr>
              <a:t>.</a:t>
            </a:r>
            <a:r>
              <a:rPr lang="en-US" altLang="zh-CN" dirty="0" err="1">
                <a:latin typeface="方正大黑简体" pitchFamily="2" charset="-122"/>
                <a:ea typeface="方正大黑简体" pitchFamily="2" charset="-122"/>
              </a:rPr>
              <a:t>vol</a:t>
            </a:r>
            <a:r>
              <a:rPr lang="zh-CN" altLang="en-US" dirty="0">
                <a:latin typeface="方正大黑简体" pitchFamily="2" charset="-122"/>
                <a:ea typeface="方正大黑简体" pitchFamily="2" charset="-122"/>
              </a:rPr>
              <a:t>）                              措施调整（井史， *</a:t>
            </a:r>
            <a:r>
              <a:rPr lang="en-US" altLang="zh-CN" dirty="0">
                <a:latin typeface="方正大黑简体" pitchFamily="2" charset="-122"/>
                <a:ea typeface="方正大黑简体" pitchFamily="2" charset="-122"/>
              </a:rPr>
              <a:t>.</a:t>
            </a:r>
            <a:r>
              <a:rPr lang="en-US" altLang="zh-CN" dirty="0" err="1">
                <a:latin typeface="方正大黑简体" pitchFamily="2" charset="-122"/>
                <a:ea typeface="方正大黑简体" pitchFamily="2" charset="-122"/>
              </a:rPr>
              <a:t>ev</a:t>
            </a:r>
            <a:r>
              <a:rPr lang="en-US" altLang="zh-CN" dirty="0">
                <a:latin typeface="方正大黑简体" pitchFamily="2" charset="-122"/>
                <a:ea typeface="方正大黑简体" pitchFamily="2" charset="-122"/>
              </a:rPr>
              <a:t> </a:t>
            </a:r>
            <a:r>
              <a:rPr lang="zh-CN" altLang="en-US" dirty="0">
                <a:latin typeface="方正大黑简体" pitchFamily="2" charset="-122"/>
                <a:ea typeface="方正大黑简体" pitchFamily="2" charset="-122"/>
              </a:rPr>
              <a:t>）</a:t>
            </a:r>
          </a:p>
        </p:txBody>
      </p:sp>
      <p:sp>
        <p:nvSpPr>
          <p:cNvPr id="58" name="Rectangle 2"/>
          <p:cNvSpPr txBox="1">
            <a:spLocks noChangeArrowheads="1"/>
          </p:cNvSpPr>
          <p:nvPr/>
        </p:nvSpPr>
        <p:spPr bwMode="auto">
          <a:xfrm>
            <a:off x="6507480" y="228600"/>
            <a:ext cx="2446020"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400" b="1" dirty="0">
                <a:solidFill>
                  <a:srgbClr val="0000FF"/>
                </a:solidFill>
                <a:latin typeface="方正大黑简体" pitchFamily="2" charset="-122"/>
                <a:ea typeface="方正大黑简体" pitchFamily="2" charset="-122"/>
                <a:cs typeface="+mj-cs"/>
              </a:rPr>
              <a:t>2</a:t>
            </a:r>
            <a:r>
              <a:rPr lang="zh-CN" altLang="en-US" sz="2400" b="1" dirty="0">
                <a:solidFill>
                  <a:srgbClr val="0000FF"/>
                </a:solidFill>
                <a:latin typeface="方正大黑简体" pitchFamily="2" charset="-122"/>
                <a:ea typeface="方正大黑简体" pitchFamily="2" charset="-122"/>
                <a:cs typeface="+mj-cs"/>
              </a:rPr>
              <a:t>、关键技术点</a:t>
            </a:r>
            <a:endParaRPr kumimoji="0" lang="en-US" altLang="zh-CN" sz="2400" b="1" i="0" u="none" strike="noStrike" kern="1200" cap="none" spc="0" normalizeH="0" baseline="0" noProof="0" dirty="0">
              <a:ln>
                <a:noFill/>
              </a:ln>
              <a:solidFill>
                <a:srgbClr val="0000FF"/>
              </a:solidFill>
              <a:effectLst/>
              <a:uLnTx/>
              <a:uFillTx/>
              <a:latin typeface="方正大黑简体" pitchFamily="2" charset="-122"/>
              <a:ea typeface="方正大黑简体" pitchFamily="2" charset="-122"/>
              <a:cs typeface="+mj-cs"/>
            </a:endParaRPr>
          </a:p>
        </p:txBody>
      </p:sp>
      <p:sp>
        <p:nvSpPr>
          <p:cNvPr id="59" name="Rectangle 2"/>
          <p:cNvSpPr txBox="1">
            <a:spLocks noChangeArrowheads="1"/>
          </p:cNvSpPr>
          <p:nvPr/>
        </p:nvSpPr>
        <p:spPr bwMode="auto">
          <a:xfrm>
            <a:off x="421004" y="866775"/>
            <a:ext cx="5636896"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nSpc>
                <a:spcPct val="90000"/>
              </a:lnSpc>
              <a:buFont typeface="Wingdings" pitchFamily="2" charset="2"/>
              <a:buChar char="u"/>
            </a:pPr>
            <a:r>
              <a:rPr lang="zh-CN" altLang="en-US" sz="2000" b="1" dirty="0">
                <a:solidFill>
                  <a:srgbClr val="0000FF"/>
                </a:solidFill>
                <a:latin typeface="方正大黑简体" pitchFamily="2" charset="-122"/>
                <a:ea typeface="方正大黑简体" pitchFamily="2" charset="-122"/>
                <a:cs typeface="+mj-cs"/>
              </a:rPr>
              <a:t>所需输入文件</a:t>
            </a:r>
          </a:p>
        </p:txBody>
      </p:sp>
      <p:pic>
        <p:nvPicPr>
          <p:cNvPr id="4" name="图片 3"/>
          <p:cNvPicPr>
            <a:picLocks noChangeAspect="1"/>
          </p:cNvPicPr>
          <p:nvPr/>
        </p:nvPicPr>
        <p:blipFill rotWithShape="1">
          <a:blip r:embed="rId2"/>
          <a:srcRect b="4923"/>
          <a:stretch/>
        </p:blipFill>
        <p:spPr>
          <a:xfrm>
            <a:off x="680085" y="2640961"/>
            <a:ext cx="3599497" cy="3866332"/>
          </a:xfrm>
          <a:prstGeom prst="rect">
            <a:avLst/>
          </a:prstGeom>
        </p:spPr>
      </p:pic>
      <p:pic>
        <p:nvPicPr>
          <p:cNvPr id="5" name="图片 4"/>
          <p:cNvPicPr>
            <a:picLocks noChangeAspect="1"/>
          </p:cNvPicPr>
          <p:nvPr/>
        </p:nvPicPr>
        <p:blipFill>
          <a:blip r:embed="rId3"/>
          <a:stretch>
            <a:fillRect/>
          </a:stretch>
        </p:blipFill>
        <p:spPr>
          <a:xfrm>
            <a:off x="4621530" y="2640961"/>
            <a:ext cx="3771900" cy="3924128"/>
          </a:xfrm>
          <a:prstGeom prst="rect">
            <a:avLst/>
          </a:prstGeom>
        </p:spPr>
      </p:pic>
    </p:spTree>
    <p:extLst>
      <p:ext uri="{BB962C8B-B14F-4D97-AF65-F5344CB8AC3E}">
        <p14:creationId xmlns:p14="http://schemas.microsoft.com/office/powerpoint/2010/main" val="29243312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58888" y="981075"/>
            <a:ext cx="7200900" cy="5614988"/>
          </a:xfrm>
          <a:prstGeom prst="rect">
            <a:avLst/>
          </a:prstGeom>
          <a:noFill/>
          <a:ln w="9525">
            <a:noFill/>
            <a:miter lim="800000"/>
            <a:headEnd/>
            <a:tailEnd/>
          </a:ln>
          <a:effectLst/>
        </p:spPr>
        <p:txBody>
          <a:bodyPr>
            <a:spAutoFit/>
          </a:bodyPr>
          <a:lstStyle/>
          <a:p>
            <a:pPr eaLnBrk="1" hangingPunct="1"/>
            <a:r>
              <a:rPr lang="en-US" altLang="zh-CN" sz="2000" b="0" dirty="0">
                <a:solidFill>
                  <a:srgbClr val="FF0000"/>
                </a:solidFill>
              </a:rPr>
              <a:t>SCHEDULE</a:t>
            </a:r>
          </a:p>
          <a:p>
            <a:pPr eaLnBrk="1" hangingPunct="1"/>
            <a:r>
              <a:rPr lang="en-US" altLang="zh-CN" b="0" dirty="0"/>
              <a:t>--------</a:t>
            </a:r>
          </a:p>
          <a:p>
            <a:pPr eaLnBrk="1" hangingPunct="1"/>
            <a:r>
              <a:rPr lang="en-US" altLang="zh-CN" b="0" dirty="0"/>
              <a:t>WELSPECS </a:t>
            </a:r>
          </a:p>
          <a:p>
            <a:pPr eaLnBrk="1" hangingPunct="1"/>
            <a:r>
              <a:rPr lang="en-US" altLang="zh-CN" b="0" dirty="0"/>
              <a:t>/</a:t>
            </a:r>
          </a:p>
          <a:p>
            <a:pPr eaLnBrk="1" hangingPunct="1"/>
            <a:r>
              <a:rPr lang="en-US" altLang="zh-CN" b="0" dirty="0"/>
              <a:t>COMPDAT </a:t>
            </a:r>
          </a:p>
          <a:p>
            <a:pPr eaLnBrk="1" hangingPunct="1"/>
            <a:r>
              <a:rPr lang="en-US" altLang="zh-CN" b="0" dirty="0"/>
              <a:t>/</a:t>
            </a:r>
          </a:p>
          <a:p>
            <a:pPr eaLnBrk="1" hangingPunct="1"/>
            <a:r>
              <a:rPr lang="en-US" altLang="zh-CN" b="0" dirty="0"/>
              <a:t>GRUPTREE </a:t>
            </a:r>
          </a:p>
          <a:p>
            <a:pPr eaLnBrk="1" hangingPunct="1"/>
            <a:r>
              <a:rPr lang="en-US" altLang="zh-CN" b="0" dirty="0"/>
              <a:t>/              </a:t>
            </a:r>
          </a:p>
          <a:p>
            <a:pPr eaLnBrk="1" hangingPunct="1"/>
            <a:r>
              <a:rPr lang="en-US" altLang="zh-CN" b="0" dirty="0"/>
              <a:t>WCONPROD                                                                           </a:t>
            </a:r>
          </a:p>
          <a:p>
            <a:pPr eaLnBrk="1" hangingPunct="1"/>
            <a:r>
              <a:rPr lang="en-US" altLang="zh-CN" b="0" dirty="0"/>
              <a:t>/                                                                                                                               </a:t>
            </a:r>
          </a:p>
          <a:p>
            <a:pPr eaLnBrk="1" hangingPunct="1"/>
            <a:r>
              <a:rPr lang="en-US" altLang="zh-CN" b="0" dirty="0"/>
              <a:t>GCONPROD                                                </a:t>
            </a:r>
          </a:p>
          <a:p>
            <a:pPr eaLnBrk="1" hangingPunct="1"/>
            <a:r>
              <a:rPr lang="en-US" altLang="zh-CN" b="0" dirty="0"/>
              <a:t>/             </a:t>
            </a:r>
          </a:p>
          <a:p>
            <a:pPr eaLnBrk="1" hangingPunct="1"/>
            <a:r>
              <a:rPr lang="en-US" altLang="zh-CN" b="0" dirty="0"/>
              <a:t>WECON                                            </a:t>
            </a:r>
          </a:p>
          <a:p>
            <a:pPr eaLnBrk="1" hangingPunct="1"/>
            <a:r>
              <a:rPr lang="en-US" altLang="zh-CN" b="0" dirty="0"/>
              <a:t>/                                                       </a:t>
            </a:r>
          </a:p>
          <a:p>
            <a:pPr eaLnBrk="1" hangingPunct="1"/>
            <a:r>
              <a:rPr lang="en-US" altLang="zh-CN" b="0" dirty="0"/>
              <a:t>WCONINJE                                                                                                                                                                                </a:t>
            </a:r>
          </a:p>
          <a:p>
            <a:pPr eaLnBrk="1" hangingPunct="1"/>
            <a:r>
              <a:rPr lang="en-US" altLang="zh-CN" b="0" dirty="0"/>
              <a:t>/                                                                                                                                                                                                                                    </a:t>
            </a:r>
          </a:p>
          <a:p>
            <a:pPr eaLnBrk="1" hangingPunct="1"/>
            <a:r>
              <a:rPr lang="en-US" altLang="zh-CN" b="0" dirty="0"/>
              <a:t>GCONINJE </a:t>
            </a:r>
          </a:p>
          <a:p>
            <a:pPr eaLnBrk="1" hangingPunct="1"/>
            <a:r>
              <a:rPr lang="en-US" altLang="zh-CN" b="0" dirty="0"/>
              <a:t>/                      </a:t>
            </a:r>
          </a:p>
          <a:p>
            <a:pPr eaLnBrk="1" hangingPunct="1"/>
            <a:r>
              <a:rPr lang="en-US" altLang="zh-CN" b="0" dirty="0"/>
              <a:t>TSTEP</a:t>
            </a:r>
          </a:p>
          <a:p>
            <a:pPr eaLnBrk="1" hangingPunct="1"/>
            <a:r>
              <a:rPr lang="en-US" altLang="zh-CN" b="0" dirty="0"/>
              <a:t>/</a:t>
            </a:r>
          </a:p>
        </p:txBody>
      </p:sp>
      <p:sp>
        <p:nvSpPr>
          <p:cNvPr id="8" name="AutoShape 7"/>
          <p:cNvSpPr>
            <a:spLocks noChangeArrowheads="1"/>
          </p:cNvSpPr>
          <p:nvPr/>
        </p:nvSpPr>
        <p:spPr bwMode="auto">
          <a:xfrm>
            <a:off x="5517517" y="1833966"/>
            <a:ext cx="2300603" cy="1189308"/>
          </a:xfrm>
          <a:prstGeom prst="wedgeEllipseCallout">
            <a:avLst>
              <a:gd name="adj1" fmla="val -60162"/>
              <a:gd name="adj2" fmla="val 19222"/>
            </a:avLst>
          </a:prstGeom>
          <a:solidFill>
            <a:schemeClr val="accent1"/>
          </a:solidFill>
          <a:ln w="9525">
            <a:solidFill>
              <a:schemeClr val="tx1"/>
            </a:solidFill>
            <a:miter lim="800000"/>
            <a:headEnd/>
            <a:tailEnd/>
          </a:ln>
          <a:effectLst/>
        </p:spPr>
        <p:txBody>
          <a:bodyPr/>
          <a:lstStyle/>
          <a:p>
            <a:pPr algn="ctr" eaLnBrk="1" hangingPunct="1"/>
            <a:endParaRPr lang="zh-CN" altLang="zh-CN"/>
          </a:p>
        </p:txBody>
      </p:sp>
      <p:sp>
        <p:nvSpPr>
          <p:cNvPr id="9" name="Text Box 8"/>
          <p:cNvSpPr txBox="1">
            <a:spLocks noChangeArrowheads="1"/>
          </p:cNvSpPr>
          <p:nvPr/>
        </p:nvSpPr>
        <p:spPr bwMode="auto">
          <a:xfrm>
            <a:off x="5922327" y="1985168"/>
            <a:ext cx="1621473" cy="861774"/>
          </a:xfrm>
          <a:prstGeom prst="rect">
            <a:avLst/>
          </a:prstGeom>
          <a:noFill/>
          <a:ln w="9525" algn="ctr">
            <a:noFill/>
            <a:miter lim="800000"/>
            <a:headEnd/>
            <a:tailEnd/>
          </a:ln>
          <a:effectLst/>
        </p:spPr>
        <p:txBody>
          <a:bodyPr wrap="square">
            <a:spAutoFit/>
          </a:bodyPr>
          <a:lstStyle/>
          <a:p>
            <a:pPr eaLnBrk="1" hangingPunct="1">
              <a:spcBef>
                <a:spcPct val="50000"/>
              </a:spcBef>
            </a:pPr>
            <a:r>
              <a:rPr kumimoji="1" lang="en-US" altLang="zh-CN" sz="2000" dirty="0">
                <a:solidFill>
                  <a:srgbClr val="FF3300"/>
                </a:solidFill>
                <a:latin typeface="方正大黑简体" panose="03000509000000000000" pitchFamily="65" charset="-122"/>
                <a:ea typeface="方正大黑简体" panose="03000509000000000000" pitchFamily="65" charset="-122"/>
              </a:rPr>
              <a:t>9</a:t>
            </a:r>
            <a:r>
              <a:rPr kumimoji="1" lang="zh-CN" altLang="en-US" sz="2000" dirty="0">
                <a:solidFill>
                  <a:srgbClr val="FF3300"/>
                </a:solidFill>
                <a:latin typeface="方正大黑简体" panose="03000509000000000000" pitchFamily="65" charset="-122"/>
                <a:ea typeface="方正大黑简体" panose="03000509000000000000" pitchFamily="65" charset="-122"/>
              </a:rPr>
              <a:t>个关键字</a:t>
            </a:r>
          </a:p>
          <a:p>
            <a:pPr eaLnBrk="1" hangingPunct="1">
              <a:spcBef>
                <a:spcPct val="50000"/>
              </a:spcBef>
            </a:pPr>
            <a:r>
              <a:rPr kumimoji="1" lang="en-US" altLang="zh-CN" sz="2000" dirty="0">
                <a:solidFill>
                  <a:srgbClr val="FF3300"/>
                </a:solidFill>
                <a:latin typeface="方正大黑简体" panose="03000509000000000000" pitchFamily="65" charset="-122"/>
                <a:ea typeface="方正大黑简体" panose="03000509000000000000" pitchFamily="65" charset="-122"/>
              </a:rPr>
              <a:t>4</a:t>
            </a:r>
            <a:r>
              <a:rPr kumimoji="1" lang="zh-CN" altLang="en-US" sz="2000" dirty="0">
                <a:solidFill>
                  <a:srgbClr val="FF3300"/>
                </a:solidFill>
                <a:latin typeface="方正大黑简体" panose="03000509000000000000" pitchFamily="65" charset="-122"/>
                <a:ea typeface="方正大黑简体" panose="03000509000000000000" pitchFamily="65" charset="-122"/>
              </a:rPr>
              <a:t>个要点问题</a:t>
            </a:r>
          </a:p>
        </p:txBody>
      </p:sp>
      <p:sp>
        <p:nvSpPr>
          <p:cNvPr id="10" name="AutoShape 9"/>
          <p:cNvSpPr>
            <a:spLocks/>
          </p:cNvSpPr>
          <p:nvPr/>
        </p:nvSpPr>
        <p:spPr bwMode="auto">
          <a:xfrm>
            <a:off x="4643438" y="1123950"/>
            <a:ext cx="431800" cy="5329238"/>
          </a:xfrm>
          <a:prstGeom prst="rightBrace">
            <a:avLst>
              <a:gd name="adj1" fmla="val 102849"/>
              <a:gd name="adj2" fmla="val 50000"/>
            </a:avLst>
          </a:prstGeom>
          <a:noFill/>
          <a:ln w="28575">
            <a:solidFill>
              <a:schemeClr val="accent2"/>
            </a:solidFill>
            <a:round/>
            <a:headEnd/>
            <a:tailEnd/>
          </a:ln>
          <a:effectLst/>
        </p:spPr>
        <p:txBody>
          <a:bodyPr wrap="none" anchor="ctr"/>
          <a:lstStyle/>
          <a:p>
            <a:pPr eaLnBrk="1" hangingPunct="1"/>
            <a:endParaRPr lang="zh-CN" altLang="en-US" sz="1400">
              <a:solidFill>
                <a:srgbClr val="FF0000"/>
              </a:solidFill>
            </a:endParaRPr>
          </a:p>
        </p:txBody>
      </p:sp>
      <p:sp>
        <p:nvSpPr>
          <p:cNvPr id="20" name="AutoShape 19"/>
          <p:cNvSpPr>
            <a:spLocks noChangeArrowheads="1"/>
          </p:cNvSpPr>
          <p:nvPr/>
        </p:nvSpPr>
        <p:spPr bwMode="auto">
          <a:xfrm>
            <a:off x="2987675" y="773113"/>
            <a:ext cx="2663825" cy="647700"/>
          </a:xfrm>
          <a:prstGeom prst="wedgeRoundRectCallout">
            <a:avLst>
              <a:gd name="adj1" fmla="val -74377"/>
              <a:gd name="adj2" fmla="val 99265"/>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定义新井，属于哪个井组，网格在哪里</a:t>
            </a:r>
          </a:p>
        </p:txBody>
      </p:sp>
      <p:sp>
        <p:nvSpPr>
          <p:cNvPr id="21" name="AutoShape 20"/>
          <p:cNvSpPr>
            <a:spLocks noChangeArrowheads="1"/>
          </p:cNvSpPr>
          <p:nvPr/>
        </p:nvSpPr>
        <p:spPr bwMode="auto">
          <a:xfrm>
            <a:off x="3132138" y="2133600"/>
            <a:ext cx="2016125" cy="431800"/>
          </a:xfrm>
          <a:prstGeom prst="wedgeRoundRectCallout">
            <a:avLst>
              <a:gd name="adj1" fmla="val -71157"/>
              <a:gd name="adj2" fmla="val 125736"/>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对井组的定义</a:t>
            </a:r>
          </a:p>
        </p:txBody>
      </p:sp>
      <p:sp>
        <p:nvSpPr>
          <p:cNvPr id="22" name="AutoShape 21"/>
          <p:cNvSpPr>
            <a:spLocks noChangeArrowheads="1"/>
          </p:cNvSpPr>
          <p:nvPr/>
        </p:nvSpPr>
        <p:spPr bwMode="auto">
          <a:xfrm>
            <a:off x="3276600" y="2997200"/>
            <a:ext cx="1727200" cy="647700"/>
          </a:xfrm>
          <a:prstGeom prst="wedgeRoundRectCallout">
            <a:avLst>
              <a:gd name="adj1" fmla="val -88602"/>
              <a:gd name="adj2" fmla="val 11028"/>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单井的生产控制方式</a:t>
            </a:r>
          </a:p>
        </p:txBody>
      </p:sp>
      <p:sp>
        <p:nvSpPr>
          <p:cNvPr id="23" name="AutoShape 22"/>
          <p:cNvSpPr>
            <a:spLocks noChangeArrowheads="1"/>
          </p:cNvSpPr>
          <p:nvPr/>
        </p:nvSpPr>
        <p:spPr bwMode="auto">
          <a:xfrm>
            <a:off x="3203575" y="3716338"/>
            <a:ext cx="1512888" cy="720725"/>
          </a:xfrm>
          <a:prstGeom prst="wedgeRoundRectCallout">
            <a:avLst>
              <a:gd name="adj1" fmla="val -88509"/>
              <a:gd name="adj2" fmla="val -7708"/>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井组的生产控制方式</a:t>
            </a:r>
          </a:p>
        </p:txBody>
      </p:sp>
      <p:sp>
        <p:nvSpPr>
          <p:cNvPr id="24" name="AutoShape 23"/>
          <p:cNvSpPr>
            <a:spLocks noChangeArrowheads="1"/>
          </p:cNvSpPr>
          <p:nvPr/>
        </p:nvSpPr>
        <p:spPr bwMode="auto">
          <a:xfrm>
            <a:off x="3348038" y="4652963"/>
            <a:ext cx="1800225" cy="431800"/>
          </a:xfrm>
          <a:prstGeom prst="wedgeRoundRectCallout">
            <a:avLst>
              <a:gd name="adj1" fmla="val -100880"/>
              <a:gd name="adj2" fmla="val 42278"/>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单井的注水量</a:t>
            </a:r>
          </a:p>
        </p:txBody>
      </p:sp>
      <p:sp>
        <p:nvSpPr>
          <p:cNvPr id="25" name="AutoShape 24"/>
          <p:cNvSpPr>
            <a:spLocks noChangeArrowheads="1"/>
          </p:cNvSpPr>
          <p:nvPr/>
        </p:nvSpPr>
        <p:spPr bwMode="auto">
          <a:xfrm>
            <a:off x="3348038" y="5516563"/>
            <a:ext cx="2592387" cy="576262"/>
          </a:xfrm>
          <a:prstGeom prst="wedgeRoundRectCallout">
            <a:avLst>
              <a:gd name="adj1" fmla="val -82944"/>
              <a:gd name="adj2" fmla="val -31269"/>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井组的注水量</a:t>
            </a:r>
          </a:p>
        </p:txBody>
      </p:sp>
      <p:sp>
        <p:nvSpPr>
          <p:cNvPr id="26" name="AutoShape 25"/>
          <p:cNvSpPr>
            <a:spLocks noChangeArrowheads="1"/>
          </p:cNvSpPr>
          <p:nvPr/>
        </p:nvSpPr>
        <p:spPr bwMode="auto">
          <a:xfrm>
            <a:off x="2627313" y="6237288"/>
            <a:ext cx="2449512" cy="431800"/>
          </a:xfrm>
          <a:prstGeom prst="wedgeRoundRectCallout">
            <a:avLst>
              <a:gd name="adj1" fmla="val -76375"/>
              <a:gd name="adj2" fmla="val -53676"/>
              <a:gd name="adj3" fmla="val 16667"/>
            </a:avLst>
          </a:prstGeom>
          <a:noFill/>
          <a:ln w="9525">
            <a:solidFill>
              <a:schemeClr val="tx1"/>
            </a:solidFill>
            <a:miter lim="800000"/>
            <a:headEnd/>
            <a:tailEnd/>
          </a:ln>
          <a:effectLst/>
        </p:spPr>
        <p:txBody>
          <a:bodyPr/>
          <a:lstStyle/>
          <a:p>
            <a:pPr algn="ctr" eaLnBrk="1" hangingPunct="1"/>
            <a:r>
              <a:rPr lang="zh-CN" altLang="en-US" sz="1400">
                <a:solidFill>
                  <a:srgbClr val="FF0000"/>
                </a:solidFill>
              </a:rPr>
              <a:t>报告布间隔是多少</a:t>
            </a:r>
          </a:p>
        </p:txBody>
      </p:sp>
      <p:pic>
        <p:nvPicPr>
          <p:cNvPr id="121857" name="Picture 1" descr="C:\Users\Administrator\Documents\youdu\72828963-124604-dg_lijian1\image\temp\{cba58420-17e8-4940-826b-0a46231fc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232" y="3321050"/>
            <a:ext cx="2851150" cy="340225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
          <p:cNvSpPr txBox="1">
            <a:spLocks noChangeArrowheads="1"/>
          </p:cNvSpPr>
          <p:nvPr/>
        </p:nvSpPr>
        <p:spPr bwMode="auto">
          <a:xfrm>
            <a:off x="334807" y="743215"/>
            <a:ext cx="2579843"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zh-CN" altLang="en-US" b="1" dirty="0">
                <a:solidFill>
                  <a:srgbClr val="0000FF"/>
                </a:solidFill>
                <a:latin typeface="方正大黑简体" pitchFamily="2" charset="-122"/>
                <a:ea typeface="方正大黑简体" pitchFamily="2" charset="-122"/>
                <a:cs typeface="+mj-cs"/>
              </a:rPr>
              <a:t>（</a:t>
            </a:r>
            <a:r>
              <a:rPr lang="en-US" altLang="zh-CN" b="1" dirty="0">
                <a:solidFill>
                  <a:srgbClr val="0000FF"/>
                </a:solidFill>
                <a:latin typeface="方正大黑简体" pitchFamily="2" charset="-122"/>
                <a:ea typeface="方正大黑简体" pitchFamily="2" charset="-122"/>
                <a:cs typeface="+mj-cs"/>
              </a:rPr>
              <a:t>3</a:t>
            </a:r>
            <a:r>
              <a:rPr lang="zh-CN" altLang="en-US" b="1" dirty="0">
                <a:solidFill>
                  <a:srgbClr val="0000FF"/>
                </a:solidFill>
                <a:latin typeface="方正大黑简体" pitchFamily="2" charset="-122"/>
                <a:ea typeface="方正大黑简体" pitchFamily="2" charset="-122"/>
                <a:cs typeface="+mj-cs"/>
              </a:rPr>
              <a:t>）</a:t>
            </a:r>
            <a:r>
              <a:rPr lang="zh-CN" altLang="en-US" b="1" dirty="0">
                <a:solidFill>
                  <a:srgbClr val="0000FF"/>
                </a:solidFill>
                <a:latin typeface="方正大黑简体" pitchFamily="2" charset="-122"/>
                <a:ea typeface="方正大黑简体" pitchFamily="2" charset="-122"/>
              </a:rPr>
              <a:t>数据文件剖析</a:t>
            </a:r>
            <a:endParaRPr lang="en-US" altLang="zh-CN" b="1" dirty="0">
              <a:solidFill>
                <a:srgbClr val="0000FF"/>
              </a:solidFill>
              <a:latin typeface="方正大黑简体" pitchFamily="2" charset="-122"/>
              <a:ea typeface="方正大黑简体" pitchFamily="2" charset="-122"/>
            </a:endParaRPr>
          </a:p>
        </p:txBody>
      </p:sp>
    </p:spTree>
    <p:extLst>
      <p:ext uri="{BB962C8B-B14F-4D97-AF65-F5344CB8AC3E}">
        <p14:creationId xmlns:p14="http://schemas.microsoft.com/office/powerpoint/2010/main" val="36139515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280086" y="882088"/>
            <a:ext cx="3884295"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a:solidFill>
                  <a:srgbClr val="C00000"/>
                </a:solidFill>
                <a:latin typeface="方正大黑简体" pitchFamily="2" charset="-122"/>
                <a:ea typeface="方正大黑简体" pitchFamily="2" charset="-122"/>
                <a:cs typeface="+mj-cs"/>
              </a:rPr>
              <a:t>6</a:t>
            </a:r>
            <a:r>
              <a:rPr lang="zh-CN" altLang="en-US" sz="2000" b="1" dirty="0">
                <a:solidFill>
                  <a:srgbClr val="C00000"/>
                </a:solidFill>
                <a:latin typeface="方正大黑简体" pitchFamily="2" charset="-122"/>
                <a:ea typeface="方正大黑简体" pitchFamily="2" charset="-122"/>
                <a:cs typeface="+mj-cs"/>
              </a:rPr>
              <a:t>、 模型结果展示</a:t>
            </a:r>
            <a:endParaRPr kumimoji="0" lang="en-US" altLang="zh-CN" sz="2000" b="1" i="0" u="none" strike="noStrike" kern="1200" cap="none" spc="0" normalizeH="0" baseline="0" noProof="0" dirty="0">
              <a:ln>
                <a:noFill/>
              </a:ln>
              <a:solidFill>
                <a:srgbClr val="C00000"/>
              </a:solidFill>
              <a:effectLst/>
              <a:uLnTx/>
              <a:uFillTx/>
              <a:latin typeface="方正大黑简体" pitchFamily="2" charset="-122"/>
              <a:ea typeface="方正大黑简体" pitchFamily="2" charset="-122"/>
              <a:cs typeface="+mj-cs"/>
            </a:endParaRPr>
          </a:p>
        </p:txBody>
      </p:sp>
      <p:sp>
        <p:nvSpPr>
          <p:cNvPr id="2" name="文本框 1"/>
          <p:cNvSpPr txBox="1"/>
          <p:nvPr/>
        </p:nvSpPr>
        <p:spPr>
          <a:xfrm>
            <a:off x="756745" y="1386914"/>
            <a:ext cx="2151993" cy="369332"/>
          </a:xfrm>
          <a:prstGeom prst="rect">
            <a:avLst/>
          </a:prstGeom>
          <a:noFill/>
        </p:spPr>
        <p:txBody>
          <a:bodyPr wrap="square" rtlCol="0">
            <a:spAutoFit/>
          </a:bodyPr>
          <a:lstStyle/>
          <a:p>
            <a:r>
              <a:rPr lang="zh-CN" altLang="en-US" dirty="0">
                <a:latin typeface="方正大黑简体" panose="03000509000000000000" pitchFamily="65" charset="-122"/>
                <a:ea typeface="方正大黑简体" panose="03000509000000000000" pitchFamily="65" charset="-122"/>
              </a:rPr>
              <a:t>（</a:t>
            </a:r>
            <a:r>
              <a:rPr lang="en-US" altLang="zh-CN" dirty="0">
                <a:latin typeface="方正大黑简体" panose="03000509000000000000" pitchFamily="65" charset="-122"/>
                <a:ea typeface="方正大黑简体" panose="03000509000000000000" pitchFamily="65" charset="-122"/>
              </a:rPr>
              <a:t>1</a:t>
            </a:r>
            <a:r>
              <a:rPr lang="zh-CN" altLang="en-US" dirty="0">
                <a:latin typeface="方正大黑简体" panose="03000509000000000000" pitchFamily="65" charset="-122"/>
                <a:ea typeface="方正大黑简体" panose="03000509000000000000" pitchFamily="65" charset="-122"/>
              </a:rPr>
              <a:t>）查看指标曲线</a:t>
            </a:r>
          </a:p>
        </p:txBody>
      </p:sp>
      <p:sp>
        <p:nvSpPr>
          <p:cNvPr id="17" name="文本框 16"/>
          <p:cNvSpPr txBox="1"/>
          <p:nvPr/>
        </p:nvSpPr>
        <p:spPr>
          <a:xfrm>
            <a:off x="683438" y="4311418"/>
            <a:ext cx="3504591" cy="369332"/>
          </a:xfrm>
          <a:prstGeom prst="rect">
            <a:avLst/>
          </a:prstGeom>
          <a:noFill/>
        </p:spPr>
        <p:txBody>
          <a:bodyPr wrap="square" rtlCol="0">
            <a:spAutoFit/>
          </a:bodyPr>
          <a:lstStyle/>
          <a:p>
            <a:r>
              <a:rPr lang="zh-CN" altLang="en-US" dirty="0">
                <a:latin typeface="方正大黑简体" panose="03000509000000000000" pitchFamily="65" charset="-122"/>
                <a:ea typeface="方正大黑简体" panose="03000509000000000000" pitchFamily="65" charset="-122"/>
              </a:rPr>
              <a:t>（</a:t>
            </a:r>
            <a:r>
              <a:rPr lang="en-US" altLang="zh-CN" dirty="0">
                <a:latin typeface="方正大黑简体" panose="03000509000000000000" pitchFamily="65" charset="-122"/>
                <a:ea typeface="方正大黑简体" panose="03000509000000000000" pitchFamily="65" charset="-122"/>
              </a:rPr>
              <a:t>2</a:t>
            </a:r>
            <a:r>
              <a:rPr lang="zh-CN" altLang="en-US" dirty="0">
                <a:latin typeface="方正大黑简体" panose="03000509000000000000" pitchFamily="65" charset="-122"/>
                <a:ea typeface="方正大黑简体" panose="03000509000000000000" pitchFamily="65" charset="-122"/>
              </a:rPr>
              <a:t>）查看场图（平面、立体）</a:t>
            </a:r>
          </a:p>
        </p:txBody>
      </p:sp>
      <p:pic>
        <p:nvPicPr>
          <p:cNvPr id="115713" name="Picture 1" descr="C:\Users\Administrator\Documents\youdu\72828963-124604-dg_lijian1\image\temp\{139e1ead-1757-4655-8a34-94d3025c8b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234" y="1756246"/>
            <a:ext cx="3944101" cy="246057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4863661" y="1587342"/>
            <a:ext cx="4062577" cy="2587854"/>
          </a:xfrm>
          <a:prstGeom prst="rect">
            <a:avLst/>
          </a:prstGeom>
        </p:spPr>
      </p:pic>
      <p:pic>
        <p:nvPicPr>
          <p:cNvPr id="4" name="图片 3"/>
          <p:cNvPicPr>
            <a:picLocks noChangeAspect="1"/>
          </p:cNvPicPr>
          <p:nvPr/>
        </p:nvPicPr>
        <p:blipFill>
          <a:blip r:embed="rId4"/>
          <a:stretch>
            <a:fillRect/>
          </a:stretch>
        </p:blipFill>
        <p:spPr>
          <a:xfrm>
            <a:off x="1326493" y="4885701"/>
            <a:ext cx="2773581" cy="1728429"/>
          </a:xfrm>
          <a:prstGeom prst="rect">
            <a:avLst/>
          </a:prstGeom>
        </p:spPr>
      </p:pic>
      <p:pic>
        <p:nvPicPr>
          <p:cNvPr id="6" name="图片 5"/>
          <p:cNvPicPr>
            <a:picLocks noChangeAspect="1"/>
          </p:cNvPicPr>
          <p:nvPr/>
        </p:nvPicPr>
        <p:blipFill rotWithShape="1">
          <a:blip r:embed="rId5"/>
          <a:srcRect r="57956" b="10786"/>
          <a:stretch/>
        </p:blipFill>
        <p:spPr>
          <a:xfrm>
            <a:off x="4685335" y="4165539"/>
            <a:ext cx="2036153" cy="2692461"/>
          </a:xfrm>
          <a:prstGeom prst="rect">
            <a:avLst/>
          </a:prstGeom>
        </p:spPr>
      </p:pic>
      <p:pic>
        <p:nvPicPr>
          <p:cNvPr id="12" name="图片 11"/>
          <p:cNvPicPr>
            <a:picLocks noChangeAspect="1"/>
          </p:cNvPicPr>
          <p:nvPr/>
        </p:nvPicPr>
        <p:blipFill rotWithShape="1">
          <a:blip r:embed="rId6"/>
          <a:srcRect l="1268" t="2693" r="59093" b="8050"/>
          <a:stretch/>
        </p:blipFill>
        <p:spPr>
          <a:xfrm>
            <a:off x="6862166" y="4159044"/>
            <a:ext cx="1923394" cy="2698956"/>
          </a:xfrm>
          <a:prstGeom prst="rect">
            <a:avLst/>
          </a:prstGeom>
        </p:spPr>
      </p:pic>
    </p:spTree>
    <p:extLst>
      <p:ext uri="{BB962C8B-B14F-4D97-AF65-F5344CB8AC3E}">
        <p14:creationId xmlns:p14="http://schemas.microsoft.com/office/powerpoint/2010/main" val="22090709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bwMode="auto">
          <a:xfrm>
            <a:off x="280086" y="882088"/>
            <a:ext cx="4482414"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lnSpc>
                <a:spcPct val="90000"/>
              </a:lnSpc>
            </a:pPr>
            <a:r>
              <a:rPr lang="en-US" altLang="zh-CN" sz="2000" b="1" dirty="0" smtClean="0">
                <a:solidFill>
                  <a:srgbClr val="C00000"/>
                </a:solidFill>
                <a:latin typeface="方正大黑简体" pitchFamily="2" charset="-122"/>
                <a:ea typeface="方正大黑简体" pitchFamily="2" charset="-122"/>
                <a:cs typeface="+mj-cs"/>
              </a:rPr>
              <a:t>1</a:t>
            </a:r>
            <a:r>
              <a:rPr lang="zh-CN" altLang="en-US" sz="2000" b="1" dirty="0" smtClean="0">
                <a:solidFill>
                  <a:srgbClr val="C00000"/>
                </a:solidFill>
                <a:latin typeface="方正大黑简体" pitchFamily="2" charset="-122"/>
                <a:ea typeface="方正大黑简体" pitchFamily="2" charset="-122"/>
                <a:cs typeface="+mj-cs"/>
              </a:rPr>
              <a:t>、历史拟合</a:t>
            </a:r>
            <a:r>
              <a:rPr lang="zh-CN" altLang="en-US" sz="2000" b="1" dirty="0">
                <a:solidFill>
                  <a:srgbClr val="C00000"/>
                </a:solidFill>
                <a:latin typeface="方正大黑简体" pitchFamily="2" charset="-122"/>
                <a:ea typeface="方正大黑简体" pitchFamily="2" charset="-122"/>
                <a:cs typeface="+mj-cs"/>
              </a:rPr>
              <a:t>的顺序</a:t>
            </a:r>
          </a:p>
        </p:txBody>
      </p:sp>
      <p:sp>
        <p:nvSpPr>
          <p:cNvPr id="10" name="Rectangle 2">
            <a:extLst>
              <a:ext uri="{FF2B5EF4-FFF2-40B4-BE49-F238E27FC236}">
                <a16:creationId xmlns:a16="http://schemas.microsoft.com/office/drawing/2014/main" id="{93D5E541-C834-4610-B0C8-C4C9C2478EC5}"/>
              </a:ext>
            </a:extLst>
          </p:cNvPr>
          <p:cNvSpPr txBox="1">
            <a:spLocks noChangeArrowheads="1"/>
          </p:cNvSpPr>
          <p:nvPr/>
        </p:nvSpPr>
        <p:spPr bwMode="auto">
          <a:xfrm>
            <a:off x="682121" y="243117"/>
            <a:ext cx="6360969" cy="50482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1"/>
                </a:solidFill>
                <a:latin typeface="+mj-lt"/>
                <a:ea typeface="+mj-ea"/>
                <a:cs typeface="+mj-cs"/>
              </a:defRPr>
            </a:lvl1pPr>
            <a:lvl2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2pPr>
            <a:lvl3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3pPr>
            <a:lvl4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4pPr>
            <a:lvl5pPr algn="l" rtl="0" eaLnBrk="0" fontAlgn="base" hangingPunct="0">
              <a:lnSpc>
                <a:spcPct val="90000"/>
              </a:lnSpc>
              <a:spcBef>
                <a:spcPct val="0"/>
              </a:spcBef>
              <a:spcAft>
                <a:spcPct val="0"/>
              </a:spcAft>
              <a:defRPr sz="2800">
                <a:solidFill>
                  <a:schemeClr val="tx1"/>
                </a:solidFill>
                <a:latin typeface="Arial"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charset="0"/>
                <a:ea typeface="微软雅黑" pitchFamily="34" charset="-122"/>
              </a:defRPr>
            </a:lvl9pPr>
          </a:lstStyle>
          <a:p>
            <a:r>
              <a:rPr lang="zh-CN" altLang="en-US" sz="2400" b="1" dirty="0">
                <a:solidFill>
                  <a:srgbClr val="C00000"/>
                </a:solidFill>
                <a:latin typeface="方正大黑简体" pitchFamily="2" charset="-122"/>
                <a:ea typeface="方正大黑简体" pitchFamily="2" charset="-122"/>
              </a:rPr>
              <a:t>（三）历史拟合关键技术</a:t>
            </a:r>
          </a:p>
        </p:txBody>
      </p:sp>
      <p:sp>
        <p:nvSpPr>
          <p:cNvPr id="4" name="Rectangle 7">
            <a:extLst>
              <a:ext uri="{FF2B5EF4-FFF2-40B4-BE49-F238E27FC236}">
                <a16:creationId xmlns:a16="http://schemas.microsoft.com/office/drawing/2014/main" id="{D7823A65-3796-4534-AC55-0EB1FBD6749D}"/>
              </a:ext>
            </a:extLst>
          </p:cNvPr>
          <p:cNvSpPr>
            <a:spLocks noChangeArrowheads="1"/>
          </p:cNvSpPr>
          <p:nvPr/>
        </p:nvSpPr>
        <p:spPr bwMode="auto">
          <a:xfrm>
            <a:off x="481013" y="1620838"/>
            <a:ext cx="8353425" cy="1938992"/>
          </a:xfrm>
          <a:prstGeom prst="rect">
            <a:avLst/>
          </a:prstGeom>
          <a:solidFill>
            <a:schemeClr val="accent4">
              <a:lumMod val="20000"/>
              <a:lumOff val="80000"/>
            </a:schemeClr>
          </a:solidFill>
          <a:ln w="9525">
            <a:solidFill>
              <a:schemeClr val="hlink"/>
            </a:solidFill>
            <a:miter lim="800000"/>
            <a:headEnd/>
            <a:tailEnd/>
          </a:ln>
          <a:effectLst/>
          <a:scene3d>
            <a:camera prst="orthographicFront"/>
            <a:lightRig rig="threePt" dir="t"/>
          </a:scene3d>
          <a:sp3d>
            <a:bevelT prst="angle"/>
          </a:sp3d>
          <a:extLst/>
        </p:spPr>
        <p:txBody>
          <a:bodyPr>
            <a:spAutoFit/>
          </a:bodyPr>
          <a:lstStyle/>
          <a:p>
            <a:pPr algn="just">
              <a:lnSpc>
                <a:spcPct val="150000"/>
              </a:lnSpc>
            </a:pPr>
            <a:r>
              <a:rPr lang="zh-CN" altLang="en-US" sz="2000" dirty="0" smtClean="0">
                <a:solidFill>
                  <a:schemeClr val="tx2"/>
                </a:solidFill>
                <a:latin typeface="方正大黑简体" panose="03000509000000000000" pitchFamily="65" charset="-122"/>
                <a:ea typeface="方正大黑简体" panose="03000509000000000000" pitchFamily="65" charset="-122"/>
              </a:rPr>
              <a:t>      </a:t>
            </a:r>
            <a:r>
              <a:rPr lang="zh-CN" altLang="en-US" sz="2000" dirty="0" smtClean="0">
                <a:solidFill>
                  <a:srgbClr val="002060"/>
                </a:solidFill>
                <a:latin typeface="方正大黑简体" panose="03000509000000000000" pitchFamily="65" charset="-122"/>
                <a:ea typeface="方正大黑简体" panose="03000509000000000000" pitchFamily="65" charset="-122"/>
              </a:rPr>
              <a:t>将</a:t>
            </a:r>
            <a:r>
              <a:rPr lang="zh-CN" altLang="en-US" sz="2000" dirty="0">
                <a:solidFill>
                  <a:srgbClr val="002060"/>
                </a:solidFill>
                <a:latin typeface="方正大黑简体" panose="03000509000000000000" pitchFamily="65" charset="-122"/>
                <a:ea typeface="方正大黑简体" panose="03000509000000000000" pitchFamily="65" charset="-122"/>
              </a:rPr>
              <a:t>模型</a:t>
            </a:r>
            <a:r>
              <a:rPr lang="zh-CN" altLang="en-US" sz="2000" dirty="0" smtClean="0">
                <a:solidFill>
                  <a:srgbClr val="002060"/>
                </a:solidFill>
                <a:latin typeface="方正大黑简体" panose="03000509000000000000" pitchFamily="65" charset="-122"/>
                <a:ea typeface="方正大黑简体" panose="03000509000000000000" pitchFamily="65" charset="-122"/>
              </a:rPr>
              <a:t>计算</a:t>
            </a:r>
            <a:r>
              <a:rPr lang="zh-CN" altLang="en-US" sz="2000" dirty="0">
                <a:solidFill>
                  <a:srgbClr val="002060"/>
                </a:solidFill>
                <a:latin typeface="方正大黑简体" panose="03000509000000000000" pitchFamily="65" charset="-122"/>
                <a:ea typeface="方正大黑简体" panose="03000509000000000000" pitchFamily="65" charset="-122"/>
              </a:rPr>
              <a:t>结果与实际观测和测定的开发指标</a:t>
            </a:r>
            <a:r>
              <a:rPr lang="en-US" altLang="zh-CN" sz="2000" dirty="0">
                <a:solidFill>
                  <a:srgbClr val="002060"/>
                </a:solidFill>
                <a:latin typeface="方正大黑简体" panose="03000509000000000000" pitchFamily="65" charset="-122"/>
                <a:ea typeface="方正大黑简体" panose="03000509000000000000" pitchFamily="65" charset="-122"/>
              </a:rPr>
              <a:t>(</a:t>
            </a:r>
            <a:r>
              <a:rPr lang="zh-CN" altLang="en-US" sz="2000" dirty="0">
                <a:solidFill>
                  <a:srgbClr val="002060"/>
                </a:solidFill>
                <a:latin typeface="方正大黑简体" panose="03000509000000000000" pitchFamily="65" charset="-122"/>
                <a:ea typeface="方正大黑简体" panose="03000509000000000000" pitchFamily="65" charset="-122"/>
              </a:rPr>
              <a:t>油层压力和综合含水率等</a:t>
            </a:r>
            <a:r>
              <a:rPr lang="en-US" altLang="zh-CN" sz="2000" dirty="0">
                <a:solidFill>
                  <a:srgbClr val="002060"/>
                </a:solidFill>
                <a:latin typeface="方正大黑简体" panose="03000509000000000000" pitchFamily="65" charset="-122"/>
                <a:ea typeface="方正大黑简体" panose="03000509000000000000" pitchFamily="65" charset="-122"/>
              </a:rPr>
              <a:t>)</a:t>
            </a:r>
            <a:r>
              <a:rPr lang="zh-CN" altLang="en-US" sz="2000" dirty="0">
                <a:solidFill>
                  <a:srgbClr val="002060"/>
                </a:solidFill>
                <a:latin typeface="方正大黑简体" panose="03000509000000000000" pitchFamily="65" charset="-122"/>
                <a:ea typeface="方正大黑简体" panose="03000509000000000000" pitchFamily="65" charset="-122"/>
              </a:rPr>
              <a:t>相比较。若发现两者间有相当大的差异，则说明所用的资料与实际油田资料差异很大，逐步修改输入数据，使计算结果与实测结果</a:t>
            </a:r>
            <a:r>
              <a:rPr lang="zh-CN" altLang="en-US" sz="2000" dirty="0" smtClean="0">
                <a:solidFill>
                  <a:srgbClr val="002060"/>
                </a:solidFill>
                <a:latin typeface="方正大黑简体" panose="03000509000000000000" pitchFamily="65" charset="-122"/>
                <a:ea typeface="方正大黑简体" panose="03000509000000000000" pitchFamily="65" charset="-122"/>
              </a:rPr>
              <a:t>一致，</a:t>
            </a:r>
            <a:r>
              <a:rPr lang="zh-CN" altLang="en-US" sz="2000" dirty="0" smtClean="0">
                <a:solidFill>
                  <a:srgbClr val="C00000"/>
                </a:solidFill>
                <a:latin typeface="方正大黑简体" panose="03000509000000000000" pitchFamily="65" charset="-122"/>
                <a:ea typeface="方正大黑简体" panose="03000509000000000000" pitchFamily="65" charset="-122"/>
              </a:rPr>
              <a:t>实现模型修正的目的</a:t>
            </a:r>
            <a:r>
              <a:rPr lang="zh-CN" altLang="en-US" sz="2000" dirty="0" smtClean="0">
                <a:solidFill>
                  <a:schemeClr val="tx2"/>
                </a:solidFill>
                <a:latin typeface="方正大黑简体" panose="03000509000000000000" pitchFamily="65" charset="-122"/>
                <a:ea typeface="方正大黑简体" panose="03000509000000000000" pitchFamily="65" charset="-122"/>
              </a:rPr>
              <a:t>。</a:t>
            </a:r>
            <a:endParaRPr lang="zh-CN" altLang="en-US" sz="2000" dirty="0">
              <a:solidFill>
                <a:schemeClr val="tx2"/>
              </a:solidFill>
              <a:latin typeface="方正大黑简体" panose="03000509000000000000" pitchFamily="65" charset="-122"/>
              <a:ea typeface="方正大黑简体" panose="03000509000000000000" pitchFamily="65" charset="-122"/>
            </a:endParaRPr>
          </a:p>
        </p:txBody>
      </p:sp>
      <p:pic>
        <p:nvPicPr>
          <p:cNvPr id="5" name="Picture 5">
            <a:extLst>
              <a:ext uri="{FF2B5EF4-FFF2-40B4-BE49-F238E27FC236}">
                <a16:creationId xmlns:a16="http://schemas.microsoft.com/office/drawing/2014/main" id="{9681BC0F-3C50-46D1-9B36-29DA2FD0D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536" t="36462" r="13411" b="35168"/>
          <a:stretch>
            <a:fillRect/>
          </a:stretch>
        </p:blipFill>
        <p:spPr bwMode="auto">
          <a:xfrm>
            <a:off x="1020763" y="4040188"/>
            <a:ext cx="7620000" cy="20812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a:extLst>
              <a:ext uri="{FF2B5EF4-FFF2-40B4-BE49-F238E27FC236}">
                <a16:creationId xmlns:a16="http://schemas.microsoft.com/office/drawing/2014/main" id="{2455554B-4E69-4FE7-A4B4-B0FF4418F469}"/>
              </a:ext>
            </a:extLst>
          </p:cNvPr>
          <p:cNvSpPr>
            <a:spLocks noChangeArrowheads="1"/>
          </p:cNvSpPr>
          <p:nvPr/>
        </p:nvSpPr>
        <p:spPr bwMode="auto">
          <a:xfrm>
            <a:off x="2820988" y="3992563"/>
            <a:ext cx="1655762" cy="623887"/>
          </a:xfrm>
          <a:prstGeom prst="rect">
            <a:avLst/>
          </a:prstGeom>
          <a:noFill/>
          <a:ln w="381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9">
            <a:extLst>
              <a:ext uri="{FF2B5EF4-FFF2-40B4-BE49-F238E27FC236}">
                <a16:creationId xmlns:a16="http://schemas.microsoft.com/office/drawing/2014/main" id="{6292A990-CA24-415A-8E8D-65A89509198C}"/>
              </a:ext>
            </a:extLst>
          </p:cNvPr>
          <p:cNvSpPr>
            <a:spLocks noChangeArrowheads="1"/>
          </p:cNvSpPr>
          <p:nvPr/>
        </p:nvSpPr>
        <p:spPr bwMode="auto">
          <a:xfrm>
            <a:off x="949325" y="4760913"/>
            <a:ext cx="2592388" cy="623887"/>
          </a:xfrm>
          <a:prstGeom prst="rect">
            <a:avLst/>
          </a:prstGeom>
          <a:noFill/>
          <a:ln w="381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10">
            <a:extLst>
              <a:ext uri="{FF2B5EF4-FFF2-40B4-BE49-F238E27FC236}">
                <a16:creationId xmlns:a16="http://schemas.microsoft.com/office/drawing/2014/main" id="{59F4F2DA-B129-4536-A7BD-A05EA1D573DC}"/>
              </a:ext>
            </a:extLst>
          </p:cNvPr>
          <p:cNvSpPr>
            <a:spLocks noChangeArrowheads="1"/>
          </p:cNvSpPr>
          <p:nvPr/>
        </p:nvSpPr>
        <p:spPr bwMode="auto">
          <a:xfrm>
            <a:off x="5413375" y="4760913"/>
            <a:ext cx="3313113" cy="623887"/>
          </a:xfrm>
          <a:prstGeom prst="rect">
            <a:avLst/>
          </a:prstGeom>
          <a:noFill/>
          <a:ln w="3810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文本框 1"/>
          <p:cNvSpPr txBox="1"/>
          <p:nvPr/>
        </p:nvSpPr>
        <p:spPr>
          <a:xfrm>
            <a:off x="4476750" y="6232426"/>
            <a:ext cx="1343025" cy="369332"/>
          </a:xfrm>
          <a:prstGeom prst="rect">
            <a:avLst/>
          </a:prstGeom>
          <a:noFill/>
        </p:spPr>
        <p:txBody>
          <a:bodyPr wrap="square" rtlCol="0">
            <a:spAutoFit/>
          </a:bodyPr>
          <a:lstStyle/>
          <a:p>
            <a:r>
              <a:rPr lang="zh-CN" altLang="en-US" dirty="0" smtClean="0"/>
              <a:t>拟合过程</a:t>
            </a:r>
            <a:endParaRPr lang="zh-CN" altLang="en-US" dirty="0"/>
          </a:p>
        </p:txBody>
      </p:sp>
    </p:spTree>
    <p:extLst>
      <p:ext uri="{BB962C8B-B14F-4D97-AF65-F5344CB8AC3E}">
        <p14:creationId xmlns:p14="http://schemas.microsoft.com/office/powerpoint/2010/main" val="19743367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682120" y="931857"/>
            <a:ext cx="3089779" cy="400110"/>
          </a:xfrm>
          <a:prstGeom prst="rect">
            <a:avLst/>
          </a:prstGeom>
          <a:noFill/>
        </p:spPr>
        <p:txBody>
          <a:bodyPr wrap="square" rtlCol="0">
            <a:spAutoFit/>
          </a:bodyPr>
          <a:lstStyle/>
          <a:p>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a:t>
            </a:r>
            <a:r>
              <a:rPr lang="zh-CN" altLang="en-US" sz="2000" b="1" dirty="0">
                <a:solidFill>
                  <a:srgbClr val="C00000"/>
                </a:solidFill>
                <a:latin typeface="方正大黑简体" pitchFamily="65" charset="-122"/>
                <a:ea typeface="方正大黑简体" pitchFamily="65" charset="-122"/>
              </a:rPr>
              <a:t>确定参数的可调范围</a:t>
            </a:r>
          </a:p>
        </p:txBody>
      </p:sp>
      <p:graphicFrame>
        <p:nvGraphicFramePr>
          <p:cNvPr id="12" name="表格 11"/>
          <p:cNvGraphicFramePr>
            <a:graphicFrameLocks noGrp="1"/>
          </p:cNvGraphicFramePr>
          <p:nvPr>
            <p:extLst>
              <p:ext uri="{D42A27DB-BD31-4B8C-83A1-F6EECF244321}">
                <p14:modId xmlns:p14="http://schemas.microsoft.com/office/powerpoint/2010/main" val="280661783"/>
              </p:ext>
            </p:extLst>
          </p:nvPr>
        </p:nvGraphicFramePr>
        <p:xfrm>
          <a:off x="1036951" y="1602672"/>
          <a:ext cx="7192648" cy="3429000"/>
        </p:xfrm>
        <a:graphic>
          <a:graphicData uri="http://schemas.openxmlformats.org/drawingml/2006/table">
            <a:tbl>
              <a:tblPr/>
              <a:tblGrid>
                <a:gridCol w="2138355">
                  <a:extLst>
                    <a:ext uri="{9D8B030D-6E8A-4147-A177-3AD203B41FA5}">
                      <a16:colId xmlns:a16="http://schemas.microsoft.com/office/drawing/2014/main" val="20000"/>
                    </a:ext>
                  </a:extLst>
                </a:gridCol>
                <a:gridCol w="1924519">
                  <a:extLst>
                    <a:ext uri="{9D8B030D-6E8A-4147-A177-3AD203B41FA5}">
                      <a16:colId xmlns:a16="http://schemas.microsoft.com/office/drawing/2014/main" val="20001"/>
                    </a:ext>
                  </a:extLst>
                </a:gridCol>
                <a:gridCol w="3129774">
                  <a:extLst>
                    <a:ext uri="{9D8B030D-6E8A-4147-A177-3AD203B41FA5}">
                      <a16:colId xmlns:a16="http://schemas.microsoft.com/office/drawing/2014/main" val="20002"/>
                    </a:ext>
                  </a:extLst>
                </a:gridCol>
              </a:tblGrid>
              <a:tr h="342900">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参数名称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是否可调</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调整范围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0"/>
                  </a:ext>
                </a:extLst>
              </a:tr>
              <a:tr h="342900">
                <a:tc>
                  <a:txBody>
                    <a:bodyPr/>
                    <a:lstStyle/>
                    <a:p>
                      <a:pPr algn="ctr" fontAlgn="ctr"/>
                      <a:r>
                        <a:rPr lang="zh-CN" altLang="en-US" sz="1200" b="0" i="0" u="none" strike="noStrike" dirty="0">
                          <a:solidFill>
                            <a:srgbClr val="C00000"/>
                          </a:solidFill>
                          <a:effectLst/>
                          <a:latin typeface="方正大黑简体" pitchFamily="65" charset="-122"/>
                          <a:ea typeface="方正大黑简体" pitchFamily="65" charset="-122"/>
                        </a:rPr>
                        <a:t>渗透率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8000"/>
                          </a:solidFill>
                          <a:effectLst/>
                          <a:latin typeface="方正大黑简体" pitchFamily="65" charset="-122"/>
                          <a:ea typeface="方正大黑简体" pitchFamily="65" charset="-122"/>
                        </a:rPr>
                        <a:t>不定参数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方正大黑简体" pitchFamily="65" charset="-122"/>
                          <a:ea typeface="方正大黑简体" pitchFamily="65" charset="-122"/>
                        </a:rPr>
                        <a:t>可以放大或缩小</a:t>
                      </a:r>
                      <a:r>
                        <a:rPr lang="en-US" altLang="zh-CN" sz="1200" b="0" i="0" u="none" strike="noStrike" dirty="0">
                          <a:solidFill>
                            <a:srgbClr val="FF3300"/>
                          </a:solidFill>
                          <a:effectLst/>
                          <a:latin typeface="方正大黑简体" pitchFamily="65" charset="-122"/>
                          <a:ea typeface="方正大黑简体" pitchFamily="65" charset="-122"/>
                        </a:rPr>
                        <a:t>2</a:t>
                      </a:r>
                      <a:r>
                        <a:rPr lang="zh-CN" altLang="en-US" sz="1200" b="0" i="0" u="none" strike="noStrike" dirty="0">
                          <a:solidFill>
                            <a:srgbClr val="FF3300"/>
                          </a:solidFill>
                          <a:effectLst/>
                          <a:latin typeface="方正大黑简体" pitchFamily="65" charset="-122"/>
                          <a:ea typeface="方正大黑简体" pitchFamily="65" charset="-122"/>
                        </a:rPr>
                        <a:t>－</a:t>
                      </a:r>
                      <a:r>
                        <a:rPr lang="en-US" altLang="zh-CN" sz="1200" b="0" i="0" u="none" strike="noStrike" dirty="0">
                          <a:solidFill>
                            <a:srgbClr val="FF3300"/>
                          </a:solidFill>
                          <a:effectLst/>
                          <a:latin typeface="方正大黑简体" pitchFamily="65" charset="-122"/>
                          <a:ea typeface="方正大黑简体" pitchFamily="65" charset="-122"/>
                        </a:rPr>
                        <a:t>3</a:t>
                      </a:r>
                      <a:r>
                        <a:rPr lang="zh-CN" altLang="en-US" sz="1200" b="0" i="0" u="none" strike="noStrike" dirty="0">
                          <a:solidFill>
                            <a:srgbClr val="FF3300"/>
                          </a:solidFill>
                          <a:effectLst/>
                          <a:latin typeface="方正大黑简体" pitchFamily="65" charset="-122"/>
                          <a:ea typeface="方正大黑简体" pitchFamily="65" charset="-122"/>
                        </a:rPr>
                        <a:t>倍或更多</a:t>
                      </a:r>
                      <a:endParaRPr lang="zh-CN" altLang="en-US" sz="1200" b="0" i="0" u="none" strike="noStrike" dirty="0">
                        <a:solidFill>
                          <a:srgbClr val="000000"/>
                        </a:solidFill>
                        <a:effectLst/>
                        <a:latin typeface="方正大黑简体" pitchFamily="65" charset="-122"/>
                        <a:ea typeface="方正大黑简体" pitchFamily="65"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2900">
                <a:tc>
                  <a:txBody>
                    <a:bodyPr/>
                    <a:lstStyle/>
                    <a:p>
                      <a:pPr algn="ctr" fontAlgn="ctr"/>
                      <a:r>
                        <a:rPr lang="zh-CN" altLang="en-US" sz="1200" b="0" i="0" u="none" strike="noStrike" dirty="0">
                          <a:solidFill>
                            <a:srgbClr val="C00000"/>
                          </a:solidFill>
                          <a:effectLst/>
                          <a:latin typeface="方正大黑简体" pitchFamily="65" charset="-122"/>
                          <a:ea typeface="方正大黑简体" pitchFamily="65" charset="-122"/>
                        </a:rPr>
                        <a:t>有效厚度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8000"/>
                          </a:solidFill>
                          <a:effectLst/>
                          <a:latin typeface="方正大黑简体" pitchFamily="65" charset="-122"/>
                          <a:ea typeface="方正大黑简体" pitchFamily="65" charset="-122"/>
                        </a:rPr>
                        <a:t>不定参数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3366"/>
                          </a:solidFill>
                          <a:effectLst/>
                          <a:latin typeface="方正大黑简体" pitchFamily="65" charset="-122"/>
                          <a:ea typeface="方正大黑简体" pitchFamily="65" charset="-122"/>
                        </a:rPr>
                        <a:t>可调范围为</a:t>
                      </a:r>
                      <a:r>
                        <a:rPr lang="en-US" altLang="zh-CN" sz="1200" b="0" i="0" u="none" strike="noStrike" dirty="0">
                          <a:solidFill>
                            <a:srgbClr val="FF3300"/>
                          </a:solidFill>
                          <a:effectLst/>
                          <a:latin typeface="方正大黑简体" pitchFamily="65" charset="-122"/>
                          <a:ea typeface="方正大黑简体" pitchFamily="65" charset="-122"/>
                        </a:rPr>
                        <a:t>-30%</a:t>
                      </a:r>
                      <a:r>
                        <a:rPr lang="zh-CN" altLang="en-US" sz="1200" b="0" i="0" u="none" strike="noStrike" dirty="0">
                          <a:solidFill>
                            <a:srgbClr val="FF3300"/>
                          </a:solidFill>
                          <a:effectLst/>
                          <a:latin typeface="方正大黑简体" pitchFamily="65" charset="-122"/>
                          <a:ea typeface="方正大黑简体" pitchFamily="65" charset="-122"/>
                        </a:rPr>
                        <a:t>－</a:t>
                      </a:r>
                      <a:r>
                        <a:rPr lang="en-US" altLang="zh-CN" sz="1200" b="0" i="0" u="none" strike="noStrike" dirty="0">
                          <a:solidFill>
                            <a:srgbClr val="FF3300"/>
                          </a:solidFill>
                          <a:effectLst/>
                          <a:latin typeface="方正大黑简体" pitchFamily="65" charset="-122"/>
                          <a:ea typeface="方正大黑简体" pitchFamily="65" charset="-122"/>
                        </a:rPr>
                        <a:t>0</a:t>
                      </a:r>
                      <a:r>
                        <a:rPr lang="zh-CN" altLang="en-US" sz="1200" b="0" i="0" u="none" strike="noStrike" dirty="0">
                          <a:solidFill>
                            <a:srgbClr val="FF3300"/>
                          </a:solidFill>
                          <a:effectLst/>
                          <a:latin typeface="方正大黑简体" pitchFamily="65" charset="-122"/>
                          <a:ea typeface="方正大黑简体" pitchFamily="65" charset="-122"/>
                        </a:rPr>
                        <a:t>％</a:t>
                      </a:r>
                      <a:endParaRPr lang="zh-CN" altLang="en-US" sz="1200" b="0" i="0" u="none" strike="noStrike" dirty="0">
                        <a:solidFill>
                          <a:srgbClr val="003366"/>
                        </a:solidFill>
                        <a:effectLst/>
                        <a:latin typeface="方正大黑简体" pitchFamily="65" charset="-122"/>
                        <a:ea typeface="方正大黑简体" pitchFamily="65"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2900">
                <a:tc>
                  <a:txBody>
                    <a:bodyPr/>
                    <a:lstStyle/>
                    <a:p>
                      <a:pPr algn="ctr" fontAlgn="ctr"/>
                      <a:r>
                        <a:rPr lang="zh-CN" altLang="en-US" sz="1200" b="1" i="0" u="none" strike="noStrike" dirty="0">
                          <a:solidFill>
                            <a:srgbClr val="C00000"/>
                          </a:solidFill>
                          <a:effectLst/>
                          <a:latin typeface="方正大黑简体" pitchFamily="65" charset="-122"/>
                          <a:ea typeface="方正大黑简体" pitchFamily="65" charset="-122"/>
                        </a:rPr>
                        <a:t>岩石压缩系数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8000"/>
                          </a:solidFill>
                          <a:effectLst/>
                          <a:latin typeface="方正大黑简体" pitchFamily="65" charset="-122"/>
                          <a:ea typeface="方正大黑简体" pitchFamily="65" charset="-122"/>
                        </a:rPr>
                        <a:t>不定参数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66"/>
                          </a:solidFill>
                          <a:effectLst/>
                          <a:latin typeface="方正大黑简体" pitchFamily="65" charset="-122"/>
                          <a:ea typeface="方正大黑简体" pitchFamily="65" charset="-122"/>
                        </a:rPr>
                        <a:t>可以</a:t>
                      </a:r>
                      <a:r>
                        <a:rPr lang="zh-CN" altLang="en-US" sz="1200" b="1" i="0" u="none" strike="noStrike" dirty="0">
                          <a:solidFill>
                            <a:srgbClr val="FF3300"/>
                          </a:solidFill>
                          <a:effectLst/>
                          <a:latin typeface="方正大黑简体" pitchFamily="65" charset="-122"/>
                          <a:ea typeface="方正大黑简体" pitchFamily="65" charset="-122"/>
                        </a:rPr>
                        <a:t>扩大一倍</a:t>
                      </a:r>
                      <a:endParaRPr lang="zh-CN" altLang="en-US" sz="1200" b="1" i="0" u="none" strike="noStrike" dirty="0">
                        <a:solidFill>
                          <a:srgbClr val="008000"/>
                        </a:solidFill>
                        <a:effectLst/>
                        <a:latin typeface="方正大黑简体" pitchFamily="65" charset="-122"/>
                        <a:ea typeface="方正大黑简体" pitchFamily="65"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900">
                <a:tc>
                  <a:txBody>
                    <a:bodyPr/>
                    <a:lstStyle/>
                    <a:p>
                      <a:pPr algn="ctr" fontAlgn="ctr"/>
                      <a:r>
                        <a:rPr lang="zh-CN" altLang="en-US" sz="1200" b="1" i="0" u="none" strike="noStrike" dirty="0">
                          <a:solidFill>
                            <a:srgbClr val="C00000"/>
                          </a:solidFill>
                          <a:effectLst/>
                          <a:latin typeface="方正大黑简体" pitchFamily="65" charset="-122"/>
                          <a:ea typeface="方正大黑简体" pitchFamily="65" charset="-122"/>
                        </a:rPr>
                        <a:t>相对渗透率曲线</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8000"/>
                          </a:solidFill>
                          <a:effectLst/>
                          <a:latin typeface="方正大黑简体" pitchFamily="65" charset="-122"/>
                          <a:ea typeface="方正大黑简体" pitchFamily="65" charset="-122"/>
                        </a:rPr>
                        <a:t>不定参数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3300"/>
                          </a:solidFill>
                          <a:effectLst/>
                          <a:latin typeface="方正大黑简体" pitchFamily="65" charset="-122"/>
                          <a:ea typeface="方正大黑简体" pitchFamily="65" charset="-122"/>
                        </a:rPr>
                        <a:t>适当的修改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2900">
                <a:tc>
                  <a:txBody>
                    <a:bodyPr/>
                    <a:lstStyle/>
                    <a:p>
                      <a:pPr algn="ctr" fontAlgn="ctr"/>
                      <a:r>
                        <a:rPr lang="zh-CN" altLang="en-US" sz="1200" b="0" i="0" u="none" strike="noStrike" dirty="0">
                          <a:solidFill>
                            <a:srgbClr val="0000FF"/>
                          </a:solidFill>
                          <a:effectLst/>
                          <a:latin typeface="方正大黑简体" pitchFamily="65" charset="-122"/>
                          <a:ea typeface="方正大黑简体" pitchFamily="65" charset="-122"/>
                        </a:rPr>
                        <a:t>孔隙度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方正大黑简体" pitchFamily="65" charset="-122"/>
                          <a:ea typeface="方正大黑简体" pitchFamily="65" charset="-122"/>
                        </a:rPr>
                        <a:t>确定参数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3366"/>
                          </a:solidFill>
                          <a:effectLst/>
                          <a:latin typeface="方正大黑简体" pitchFamily="65" charset="-122"/>
                          <a:ea typeface="方正大黑简体" pitchFamily="65" charset="-122"/>
                        </a:rPr>
                        <a:t>不做修改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2900">
                <a:tc>
                  <a:txBody>
                    <a:bodyPr/>
                    <a:lstStyle/>
                    <a:p>
                      <a:pPr algn="ctr" fontAlgn="ctr"/>
                      <a:r>
                        <a:rPr lang="zh-CN" altLang="en-US" sz="1200" b="1" i="0" u="none" strike="noStrike" dirty="0">
                          <a:solidFill>
                            <a:srgbClr val="0000FF"/>
                          </a:solidFill>
                          <a:effectLst/>
                          <a:latin typeface="方正大黑简体" pitchFamily="65" charset="-122"/>
                          <a:ea typeface="方正大黑简体" pitchFamily="65" charset="-122"/>
                        </a:rPr>
                        <a:t>油水和油气界面</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方正大黑简体" pitchFamily="65" charset="-122"/>
                          <a:ea typeface="方正大黑简体" pitchFamily="65" charset="-122"/>
                        </a:rPr>
                        <a:t>确定参数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1" i="0" u="none" strike="noStrike" dirty="0">
                          <a:solidFill>
                            <a:srgbClr val="000066"/>
                          </a:solidFill>
                          <a:effectLst/>
                          <a:latin typeface="方正大黑简体" pitchFamily="65" charset="-122"/>
                          <a:ea typeface="方正大黑简体" pitchFamily="65" charset="-122"/>
                        </a:rPr>
                        <a:t>适当</a:t>
                      </a:r>
                      <a:r>
                        <a:rPr lang="zh-CN" altLang="en-US" sz="1200" b="0" i="0" u="none" strike="noStrike" dirty="0">
                          <a:solidFill>
                            <a:srgbClr val="000066"/>
                          </a:solidFill>
                          <a:effectLst/>
                          <a:latin typeface="方正大黑简体" pitchFamily="65" charset="-122"/>
                          <a:ea typeface="方正大黑简体" pitchFamily="65" charset="-122"/>
                        </a:rPr>
                        <a:t>的</a:t>
                      </a:r>
                      <a:r>
                        <a:rPr lang="zh-CN" altLang="en-US" sz="1200" b="1" i="0" u="none" strike="noStrike" dirty="0">
                          <a:solidFill>
                            <a:srgbClr val="000066"/>
                          </a:solidFill>
                          <a:effectLst/>
                          <a:latin typeface="方正大黑简体" pitchFamily="65" charset="-122"/>
                          <a:ea typeface="方正大黑简体" pitchFamily="65" charset="-122"/>
                        </a:rPr>
                        <a:t>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2900">
                <a:tc>
                  <a:txBody>
                    <a:bodyPr/>
                    <a:lstStyle/>
                    <a:p>
                      <a:pPr algn="ctr" fontAlgn="ctr"/>
                      <a:r>
                        <a:rPr lang="zh-CN" altLang="en-US" sz="1200" b="1" i="0" u="none" strike="noStrike" dirty="0">
                          <a:solidFill>
                            <a:srgbClr val="0000FF"/>
                          </a:solidFill>
                          <a:effectLst/>
                          <a:latin typeface="方正大黑简体" pitchFamily="65" charset="-122"/>
                          <a:ea typeface="方正大黑简体" pitchFamily="65" charset="-122"/>
                        </a:rPr>
                        <a:t>流体压缩系数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方正大黑简体" pitchFamily="65" charset="-122"/>
                          <a:ea typeface="方正大黑简体" pitchFamily="65" charset="-122"/>
                        </a:rPr>
                        <a:t>确定参数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66"/>
                          </a:solidFill>
                          <a:effectLst/>
                          <a:latin typeface="方正大黑简体" pitchFamily="65" charset="-122"/>
                          <a:ea typeface="方正大黑简体" pitchFamily="65" charset="-122"/>
                        </a:rPr>
                        <a:t>不做修改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2900">
                <a:tc>
                  <a:txBody>
                    <a:bodyPr/>
                    <a:lstStyle/>
                    <a:p>
                      <a:pPr algn="ctr" fontAlgn="ctr"/>
                      <a:r>
                        <a:rPr lang="zh-CN" altLang="en-US" sz="1200" b="1" i="0" u="none" strike="noStrike" dirty="0">
                          <a:solidFill>
                            <a:srgbClr val="0000FF"/>
                          </a:solidFill>
                          <a:effectLst/>
                          <a:latin typeface="方正大黑简体" pitchFamily="65" charset="-122"/>
                          <a:ea typeface="方正大黑简体" pitchFamily="65" charset="-122"/>
                        </a:rPr>
                        <a:t>油气</a:t>
                      </a:r>
                      <a:r>
                        <a:rPr lang="en-US" sz="1200" b="1" i="1" u="none" strike="noStrike" dirty="0">
                          <a:solidFill>
                            <a:srgbClr val="0000FF"/>
                          </a:solidFill>
                          <a:effectLst/>
                          <a:latin typeface="方正大黑简体" pitchFamily="65" charset="-122"/>
                          <a:ea typeface="方正大黑简体" pitchFamily="65" charset="-122"/>
                        </a:rPr>
                        <a:t>PVT</a:t>
                      </a:r>
                      <a:r>
                        <a:rPr lang="zh-CN" altLang="en-US" sz="1200" b="1" i="0" u="none" strike="noStrike" dirty="0">
                          <a:solidFill>
                            <a:srgbClr val="0000FF"/>
                          </a:solidFill>
                          <a:effectLst/>
                          <a:latin typeface="方正大黑简体" pitchFamily="65" charset="-122"/>
                          <a:ea typeface="方正大黑简体" pitchFamily="65" charset="-122"/>
                        </a:rPr>
                        <a:t>性质</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effectLst/>
                          <a:latin typeface="方正大黑简体" pitchFamily="65" charset="-122"/>
                          <a:ea typeface="方正大黑简体" pitchFamily="65" charset="-122"/>
                        </a:rPr>
                        <a:t>确定参数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66"/>
                          </a:solidFill>
                          <a:effectLst/>
                          <a:latin typeface="方正大黑简体" pitchFamily="65" charset="-122"/>
                          <a:ea typeface="方正大黑简体" pitchFamily="65" charset="-122"/>
                        </a:rPr>
                        <a:t>具体情况下也允许作适当修改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2900">
                <a:tc>
                  <a:txBody>
                    <a:bodyPr/>
                    <a:lstStyle/>
                    <a:p>
                      <a:pPr algn="ctr" fontAlgn="ctr"/>
                      <a:r>
                        <a:rPr lang="zh-CN" altLang="en-US" sz="1200" b="0" i="0" u="none" strike="noStrike" dirty="0">
                          <a:solidFill>
                            <a:srgbClr val="0000FF"/>
                          </a:solidFill>
                          <a:effectLst/>
                          <a:latin typeface="方正大黑简体" pitchFamily="65" charset="-122"/>
                          <a:ea typeface="方正大黑简体" pitchFamily="65" charset="-122"/>
                        </a:rPr>
                        <a:t>初始流体饱和度</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00"/>
                          </a:solidFill>
                          <a:effectLst/>
                          <a:latin typeface="方正大黑简体" pitchFamily="65" charset="-122"/>
                          <a:ea typeface="方正大黑简体" pitchFamily="65" charset="-122"/>
                        </a:rPr>
                        <a:t>确定参数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dirty="0">
                          <a:solidFill>
                            <a:srgbClr val="000066"/>
                          </a:solidFill>
                          <a:effectLst/>
                          <a:latin typeface="方正大黑简体" pitchFamily="65" charset="-122"/>
                          <a:ea typeface="方正大黑简体" pitchFamily="65" charset="-122"/>
                        </a:rPr>
                        <a:t>必要时允许小范围修改</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3" name="TextBox 30"/>
          <p:cNvSpPr txBox="1"/>
          <p:nvPr/>
        </p:nvSpPr>
        <p:spPr>
          <a:xfrm>
            <a:off x="3516421" y="1339151"/>
            <a:ext cx="1892300" cy="307777"/>
          </a:xfrm>
          <a:prstGeom prst="rect">
            <a:avLst/>
          </a:prstGeom>
          <a:noFill/>
        </p:spPr>
        <p:txBody>
          <a:bodyPr wrap="square" rtlCol="0">
            <a:spAutoFit/>
          </a:bodyPr>
          <a:lstStyle/>
          <a:p>
            <a:r>
              <a:rPr lang="zh-CN" altLang="en-US" sz="1400" dirty="0">
                <a:latin typeface="方正大黑简体" pitchFamily="65" charset="-122"/>
                <a:ea typeface="方正大黑简体" pitchFamily="65" charset="-122"/>
              </a:rPr>
              <a:t>参数调整数据表</a:t>
            </a:r>
          </a:p>
        </p:txBody>
      </p:sp>
      <p:sp>
        <p:nvSpPr>
          <p:cNvPr id="14" name="矩形 13"/>
          <p:cNvSpPr/>
          <p:nvPr/>
        </p:nvSpPr>
        <p:spPr>
          <a:xfrm>
            <a:off x="821260" y="5117199"/>
            <a:ext cx="7715250" cy="1495794"/>
          </a:xfrm>
          <a:prstGeom prst="rect">
            <a:avLst/>
          </a:prstGeom>
        </p:spPr>
        <p:txBody>
          <a:bodyPr wrap="square">
            <a:spAutoFit/>
          </a:bodyPr>
          <a:lstStyle/>
          <a:p>
            <a:pPr>
              <a:spcBef>
                <a:spcPct val="30000"/>
              </a:spcBef>
              <a:defRPr/>
            </a:pPr>
            <a:r>
              <a:rPr kumimoji="1" lang="zh-CN" altLang="en-US" sz="1200" b="1" dirty="0">
                <a:solidFill>
                  <a:srgbClr val="003366"/>
                </a:solidFill>
                <a:latin typeface="方正大黑简体" pitchFamily="2" charset="-122"/>
                <a:ea typeface="方正大黑简体" pitchFamily="2" charset="-122"/>
              </a:rPr>
              <a:t>有效厚度 油层测井解释的有效厚度与取芯资料对比，一般偏高</a:t>
            </a:r>
            <a:r>
              <a:rPr kumimoji="1" lang="en-US" altLang="zh-CN" sz="1200" b="1" dirty="0">
                <a:solidFill>
                  <a:srgbClr val="003366"/>
                </a:solidFill>
                <a:latin typeface="方正大黑简体" pitchFamily="2" charset="-122"/>
                <a:ea typeface="方正大黑简体" pitchFamily="2" charset="-122"/>
              </a:rPr>
              <a:t>30</a:t>
            </a:r>
            <a:r>
              <a:rPr kumimoji="1" lang="zh-CN" altLang="en-US" sz="1200" b="1" dirty="0">
                <a:solidFill>
                  <a:srgbClr val="003366"/>
                </a:solidFill>
                <a:latin typeface="方正大黑简体" pitchFamily="2" charset="-122"/>
                <a:ea typeface="方正大黑简体" pitchFamily="2" charset="-122"/>
              </a:rPr>
              <a:t>％左右，主要是钙质层和泥质夹层没有完全扣除，因此可调范围为</a:t>
            </a:r>
            <a:r>
              <a:rPr kumimoji="1" lang="en-US" altLang="zh-CN" sz="1200" b="1" dirty="0">
                <a:solidFill>
                  <a:srgbClr val="FF3300"/>
                </a:solidFill>
                <a:latin typeface="方正大黑简体" pitchFamily="2" charset="-122"/>
                <a:ea typeface="方正大黑简体" pitchFamily="2" charset="-122"/>
              </a:rPr>
              <a:t>-30%</a:t>
            </a:r>
            <a:r>
              <a:rPr kumimoji="1" lang="zh-CN" altLang="en-US" sz="1200" b="1" dirty="0">
                <a:solidFill>
                  <a:srgbClr val="FF3300"/>
                </a:solidFill>
                <a:latin typeface="方正大黑简体" pitchFamily="2" charset="-122"/>
                <a:ea typeface="方正大黑简体" pitchFamily="2" charset="-122"/>
              </a:rPr>
              <a:t>－</a:t>
            </a:r>
            <a:r>
              <a:rPr kumimoji="1" lang="en-US" altLang="zh-CN" sz="1200" b="1" dirty="0">
                <a:solidFill>
                  <a:srgbClr val="FF3300"/>
                </a:solidFill>
                <a:latin typeface="方正大黑简体" pitchFamily="2" charset="-122"/>
                <a:ea typeface="方正大黑简体" pitchFamily="2" charset="-122"/>
              </a:rPr>
              <a:t>0</a:t>
            </a:r>
            <a:r>
              <a:rPr kumimoji="1" lang="zh-CN" altLang="en-US" sz="1200" b="1" dirty="0">
                <a:solidFill>
                  <a:srgbClr val="FF3300"/>
                </a:solidFill>
                <a:latin typeface="方正大黑简体" pitchFamily="2" charset="-122"/>
                <a:ea typeface="方正大黑简体" pitchFamily="2" charset="-122"/>
              </a:rPr>
              <a:t>％</a:t>
            </a:r>
            <a:r>
              <a:rPr kumimoji="1" lang="zh-CN" altLang="en-US" sz="1200" b="1" dirty="0">
                <a:solidFill>
                  <a:srgbClr val="003366"/>
                </a:solidFill>
                <a:latin typeface="方正大黑简体" pitchFamily="2" charset="-122"/>
                <a:ea typeface="方正大黑简体" pitchFamily="2" charset="-122"/>
              </a:rPr>
              <a:t>。</a:t>
            </a:r>
            <a:endParaRPr kumimoji="1" lang="en-US" altLang="zh-CN" sz="1200" b="1" dirty="0">
              <a:solidFill>
                <a:srgbClr val="003366"/>
              </a:solidFill>
              <a:latin typeface="方正大黑简体" pitchFamily="2" charset="-122"/>
              <a:ea typeface="方正大黑简体" pitchFamily="2" charset="-122"/>
            </a:endParaRPr>
          </a:p>
          <a:p>
            <a:pPr>
              <a:spcBef>
                <a:spcPct val="30000"/>
              </a:spcBef>
              <a:defRPr/>
            </a:pPr>
            <a:r>
              <a:rPr lang="zh-CN" altLang="en-US" sz="1200" b="1" dirty="0">
                <a:solidFill>
                  <a:srgbClr val="008000"/>
                </a:solidFill>
                <a:latin typeface="方正大黑简体" pitchFamily="2" charset="-122"/>
                <a:ea typeface="方正大黑简体" pitchFamily="2" charset="-122"/>
              </a:rPr>
              <a:t>流体压缩系数是实验测定的，变化范围较小，认为是确定的。而岩石压缩系数虽然也是实验测定的，但受岩石内饱和流体和应力状态等的影响，有一定的变化范围，而且与有效厚度相连的非有效部分也有一定弹性作用，考虑这部分的影响，允许岩石的压缩系数可以</a:t>
            </a:r>
            <a:r>
              <a:rPr lang="zh-CN" altLang="en-US" sz="1200" b="1" dirty="0">
                <a:solidFill>
                  <a:srgbClr val="FF3300"/>
                </a:solidFill>
                <a:latin typeface="方正大黑简体" pitchFamily="2" charset="-122"/>
                <a:ea typeface="方正大黑简体" pitchFamily="2" charset="-122"/>
              </a:rPr>
              <a:t>扩大一倍</a:t>
            </a:r>
            <a:r>
              <a:rPr lang="zh-CN" altLang="en-US" sz="1200" b="1" dirty="0">
                <a:latin typeface="方正大黑简体" pitchFamily="2" charset="-122"/>
                <a:ea typeface="方正大黑简体" pitchFamily="2" charset="-122"/>
              </a:rPr>
              <a:t>。</a:t>
            </a:r>
          </a:p>
          <a:p>
            <a:pPr>
              <a:spcBef>
                <a:spcPct val="30000"/>
              </a:spcBef>
              <a:defRPr/>
            </a:pPr>
            <a:r>
              <a:rPr lang="zh-CN" altLang="en-US" sz="1200" b="1" dirty="0">
                <a:solidFill>
                  <a:srgbClr val="003300"/>
                </a:solidFill>
                <a:latin typeface="方正大黑简体" pitchFamily="2" charset="-122"/>
                <a:ea typeface="方正大黑简体" pitchFamily="2" charset="-122"/>
              </a:rPr>
              <a:t>由于油藏模拟模型的网格粗，网格内部存在严重的非均质性，其影响不可忽视，这与均质岩心的情况不同，因此相对渗透率曲线应看做不定参数。即使在拟曲线的研究中，给出了较好的初值，但仍允许做适当的修改。</a:t>
            </a:r>
          </a:p>
        </p:txBody>
      </p:sp>
    </p:spTree>
    <p:extLst>
      <p:ext uri="{BB962C8B-B14F-4D97-AF65-F5344CB8AC3E}">
        <p14:creationId xmlns:p14="http://schemas.microsoft.com/office/powerpoint/2010/main" val="2277908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（二）油藏数值模拟的用途</a:t>
            </a:r>
            <a:endParaRPr lang="en-US" altLang="zh-CN" sz="2400" b="1" dirty="0">
              <a:solidFill>
                <a:srgbClr val="C00000"/>
              </a:solidFill>
              <a:latin typeface="方正大黑简体" pitchFamily="2" charset="-122"/>
              <a:ea typeface="方正大黑简体" pitchFamily="2" charset="-122"/>
            </a:endParaRPr>
          </a:p>
        </p:txBody>
      </p:sp>
      <p:sp>
        <p:nvSpPr>
          <p:cNvPr id="8" name="Text Box 7"/>
          <p:cNvSpPr txBox="1">
            <a:spLocks noChangeArrowheads="1"/>
          </p:cNvSpPr>
          <p:nvPr/>
        </p:nvSpPr>
        <p:spPr bwMode="auto">
          <a:xfrm>
            <a:off x="1467749" y="1233037"/>
            <a:ext cx="4237057" cy="3398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200000"/>
              </a:lnSpc>
              <a:spcBef>
                <a:spcPct val="0"/>
              </a:spcBef>
              <a:buFontTx/>
              <a:buNone/>
            </a:pPr>
            <a:r>
              <a:rPr lang="en-US" altLang="zh-CN" sz="2000" dirty="0">
                <a:solidFill>
                  <a:srgbClr val="C00000"/>
                </a:solidFill>
                <a:latin typeface="方正大黑简体" panose="03000509000000000000" pitchFamily="65" charset="-122"/>
                <a:ea typeface="方正大黑简体" panose="03000509000000000000" pitchFamily="65" charset="-122"/>
              </a:rPr>
              <a:t>1</a:t>
            </a:r>
            <a:r>
              <a:rPr lang="zh-CN" altLang="en-US" sz="2000" dirty="0">
                <a:solidFill>
                  <a:srgbClr val="C00000"/>
                </a:solidFill>
                <a:latin typeface="方正大黑简体" panose="03000509000000000000" pitchFamily="65" charset="-122"/>
                <a:ea typeface="方正大黑简体" panose="03000509000000000000" pitchFamily="65" charset="-122"/>
              </a:rPr>
              <a:t>、模拟初期开发方案</a:t>
            </a:r>
          </a:p>
          <a:p>
            <a:pPr eaLnBrk="1" hangingPunct="1">
              <a:lnSpc>
                <a:spcPct val="20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1</a:t>
            </a:r>
            <a:r>
              <a:rPr lang="zh-CN" altLang="en-US" sz="1800" dirty="0">
                <a:latin typeface="方正大黑简体" panose="03000509000000000000" pitchFamily="65" charset="-122"/>
                <a:ea typeface="方正大黑简体" panose="03000509000000000000" pitchFamily="65" charset="-122"/>
              </a:rPr>
              <a:t>）实施方案的可行性评价；</a:t>
            </a:r>
          </a:p>
          <a:p>
            <a:pPr eaLnBrk="1" hangingPunct="1">
              <a:lnSpc>
                <a:spcPct val="20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2</a:t>
            </a:r>
            <a:r>
              <a:rPr lang="zh-CN" altLang="en-US" sz="1800" dirty="0">
                <a:latin typeface="方正大黑简体" panose="03000509000000000000" pitchFamily="65" charset="-122"/>
                <a:ea typeface="方正大黑简体" panose="03000509000000000000" pitchFamily="65" charset="-122"/>
              </a:rPr>
              <a:t>）选择井网、开发层系、井数和井位；</a:t>
            </a:r>
          </a:p>
          <a:p>
            <a:pPr eaLnBrk="1" hangingPunct="1">
              <a:lnSpc>
                <a:spcPct val="20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3</a:t>
            </a:r>
            <a:r>
              <a:rPr lang="zh-CN" altLang="en-US" sz="1800" dirty="0">
                <a:latin typeface="方正大黑简体" panose="03000509000000000000" pitchFamily="65" charset="-122"/>
                <a:ea typeface="方正大黑简体" panose="03000509000000000000" pitchFamily="65" charset="-122"/>
              </a:rPr>
              <a:t>）选择注水方式；</a:t>
            </a:r>
          </a:p>
          <a:p>
            <a:pPr eaLnBrk="1" hangingPunct="1">
              <a:lnSpc>
                <a:spcPct val="20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4</a:t>
            </a:r>
            <a:r>
              <a:rPr lang="zh-CN" altLang="en-US" sz="1800" dirty="0">
                <a:latin typeface="方正大黑简体" panose="03000509000000000000" pitchFamily="65" charset="-122"/>
                <a:ea typeface="方正大黑简体" panose="03000509000000000000" pitchFamily="65" charset="-122"/>
              </a:rPr>
              <a:t>）对比不同产量效果；</a:t>
            </a:r>
          </a:p>
          <a:p>
            <a:pPr eaLnBrk="1" hangingPunct="1">
              <a:lnSpc>
                <a:spcPct val="20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5</a:t>
            </a:r>
            <a:r>
              <a:rPr lang="zh-CN" altLang="en-US" sz="1800" dirty="0">
                <a:latin typeface="方正大黑简体" panose="03000509000000000000" pitchFamily="65" charset="-122"/>
                <a:ea typeface="方正大黑简体" panose="03000509000000000000" pitchFamily="65" charset="-122"/>
              </a:rPr>
              <a:t>）对油藏和流体性质的敏感性研究。</a:t>
            </a:r>
          </a:p>
        </p:txBody>
      </p:sp>
    </p:spTree>
    <p:extLst>
      <p:ext uri="{BB962C8B-B14F-4D97-AF65-F5344CB8AC3E}">
        <p14:creationId xmlns:p14="http://schemas.microsoft.com/office/powerpoint/2010/main" val="2375640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682121" y="931857"/>
            <a:ext cx="2767054" cy="400110"/>
          </a:xfrm>
          <a:prstGeom prst="rect">
            <a:avLst/>
          </a:prstGeom>
          <a:noFill/>
        </p:spPr>
        <p:txBody>
          <a:bodyPr wrap="square" rtlCol="0">
            <a:spAutoFit/>
          </a:bodyPr>
          <a:lstStyle/>
          <a:p>
            <a:r>
              <a:rPr lang="en-US" altLang="zh-CN" sz="2000" b="1" dirty="0" smtClean="0">
                <a:solidFill>
                  <a:srgbClr val="C00000"/>
                </a:solidFill>
                <a:latin typeface="方正大黑简体" pitchFamily="65" charset="-122"/>
                <a:ea typeface="方正大黑简体" pitchFamily="65" charset="-122"/>
              </a:rPr>
              <a:t>3</a:t>
            </a:r>
            <a:r>
              <a:rPr lang="zh-CN" altLang="en-US" sz="2000" b="1" dirty="0" smtClean="0">
                <a:solidFill>
                  <a:srgbClr val="C00000"/>
                </a:solidFill>
                <a:latin typeface="方正大黑简体" pitchFamily="65" charset="-122"/>
                <a:ea typeface="方正大黑简体" pitchFamily="65" charset="-122"/>
              </a:rPr>
              <a:t>、关键参数拟合</a:t>
            </a:r>
            <a:endParaRPr lang="zh-CN" altLang="en-US" sz="2000" b="1" dirty="0">
              <a:solidFill>
                <a:srgbClr val="C00000"/>
              </a:solidFill>
              <a:latin typeface="方正大黑简体" pitchFamily="65" charset="-122"/>
              <a:ea typeface="方正大黑简体" pitchFamily="65" charset="-122"/>
            </a:endParaRPr>
          </a:p>
        </p:txBody>
      </p:sp>
      <p:sp>
        <p:nvSpPr>
          <p:cNvPr id="7" name="TextBox 3"/>
          <p:cNvSpPr txBox="1"/>
          <p:nvPr/>
        </p:nvSpPr>
        <p:spPr>
          <a:xfrm>
            <a:off x="702697" y="1485103"/>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1</a:t>
            </a:r>
            <a:r>
              <a:rPr lang="zh-CN" altLang="en-US" sz="2000" b="1" dirty="0" smtClean="0">
                <a:solidFill>
                  <a:srgbClr val="C00000"/>
                </a:solidFill>
                <a:latin typeface="方正大黑简体" pitchFamily="65" charset="-122"/>
                <a:ea typeface="方正大黑简体" pitchFamily="65" charset="-122"/>
              </a:rPr>
              <a:t>）压力</a:t>
            </a:r>
            <a:r>
              <a:rPr lang="zh-CN" altLang="en-US" sz="2000" b="1" dirty="0">
                <a:solidFill>
                  <a:srgbClr val="C00000"/>
                </a:solidFill>
                <a:latin typeface="方正大黑简体" pitchFamily="65" charset="-122"/>
                <a:ea typeface="方正大黑简体" pitchFamily="65" charset="-122"/>
              </a:rPr>
              <a:t>的拟合</a:t>
            </a:r>
          </a:p>
        </p:txBody>
      </p:sp>
      <p:sp>
        <p:nvSpPr>
          <p:cNvPr id="8" name="矩形 7"/>
          <p:cNvSpPr/>
          <p:nvPr/>
        </p:nvSpPr>
        <p:spPr>
          <a:xfrm>
            <a:off x="639087" y="1879310"/>
            <a:ext cx="8332967" cy="463012"/>
          </a:xfrm>
          <a:prstGeom prst="rect">
            <a:avLst/>
          </a:prstGeom>
        </p:spPr>
        <p:txBody>
          <a:bodyPr wrap="square">
            <a:spAutoFit/>
          </a:bodyPr>
          <a:lstStyle/>
          <a:p>
            <a:pPr>
              <a:lnSpc>
                <a:spcPct val="150000"/>
              </a:lnSpc>
            </a:pPr>
            <a:r>
              <a:rPr lang="zh-CN" altLang="en-US" dirty="0">
                <a:solidFill>
                  <a:srgbClr val="000066"/>
                </a:solidFill>
                <a:latin typeface="方正大黑简体" pitchFamily="65" charset="-122"/>
                <a:ea typeface="方正大黑简体" pitchFamily="65" charset="-122"/>
              </a:rPr>
              <a:t>      在进行全区压力拟合时，首先着重拟合压力水平，兼顾拟合压力变化形状</a:t>
            </a:r>
            <a:endParaRPr lang="en-US" altLang="zh-CN" dirty="0">
              <a:solidFill>
                <a:srgbClr val="000066"/>
              </a:solidFill>
              <a:latin typeface="方正大黑简体" pitchFamily="65" charset="-122"/>
              <a:ea typeface="方正大黑简体" pitchFamily="65" charset="-122"/>
            </a:endParaRPr>
          </a:p>
        </p:txBody>
      </p:sp>
      <p:pic>
        <p:nvPicPr>
          <p:cNvPr id="9" name="Picture 5" descr="C:\Users\Administrator\Desktop\{D62F4209-2E0B-490E-A0E4-B827BB24EAF6}.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15" y="3314941"/>
            <a:ext cx="4480858" cy="26250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4"/>
          <p:cNvSpPr txBox="1"/>
          <p:nvPr/>
        </p:nvSpPr>
        <p:spPr>
          <a:xfrm>
            <a:off x="503914" y="6078452"/>
            <a:ext cx="4882102" cy="369332"/>
          </a:xfrm>
          <a:prstGeom prst="rect">
            <a:avLst/>
          </a:prstGeom>
          <a:noFill/>
        </p:spPr>
        <p:txBody>
          <a:bodyPr wrap="square" rtlCol="0">
            <a:spAutoFit/>
          </a:bodyPr>
          <a:lstStyle/>
          <a:p>
            <a:r>
              <a:rPr lang="zh-CN" altLang="en-US" dirty="0">
                <a:solidFill>
                  <a:srgbClr val="000066"/>
                </a:solidFill>
                <a:latin typeface="方正大黑简体" pitchFamily="65" charset="-122"/>
                <a:ea typeface="方正大黑简体" pitchFamily="65" charset="-122"/>
              </a:rPr>
              <a:t>压缩系数增大一倍由</a:t>
            </a:r>
            <a:r>
              <a:rPr lang="en-US" altLang="zh-CN" dirty="0">
                <a:solidFill>
                  <a:srgbClr val="000066"/>
                </a:solidFill>
                <a:latin typeface="方正大黑简体" pitchFamily="65" charset="-122"/>
                <a:ea typeface="方正大黑简体" pitchFamily="65" charset="-122"/>
              </a:rPr>
              <a:t>0.002bar</a:t>
            </a:r>
            <a:r>
              <a:rPr lang="zh-CN" altLang="en-US" dirty="0">
                <a:solidFill>
                  <a:srgbClr val="000066"/>
                </a:solidFill>
                <a:latin typeface="方正大黑简体" pitchFamily="65" charset="-122"/>
                <a:ea typeface="方正大黑简体" pitchFamily="65" charset="-122"/>
              </a:rPr>
              <a:t>增加到</a:t>
            </a:r>
            <a:r>
              <a:rPr lang="en-US" altLang="zh-CN" dirty="0">
                <a:solidFill>
                  <a:srgbClr val="000066"/>
                </a:solidFill>
                <a:latin typeface="方正大黑简体" pitchFamily="65" charset="-122"/>
                <a:ea typeface="方正大黑简体" pitchFamily="65" charset="-122"/>
              </a:rPr>
              <a:t>0.004bar</a:t>
            </a:r>
            <a:endParaRPr lang="zh-CN" altLang="en-US" dirty="0">
              <a:solidFill>
                <a:srgbClr val="000066"/>
              </a:solidFill>
              <a:latin typeface="方正大黑简体" pitchFamily="65" charset="-122"/>
              <a:ea typeface="方正大黑简体" pitchFamily="65" charset="-122"/>
            </a:endParaRPr>
          </a:p>
        </p:txBody>
      </p:sp>
      <p:sp>
        <p:nvSpPr>
          <p:cNvPr id="16" name="椭圆 15"/>
          <p:cNvSpPr/>
          <p:nvPr/>
        </p:nvSpPr>
        <p:spPr bwMode="auto">
          <a:xfrm>
            <a:off x="3978635" y="5192531"/>
            <a:ext cx="381663" cy="254442"/>
          </a:xfrm>
          <a:prstGeom prst="ellipse">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7" name="下箭头 16"/>
          <p:cNvSpPr/>
          <p:nvPr/>
        </p:nvSpPr>
        <p:spPr bwMode="auto">
          <a:xfrm>
            <a:off x="4105855" y="5533947"/>
            <a:ext cx="151075" cy="535011"/>
          </a:xfrm>
          <a:prstGeom prst="downArrow">
            <a:avLst/>
          </a:prstGeom>
          <a:solidFill>
            <a:srgbClr val="C00000"/>
          </a:solidFill>
          <a:ln>
            <a:noFill/>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8" name="TextBox 9"/>
          <p:cNvSpPr txBox="1"/>
          <p:nvPr/>
        </p:nvSpPr>
        <p:spPr>
          <a:xfrm>
            <a:off x="5631736" y="5801453"/>
            <a:ext cx="3236180" cy="276999"/>
          </a:xfrm>
          <a:prstGeom prst="rect">
            <a:avLst/>
          </a:prstGeom>
          <a:noFill/>
        </p:spPr>
        <p:txBody>
          <a:bodyPr wrap="square" rtlCol="0">
            <a:spAutoFit/>
          </a:bodyPr>
          <a:lstStyle/>
          <a:p>
            <a:r>
              <a:rPr lang="zh-CN" altLang="en-US" sz="1200" dirty="0">
                <a:solidFill>
                  <a:srgbClr val="000066"/>
                </a:solidFill>
                <a:latin typeface="方正大黑简体" pitchFamily="65" charset="-122"/>
                <a:ea typeface="方正大黑简体" pitchFamily="65" charset="-122"/>
              </a:rPr>
              <a:t>港西四区压力调整压缩系数前后压力对比</a:t>
            </a:r>
          </a:p>
        </p:txBody>
      </p:sp>
      <p:grpSp>
        <p:nvGrpSpPr>
          <p:cNvPr id="19" name="组合 18"/>
          <p:cNvGrpSpPr/>
          <p:nvPr/>
        </p:nvGrpSpPr>
        <p:grpSpPr>
          <a:xfrm>
            <a:off x="5039767" y="3477437"/>
            <a:ext cx="3817995" cy="2211050"/>
            <a:chOff x="4925466" y="3402350"/>
            <a:chExt cx="3817995" cy="2211050"/>
          </a:xfrm>
        </p:grpSpPr>
        <p:pic>
          <p:nvPicPr>
            <p:cNvPr id="20" name="Picture 6" descr="C:\Users\Administrator\Desktop\untitle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858" y="3402350"/>
              <a:ext cx="3712603" cy="2211050"/>
            </a:xfrm>
            <a:prstGeom prst="rect">
              <a:avLst/>
            </a:prstGeom>
            <a:noFill/>
            <a:extLst>
              <a:ext uri="{909E8E84-426E-40DD-AFC4-6F175D3DCCD1}">
                <a14:hiddenFill xmlns:a14="http://schemas.microsoft.com/office/drawing/2010/main">
                  <a:solidFill>
                    <a:srgbClr val="FFFFFF"/>
                  </a:solidFill>
                </a14:hiddenFill>
              </a:ext>
            </a:extLst>
          </p:spPr>
        </p:pic>
        <p:sp>
          <p:nvSpPr>
            <p:cNvPr id="21" name="下箭头 20"/>
            <p:cNvSpPr/>
            <p:nvPr/>
          </p:nvSpPr>
          <p:spPr bwMode="auto">
            <a:xfrm rot="10800000">
              <a:off x="7389731" y="4150945"/>
              <a:ext cx="144568" cy="327604"/>
            </a:xfrm>
            <a:prstGeom prst="downArrow">
              <a:avLst/>
            </a:prstGeom>
            <a:solidFill>
              <a:srgbClr val="C00000"/>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2" name="TextBox 11"/>
            <p:cNvSpPr txBox="1"/>
            <p:nvPr/>
          </p:nvSpPr>
          <p:spPr>
            <a:xfrm flipH="1">
              <a:off x="4925466" y="3601386"/>
              <a:ext cx="346249" cy="1754326"/>
            </a:xfrm>
            <a:prstGeom prst="rect">
              <a:avLst/>
            </a:prstGeom>
            <a:noFill/>
          </p:spPr>
          <p:txBody>
            <a:bodyPr vert="vert270" wrap="square" rtlCol="0">
              <a:spAutoFit/>
            </a:bodyPr>
            <a:lstStyle/>
            <a:p>
              <a:r>
                <a:rPr lang="zh-CN" altLang="en-US" sz="1050" dirty="0">
                  <a:latin typeface="方正大黑简体" pitchFamily="65" charset="-122"/>
                  <a:ea typeface="方正大黑简体" pitchFamily="65" charset="-122"/>
                </a:rPr>
                <a:t>平均地层压力（</a:t>
              </a:r>
              <a:r>
                <a:rPr lang="en-US" altLang="zh-CN" sz="1050" dirty="0">
                  <a:latin typeface="方正大黑简体" pitchFamily="65" charset="-122"/>
                  <a:ea typeface="方正大黑简体" pitchFamily="65" charset="-122"/>
                </a:rPr>
                <a:t>bar</a:t>
              </a:r>
              <a:r>
                <a:rPr lang="zh-CN" altLang="en-US" sz="1050" dirty="0">
                  <a:latin typeface="方正大黑简体" pitchFamily="65" charset="-122"/>
                  <a:ea typeface="方正大黑简体" pitchFamily="65" charset="-122"/>
                </a:rPr>
                <a:t>）</a:t>
              </a:r>
            </a:p>
          </p:txBody>
        </p:sp>
        <p:sp>
          <p:nvSpPr>
            <p:cNvPr id="23" name="椭圆 22"/>
            <p:cNvSpPr/>
            <p:nvPr/>
          </p:nvSpPr>
          <p:spPr bwMode="auto">
            <a:xfrm>
              <a:off x="5488611" y="4928042"/>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4" name="椭圆 23"/>
            <p:cNvSpPr/>
            <p:nvPr/>
          </p:nvSpPr>
          <p:spPr bwMode="auto">
            <a:xfrm>
              <a:off x="5710861" y="4955042"/>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5" name="椭圆 24"/>
            <p:cNvSpPr/>
            <p:nvPr/>
          </p:nvSpPr>
          <p:spPr bwMode="auto">
            <a:xfrm>
              <a:off x="5856911" y="5090444"/>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6" name="椭圆 25"/>
            <p:cNvSpPr/>
            <p:nvPr/>
          </p:nvSpPr>
          <p:spPr bwMode="auto">
            <a:xfrm>
              <a:off x="6024549" y="5237659"/>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7" name="椭圆 26"/>
            <p:cNvSpPr/>
            <p:nvPr/>
          </p:nvSpPr>
          <p:spPr bwMode="auto">
            <a:xfrm>
              <a:off x="6078549" y="4973026"/>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8" name="椭圆 27"/>
            <p:cNvSpPr/>
            <p:nvPr/>
          </p:nvSpPr>
          <p:spPr bwMode="auto">
            <a:xfrm>
              <a:off x="6351599" y="4474774"/>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9" name="椭圆 28"/>
            <p:cNvSpPr/>
            <p:nvPr/>
          </p:nvSpPr>
          <p:spPr bwMode="auto">
            <a:xfrm>
              <a:off x="6513524" y="4150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0" name="椭圆 29"/>
            <p:cNvSpPr/>
            <p:nvPr/>
          </p:nvSpPr>
          <p:spPr bwMode="auto">
            <a:xfrm>
              <a:off x="7050099" y="4023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1" name="椭圆 30"/>
            <p:cNvSpPr/>
            <p:nvPr/>
          </p:nvSpPr>
          <p:spPr bwMode="auto">
            <a:xfrm>
              <a:off x="7534299" y="4077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2" name="椭圆 31"/>
            <p:cNvSpPr/>
            <p:nvPr/>
          </p:nvSpPr>
          <p:spPr bwMode="auto">
            <a:xfrm>
              <a:off x="6860159" y="4023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3" name="椭圆 32"/>
            <p:cNvSpPr/>
            <p:nvPr/>
          </p:nvSpPr>
          <p:spPr bwMode="auto">
            <a:xfrm>
              <a:off x="6670686" y="4204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4" name="椭圆 33"/>
            <p:cNvSpPr/>
            <p:nvPr/>
          </p:nvSpPr>
          <p:spPr bwMode="auto">
            <a:xfrm>
              <a:off x="7227899" y="4060140"/>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5" name="椭圆 34"/>
            <p:cNvSpPr/>
            <p:nvPr/>
          </p:nvSpPr>
          <p:spPr bwMode="auto">
            <a:xfrm>
              <a:off x="7704149" y="3969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6" name="椭圆 35"/>
            <p:cNvSpPr/>
            <p:nvPr/>
          </p:nvSpPr>
          <p:spPr bwMode="auto">
            <a:xfrm>
              <a:off x="8025359" y="4150945"/>
              <a:ext cx="54000" cy="54000"/>
            </a:xfrm>
            <a:prstGeom prst="ellipse">
              <a:avLst/>
            </a:prstGeom>
            <a:solidFill>
              <a:srgbClr val="C00000"/>
            </a:solidFill>
            <a:ln w="9525">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grpSp>
      <p:sp>
        <p:nvSpPr>
          <p:cNvPr id="37" name="矩形 36"/>
          <p:cNvSpPr/>
          <p:nvPr/>
        </p:nvSpPr>
        <p:spPr>
          <a:xfrm>
            <a:off x="926196" y="2391611"/>
            <a:ext cx="7615045" cy="878510"/>
          </a:xfrm>
          <a:prstGeom prst="rect">
            <a:avLst/>
          </a:prstGeom>
        </p:spPr>
        <p:txBody>
          <a:bodyPr wrap="square">
            <a:spAutoFit/>
          </a:bodyPr>
          <a:lstStyle/>
          <a:p>
            <a:pPr marL="342900" indent="-342900">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当拟合压力的变化形状与实测基本一致时，只是压力水平不同时，主要调整</a:t>
            </a:r>
            <a:r>
              <a:rPr lang="zh-CN" altLang="en-US" dirty="0">
                <a:solidFill>
                  <a:srgbClr val="C00000"/>
                </a:solidFill>
                <a:latin typeface="方正大黑简体" pitchFamily="65" charset="-122"/>
                <a:ea typeface="方正大黑简体" pitchFamily="65" charset="-122"/>
              </a:rPr>
              <a:t>岩石压缩系数</a:t>
            </a:r>
            <a:endParaRPr lang="en-US" altLang="zh-CN" dirty="0">
              <a:solidFill>
                <a:srgbClr val="C00000"/>
              </a:solidFill>
              <a:latin typeface="方正大黑简体" pitchFamily="65" charset="-122"/>
              <a:ea typeface="方正大黑简体" pitchFamily="65" charset="-122"/>
            </a:endParaRPr>
          </a:p>
        </p:txBody>
      </p:sp>
      <p:sp>
        <p:nvSpPr>
          <p:cNvPr id="2" name="圆角矩形标注 1"/>
          <p:cNvSpPr/>
          <p:nvPr/>
        </p:nvSpPr>
        <p:spPr bwMode="auto">
          <a:xfrm>
            <a:off x="6025212" y="942071"/>
            <a:ext cx="2375838" cy="857464"/>
          </a:xfrm>
          <a:prstGeom prst="wedgeRoundRectCallout">
            <a:avLst>
              <a:gd name="adj1" fmla="val -21234"/>
              <a:gd name="adj2" fmla="val 74719"/>
              <a:gd name="adj3" fmla="val 16667"/>
            </a:avLst>
          </a:prstGeom>
          <a:solidFill>
            <a:schemeClr val="accent4">
              <a:lumMod val="20000"/>
              <a:lumOff val="80000"/>
            </a:schemeClr>
          </a:solidFill>
          <a:ln w="9525">
            <a:solidFill>
              <a:srgbClr val="000000"/>
            </a:solidFill>
            <a:miter lim="800000"/>
            <a:headEnd/>
            <a:tailEnd/>
          </a:ln>
          <a:extLst/>
        </p:spPr>
        <p:txBody>
          <a:bodyPr wrap="square" lIns="0" tIns="0" rIns="0" bIns="36000" rtlCol="0" anchor="ctr" anchorCtr="1">
            <a:spAutoFit/>
          </a:bodyPr>
          <a:lstStyle/>
          <a:p>
            <a:pPr indent="266700" algn="ctr"/>
            <a:r>
              <a:rPr lang="zh-CN" altLang="en-US" sz="1600" dirty="0" smtClean="0">
                <a:solidFill>
                  <a:srgbClr val="C00000"/>
                </a:solidFill>
                <a:latin typeface="方正大黑简体" pitchFamily="65" charset="-122"/>
                <a:ea typeface="方正大黑简体" pitchFamily="65" charset="-122"/>
              </a:rPr>
              <a:t>定液量拟合含水时候，模型计算压力应该与地层压力基本一致</a:t>
            </a:r>
            <a:endParaRPr lang="zh-CN" altLang="en-US" sz="1600" dirty="0">
              <a:solidFill>
                <a:srgbClr val="C00000"/>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1347076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682121" y="931857"/>
            <a:ext cx="2767054"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1</a:t>
            </a:r>
            <a:r>
              <a:rPr lang="zh-CN" altLang="en-US" sz="2000" b="1" dirty="0" smtClean="0">
                <a:solidFill>
                  <a:srgbClr val="C00000"/>
                </a:solidFill>
                <a:latin typeface="方正大黑简体" pitchFamily="65" charset="-122"/>
                <a:ea typeface="方正大黑简体" pitchFamily="65" charset="-122"/>
              </a:rPr>
              <a:t>）</a:t>
            </a:r>
            <a:r>
              <a:rPr lang="zh-CN" altLang="en-US" sz="2000" b="1" dirty="0">
                <a:solidFill>
                  <a:srgbClr val="C00000"/>
                </a:solidFill>
                <a:latin typeface="方正大黑简体" pitchFamily="65" charset="-122"/>
                <a:ea typeface="方正大黑简体" pitchFamily="65" charset="-122"/>
              </a:rPr>
              <a:t>压力的拟合</a:t>
            </a:r>
          </a:p>
        </p:txBody>
      </p:sp>
      <p:sp>
        <p:nvSpPr>
          <p:cNvPr id="38" name="矩形 37"/>
          <p:cNvSpPr/>
          <p:nvPr/>
        </p:nvSpPr>
        <p:spPr>
          <a:xfrm>
            <a:off x="693420" y="1479902"/>
            <a:ext cx="7978140" cy="1338828"/>
          </a:xfrm>
          <a:prstGeom prst="rect">
            <a:avLst/>
          </a:prstGeom>
        </p:spPr>
        <p:txBody>
          <a:bodyPr wrap="square">
            <a:spAutoFit/>
          </a:bodyPr>
          <a:lstStyle/>
          <a:p>
            <a:pPr marL="285750" indent="-285750">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在拟合全区压力形状时着重调整对全区压力影响大的单井的压力形状</a:t>
            </a:r>
          </a:p>
          <a:p>
            <a:pPr marL="285750" indent="-285750">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当分析发现注采关系不正确时，可根据注采平衡的原则对边界井劈分系数进行调整或修改注水井指数</a:t>
            </a:r>
            <a:endParaRPr lang="en-US" altLang="zh-CN" dirty="0">
              <a:solidFill>
                <a:srgbClr val="000066"/>
              </a:solidFill>
              <a:latin typeface="方正大黑简体" pitchFamily="65" charset="-122"/>
              <a:ea typeface="方正大黑简体" pitchFamily="65" charset="-122"/>
            </a:endParaRPr>
          </a:p>
        </p:txBody>
      </p:sp>
      <p:sp>
        <p:nvSpPr>
          <p:cNvPr id="39" name="矩形 38"/>
          <p:cNvSpPr/>
          <p:nvPr/>
        </p:nvSpPr>
        <p:spPr>
          <a:xfrm>
            <a:off x="569568" y="5314389"/>
            <a:ext cx="4112922" cy="923330"/>
          </a:xfrm>
          <a:prstGeom prst="rect">
            <a:avLst/>
          </a:prstGeom>
        </p:spPr>
        <p:txBody>
          <a:bodyPr wrap="square">
            <a:spAutoFit/>
          </a:bodyPr>
          <a:lstStyle/>
          <a:p>
            <a:pPr algn="just" eaLnBrk="1" hangingPunct="1">
              <a:lnSpc>
                <a:spcPct val="150000"/>
              </a:lnSpc>
              <a:spcBef>
                <a:spcPct val="50000"/>
              </a:spcBef>
            </a:pPr>
            <a:r>
              <a:rPr kumimoji="1" lang="zh-CN" altLang="en-US" sz="1200" dirty="0">
                <a:solidFill>
                  <a:srgbClr val="000066"/>
                </a:solidFill>
                <a:latin typeface="方正大黑简体" pitchFamily="65" charset="-122"/>
                <a:ea typeface="方正大黑简体" pitchFamily="65" charset="-122"/>
              </a:rPr>
              <a:t>拟合压力低于观察压力，但两条曲线几乎平行，可能油藏压力系数设置不准确或者油藏渗透率给低了的情况，</a:t>
            </a:r>
            <a:r>
              <a:rPr kumimoji="1" lang="zh-CN" altLang="en-US" sz="1200" dirty="0">
                <a:solidFill>
                  <a:srgbClr val="FF0000"/>
                </a:solidFill>
                <a:latin typeface="方正大黑简体" pitchFamily="65" charset="-122"/>
                <a:ea typeface="方正大黑简体" pitchFamily="65" charset="-122"/>
              </a:rPr>
              <a:t>若修改压力系数或将油藏渗透率增加，则可以实现最终拟合</a:t>
            </a:r>
          </a:p>
        </p:txBody>
      </p:sp>
      <p:sp>
        <p:nvSpPr>
          <p:cNvPr id="40" name="矩形 39"/>
          <p:cNvSpPr/>
          <p:nvPr/>
        </p:nvSpPr>
        <p:spPr>
          <a:xfrm>
            <a:off x="4910428" y="5314389"/>
            <a:ext cx="4233572" cy="923330"/>
          </a:xfrm>
          <a:prstGeom prst="rect">
            <a:avLst/>
          </a:prstGeom>
        </p:spPr>
        <p:txBody>
          <a:bodyPr wrap="square">
            <a:spAutoFit/>
          </a:bodyPr>
          <a:lstStyle/>
          <a:p>
            <a:pPr algn="just" eaLnBrk="1" hangingPunct="1">
              <a:lnSpc>
                <a:spcPct val="150000"/>
              </a:lnSpc>
              <a:spcBef>
                <a:spcPct val="50000"/>
              </a:spcBef>
            </a:pPr>
            <a:r>
              <a:rPr kumimoji="1" lang="zh-CN" altLang="en-US" sz="1200" dirty="0">
                <a:solidFill>
                  <a:srgbClr val="000066"/>
                </a:solidFill>
                <a:latin typeface="方正大黑简体" pitchFamily="65" charset="-122"/>
                <a:ea typeface="方正大黑简体" pitchFamily="65" charset="-122"/>
              </a:rPr>
              <a:t>计算压力值低于观察值且继续发散，这是典型的由于远离井区的渗透率和孔隙度给定的过低造成的结果，</a:t>
            </a:r>
            <a:r>
              <a:rPr kumimoji="1" lang="zh-CN" altLang="en-US" sz="1200" dirty="0">
                <a:solidFill>
                  <a:srgbClr val="C00000"/>
                </a:solidFill>
                <a:latin typeface="方正大黑简体" pitchFamily="65" charset="-122"/>
                <a:ea typeface="方正大黑简体" pitchFamily="65" charset="-122"/>
              </a:rPr>
              <a:t>在此情况下可保持油藏渗透率不变，将水层的渗透率提高，可以实现拟合</a:t>
            </a:r>
          </a:p>
        </p:txBody>
      </p:sp>
      <p:pic>
        <p:nvPicPr>
          <p:cNvPr id="41" name="Picture 7" descr="C:\Users\Administrator\Desktop\111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045" y="2736727"/>
            <a:ext cx="3764074" cy="224075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4"/>
          <p:cNvSpPr txBox="1"/>
          <p:nvPr/>
        </p:nvSpPr>
        <p:spPr>
          <a:xfrm>
            <a:off x="5966128" y="5012010"/>
            <a:ext cx="2530172" cy="276999"/>
          </a:xfrm>
          <a:prstGeom prst="rect">
            <a:avLst/>
          </a:prstGeom>
          <a:noFill/>
        </p:spPr>
        <p:txBody>
          <a:bodyPr wrap="square" rtlCol="0">
            <a:spAutoFit/>
          </a:bodyPr>
          <a:lstStyle/>
          <a:p>
            <a:r>
              <a:rPr lang="zh-CN" altLang="en-US" sz="1200" dirty="0">
                <a:solidFill>
                  <a:srgbClr val="000066"/>
                </a:solidFill>
                <a:latin typeface="方正大黑简体" pitchFamily="65" charset="-122"/>
                <a:ea typeface="方正大黑简体" pitchFamily="65" charset="-122"/>
              </a:rPr>
              <a:t>港西六区压力预测曲线</a:t>
            </a:r>
          </a:p>
        </p:txBody>
      </p:sp>
      <p:sp>
        <p:nvSpPr>
          <p:cNvPr id="43" name="椭圆 42"/>
          <p:cNvSpPr/>
          <p:nvPr/>
        </p:nvSpPr>
        <p:spPr bwMode="auto">
          <a:xfrm>
            <a:off x="5351474" y="3076719"/>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4" name="椭圆 43"/>
          <p:cNvSpPr/>
          <p:nvPr/>
        </p:nvSpPr>
        <p:spPr bwMode="auto">
          <a:xfrm>
            <a:off x="5727711" y="3154170"/>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5" name="椭圆 44"/>
          <p:cNvSpPr/>
          <p:nvPr/>
        </p:nvSpPr>
        <p:spPr bwMode="auto">
          <a:xfrm>
            <a:off x="6242061" y="3130719"/>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6" name="椭圆 45"/>
          <p:cNvSpPr/>
          <p:nvPr/>
        </p:nvSpPr>
        <p:spPr bwMode="auto">
          <a:xfrm>
            <a:off x="6558022" y="3227170"/>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7" name="椭圆 46"/>
          <p:cNvSpPr/>
          <p:nvPr/>
        </p:nvSpPr>
        <p:spPr bwMode="auto">
          <a:xfrm>
            <a:off x="6707247" y="3157719"/>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8" name="椭圆 47"/>
          <p:cNvSpPr/>
          <p:nvPr/>
        </p:nvSpPr>
        <p:spPr bwMode="auto">
          <a:xfrm>
            <a:off x="7071578" y="3167207"/>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9" name="椭圆 48"/>
          <p:cNvSpPr/>
          <p:nvPr/>
        </p:nvSpPr>
        <p:spPr bwMode="auto">
          <a:xfrm>
            <a:off x="8618254" y="3243716"/>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0" name="椭圆 49"/>
          <p:cNvSpPr/>
          <p:nvPr/>
        </p:nvSpPr>
        <p:spPr bwMode="auto">
          <a:xfrm>
            <a:off x="8005027" y="3229112"/>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1" name="椭圆 50"/>
          <p:cNvSpPr/>
          <p:nvPr/>
        </p:nvSpPr>
        <p:spPr bwMode="auto">
          <a:xfrm>
            <a:off x="7505984" y="3202112"/>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2" name="椭圆 51"/>
          <p:cNvSpPr/>
          <p:nvPr/>
        </p:nvSpPr>
        <p:spPr bwMode="auto">
          <a:xfrm>
            <a:off x="7685384" y="3212521"/>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pic>
        <p:nvPicPr>
          <p:cNvPr id="53" name="Picture 2" descr="C:\Users\Administrator\Desktop\1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 y="2736728"/>
            <a:ext cx="4107180" cy="224075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19"/>
          <p:cNvSpPr txBox="1"/>
          <p:nvPr/>
        </p:nvSpPr>
        <p:spPr>
          <a:xfrm>
            <a:off x="1912288" y="4988733"/>
            <a:ext cx="2770202" cy="276999"/>
          </a:xfrm>
          <a:prstGeom prst="rect">
            <a:avLst/>
          </a:prstGeom>
          <a:noFill/>
        </p:spPr>
        <p:txBody>
          <a:bodyPr wrap="square" rtlCol="0">
            <a:spAutoFit/>
          </a:bodyPr>
          <a:lstStyle/>
          <a:p>
            <a:r>
              <a:rPr lang="zh-CN" altLang="en-US" sz="1200" dirty="0">
                <a:solidFill>
                  <a:srgbClr val="000066"/>
                </a:solidFill>
                <a:latin typeface="方正大黑简体" pitchFamily="65" charset="-122"/>
                <a:ea typeface="方正大黑简体" pitchFamily="65" charset="-122"/>
              </a:rPr>
              <a:t>港西二区（</a:t>
            </a:r>
            <a:r>
              <a:rPr lang="en-US" altLang="zh-CN" sz="1200" dirty="0">
                <a:solidFill>
                  <a:srgbClr val="000066"/>
                </a:solidFill>
                <a:latin typeface="方正大黑简体" pitchFamily="65" charset="-122"/>
                <a:ea typeface="方正大黑简体" pitchFamily="65" charset="-122"/>
              </a:rPr>
              <a:t>NmII-9-2</a:t>
            </a:r>
            <a:r>
              <a:rPr lang="zh-CN" altLang="en-US" sz="1200" dirty="0">
                <a:solidFill>
                  <a:srgbClr val="000066"/>
                </a:solidFill>
                <a:latin typeface="方正大黑简体" pitchFamily="65" charset="-122"/>
                <a:ea typeface="方正大黑简体" pitchFamily="65" charset="-122"/>
              </a:rPr>
              <a:t>）压力预测曲线</a:t>
            </a:r>
          </a:p>
        </p:txBody>
      </p:sp>
      <p:sp>
        <p:nvSpPr>
          <p:cNvPr id="55" name="椭圆 54"/>
          <p:cNvSpPr/>
          <p:nvPr/>
        </p:nvSpPr>
        <p:spPr bwMode="auto">
          <a:xfrm>
            <a:off x="1119199" y="3200170"/>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6" name="椭圆 55"/>
          <p:cNvSpPr/>
          <p:nvPr/>
        </p:nvSpPr>
        <p:spPr bwMode="auto">
          <a:xfrm>
            <a:off x="1262074" y="3243716"/>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7" name="椭圆 56"/>
          <p:cNvSpPr/>
          <p:nvPr/>
        </p:nvSpPr>
        <p:spPr bwMode="auto">
          <a:xfrm>
            <a:off x="1633549" y="3354841"/>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8" name="椭圆 57"/>
          <p:cNvSpPr/>
          <p:nvPr/>
        </p:nvSpPr>
        <p:spPr bwMode="auto">
          <a:xfrm>
            <a:off x="2345649" y="3504066"/>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9" name="椭圆 58"/>
          <p:cNvSpPr/>
          <p:nvPr/>
        </p:nvSpPr>
        <p:spPr bwMode="auto">
          <a:xfrm>
            <a:off x="3104474" y="3691391"/>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0" name="椭圆 59"/>
          <p:cNvSpPr/>
          <p:nvPr/>
        </p:nvSpPr>
        <p:spPr bwMode="auto">
          <a:xfrm>
            <a:off x="4215724" y="3803106"/>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1" name="椭圆 60"/>
          <p:cNvSpPr/>
          <p:nvPr/>
        </p:nvSpPr>
        <p:spPr bwMode="auto">
          <a:xfrm>
            <a:off x="3780749" y="3768111"/>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2" name="椭圆 61"/>
          <p:cNvSpPr/>
          <p:nvPr/>
        </p:nvSpPr>
        <p:spPr bwMode="auto">
          <a:xfrm>
            <a:off x="4655490" y="3859226"/>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3" name="椭圆 62"/>
          <p:cNvSpPr/>
          <p:nvPr/>
        </p:nvSpPr>
        <p:spPr bwMode="auto">
          <a:xfrm>
            <a:off x="3077474" y="4290310"/>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4" name="TextBox 4"/>
          <p:cNvSpPr txBox="1"/>
          <p:nvPr/>
        </p:nvSpPr>
        <p:spPr>
          <a:xfrm>
            <a:off x="3104473" y="4178811"/>
            <a:ext cx="1262739" cy="261610"/>
          </a:xfrm>
          <a:prstGeom prst="rect">
            <a:avLst/>
          </a:prstGeom>
          <a:noFill/>
        </p:spPr>
        <p:txBody>
          <a:bodyPr wrap="square" rtlCol="0">
            <a:spAutoFit/>
          </a:bodyPr>
          <a:lstStyle/>
          <a:p>
            <a:r>
              <a:rPr lang="zh-CN" altLang="en-US" sz="1050" dirty="0">
                <a:latin typeface="方正大黑简体" pitchFamily="65" charset="-122"/>
                <a:ea typeface="方正大黑简体" pitchFamily="65" charset="-122"/>
              </a:rPr>
              <a:t>实际测压数据</a:t>
            </a:r>
          </a:p>
        </p:txBody>
      </p:sp>
      <p:sp>
        <p:nvSpPr>
          <p:cNvPr id="65" name="TextBox 33"/>
          <p:cNvSpPr txBox="1"/>
          <p:nvPr/>
        </p:nvSpPr>
        <p:spPr>
          <a:xfrm>
            <a:off x="2839374" y="4317310"/>
            <a:ext cx="326374" cy="369332"/>
          </a:xfrm>
          <a:prstGeom prst="rect">
            <a:avLst/>
          </a:prstGeom>
          <a:noFill/>
        </p:spPr>
        <p:txBody>
          <a:bodyPr wrap="square" rtlCol="0">
            <a:spAutoFit/>
          </a:bodyPr>
          <a:lstStyle/>
          <a:p>
            <a:endParaRPr lang="zh-CN" altLang="en-US" dirty="0"/>
          </a:p>
        </p:txBody>
      </p:sp>
      <p:cxnSp>
        <p:nvCxnSpPr>
          <p:cNvPr id="66" name="直接连接符 65"/>
          <p:cNvCxnSpPr>
            <a:stCxn id="65" idx="1"/>
            <a:endCxn id="65" idx="3"/>
          </p:cNvCxnSpPr>
          <p:nvPr/>
        </p:nvCxnSpPr>
        <p:spPr>
          <a:xfrm>
            <a:off x="2839374" y="4501976"/>
            <a:ext cx="3263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35"/>
          <p:cNvSpPr txBox="1"/>
          <p:nvPr/>
        </p:nvSpPr>
        <p:spPr>
          <a:xfrm>
            <a:off x="3104474" y="4371171"/>
            <a:ext cx="1262739" cy="261610"/>
          </a:xfrm>
          <a:prstGeom prst="rect">
            <a:avLst/>
          </a:prstGeom>
          <a:noFill/>
        </p:spPr>
        <p:txBody>
          <a:bodyPr wrap="square" rtlCol="0">
            <a:spAutoFit/>
          </a:bodyPr>
          <a:lstStyle/>
          <a:p>
            <a:r>
              <a:rPr lang="zh-CN" altLang="en-US" sz="1050" dirty="0">
                <a:latin typeface="方正大黑简体" pitchFamily="65" charset="-122"/>
                <a:ea typeface="方正大黑简体" pitchFamily="65" charset="-122"/>
              </a:rPr>
              <a:t>模型计算压力曲线</a:t>
            </a:r>
          </a:p>
        </p:txBody>
      </p:sp>
      <p:sp>
        <p:nvSpPr>
          <p:cNvPr id="68" name="椭圆 67"/>
          <p:cNvSpPr/>
          <p:nvPr/>
        </p:nvSpPr>
        <p:spPr bwMode="auto">
          <a:xfrm>
            <a:off x="7206561" y="4325004"/>
            <a:ext cx="54000" cy="54000"/>
          </a:xfrm>
          <a:prstGeom prst="ellipse">
            <a:avLst/>
          </a:prstGeom>
          <a:solidFill>
            <a:schemeClr val="bg1"/>
          </a:solidFill>
          <a:ln w="12700">
            <a:solidFill>
              <a:srgbClr val="0000FF"/>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69" name="TextBox 48"/>
          <p:cNvSpPr txBox="1"/>
          <p:nvPr/>
        </p:nvSpPr>
        <p:spPr>
          <a:xfrm>
            <a:off x="7233560" y="4213505"/>
            <a:ext cx="1262739" cy="261610"/>
          </a:xfrm>
          <a:prstGeom prst="rect">
            <a:avLst/>
          </a:prstGeom>
          <a:noFill/>
        </p:spPr>
        <p:txBody>
          <a:bodyPr wrap="square" rtlCol="0">
            <a:spAutoFit/>
          </a:bodyPr>
          <a:lstStyle/>
          <a:p>
            <a:r>
              <a:rPr lang="zh-CN" altLang="en-US" sz="1050" dirty="0">
                <a:latin typeface="方正大黑简体" pitchFamily="65" charset="-122"/>
                <a:ea typeface="方正大黑简体" pitchFamily="65" charset="-122"/>
              </a:rPr>
              <a:t>实际测压数据</a:t>
            </a:r>
          </a:p>
        </p:txBody>
      </p:sp>
      <p:sp>
        <p:nvSpPr>
          <p:cNvPr id="70" name="TextBox 49"/>
          <p:cNvSpPr txBox="1"/>
          <p:nvPr/>
        </p:nvSpPr>
        <p:spPr>
          <a:xfrm>
            <a:off x="5405474" y="4336645"/>
            <a:ext cx="326374" cy="369332"/>
          </a:xfrm>
          <a:prstGeom prst="rect">
            <a:avLst/>
          </a:prstGeom>
          <a:noFill/>
        </p:spPr>
        <p:txBody>
          <a:bodyPr wrap="square" rtlCol="0">
            <a:spAutoFit/>
          </a:bodyPr>
          <a:lstStyle/>
          <a:p>
            <a:endParaRPr lang="zh-CN" altLang="en-US" dirty="0"/>
          </a:p>
        </p:txBody>
      </p:sp>
      <p:cxnSp>
        <p:nvCxnSpPr>
          <p:cNvPr id="71" name="直接连接符 70"/>
          <p:cNvCxnSpPr/>
          <p:nvPr/>
        </p:nvCxnSpPr>
        <p:spPr>
          <a:xfrm>
            <a:off x="6968461" y="4536670"/>
            <a:ext cx="3263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51"/>
          <p:cNvSpPr txBox="1"/>
          <p:nvPr/>
        </p:nvSpPr>
        <p:spPr>
          <a:xfrm>
            <a:off x="7233561" y="4405865"/>
            <a:ext cx="1262739" cy="261610"/>
          </a:xfrm>
          <a:prstGeom prst="rect">
            <a:avLst/>
          </a:prstGeom>
          <a:noFill/>
        </p:spPr>
        <p:txBody>
          <a:bodyPr wrap="square" rtlCol="0">
            <a:spAutoFit/>
          </a:bodyPr>
          <a:lstStyle/>
          <a:p>
            <a:r>
              <a:rPr lang="zh-CN" altLang="en-US" sz="1050" dirty="0">
                <a:latin typeface="方正大黑简体" pitchFamily="65" charset="-122"/>
                <a:ea typeface="方正大黑简体" pitchFamily="65" charset="-122"/>
              </a:rPr>
              <a:t>模型计算压力曲线</a:t>
            </a:r>
          </a:p>
        </p:txBody>
      </p:sp>
    </p:spTree>
    <p:extLst>
      <p:ext uri="{BB962C8B-B14F-4D97-AF65-F5344CB8AC3E}">
        <p14:creationId xmlns:p14="http://schemas.microsoft.com/office/powerpoint/2010/main" val="1703269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2131111"/>
            <a:ext cx="3282950" cy="157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137461"/>
            <a:ext cx="3282950" cy="157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Rectangle 3"/>
          <p:cNvSpPr txBox="1">
            <a:spLocks noChangeArrowheads="1"/>
          </p:cNvSpPr>
          <p:nvPr/>
        </p:nvSpPr>
        <p:spPr>
          <a:xfrm>
            <a:off x="549133" y="1138771"/>
            <a:ext cx="8130540"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smtClean="0">
                <a:solidFill>
                  <a:srgbClr val="000066"/>
                </a:solidFill>
                <a:latin typeface="方正大黑简体" pitchFamily="65" charset="-122"/>
                <a:ea typeface="方正大黑简体" pitchFamily="65" charset="-122"/>
              </a:rPr>
              <a:t>见水时间的拟合</a:t>
            </a:r>
            <a:endParaRPr lang="en-US" altLang="zh-CN" sz="1800" dirty="0">
              <a:solidFill>
                <a:srgbClr val="000066"/>
              </a:solidFill>
              <a:latin typeface="方正大黑简体" pitchFamily="65" charset="-122"/>
              <a:ea typeface="方正大黑简体" pitchFamily="65" charset="-122"/>
            </a:endParaRPr>
          </a:p>
        </p:txBody>
      </p:sp>
      <p:sp>
        <p:nvSpPr>
          <p:cNvPr id="76" name="Line 12"/>
          <p:cNvSpPr>
            <a:spLocks noChangeShapeType="1"/>
          </p:cNvSpPr>
          <p:nvPr/>
        </p:nvSpPr>
        <p:spPr bwMode="auto">
          <a:xfrm>
            <a:off x="2101849" y="3325705"/>
            <a:ext cx="677827"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7" name="Text Box 13"/>
          <p:cNvSpPr txBox="1">
            <a:spLocks noChangeArrowheads="1"/>
          </p:cNvSpPr>
          <p:nvPr/>
        </p:nvSpPr>
        <p:spPr bwMode="auto">
          <a:xfrm>
            <a:off x="2059808" y="3048706"/>
            <a:ext cx="10429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ea typeface="宋体" pitchFamily="2" charset="-122"/>
              </a:defRPr>
            </a:lvl1pPr>
            <a:lvl2pPr marL="742950" indent="-285750">
              <a:defRPr sz="1200" b="1">
                <a:solidFill>
                  <a:schemeClr val="tx1"/>
                </a:solidFill>
                <a:latin typeface="Arial" charset="0"/>
                <a:ea typeface="宋体" pitchFamily="2" charset="-122"/>
              </a:defRPr>
            </a:lvl2pPr>
            <a:lvl3pPr marL="1143000" indent="-228600">
              <a:defRPr sz="1200" b="1">
                <a:solidFill>
                  <a:schemeClr val="tx1"/>
                </a:solidFill>
                <a:latin typeface="Arial" charset="0"/>
                <a:ea typeface="宋体" pitchFamily="2" charset="-122"/>
              </a:defRPr>
            </a:lvl3pPr>
            <a:lvl4pPr marL="1600200" indent="-228600">
              <a:defRPr sz="1200" b="1">
                <a:solidFill>
                  <a:schemeClr val="tx1"/>
                </a:solidFill>
                <a:latin typeface="Arial" charset="0"/>
                <a:ea typeface="宋体" pitchFamily="2" charset="-122"/>
              </a:defRPr>
            </a:lvl4pPr>
            <a:lvl5pPr marL="2057400" indent="-228600">
              <a:defRPr sz="12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12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12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12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1200" b="1">
                <a:solidFill>
                  <a:schemeClr val="tx1"/>
                </a:solidFill>
                <a:latin typeface="Arial" charset="0"/>
                <a:ea typeface="宋体" pitchFamily="2" charset="-122"/>
              </a:defRPr>
            </a:lvl9pPr>
          </a:lstStyle>
          <a:p>
            <a:pPr eaLnBrk="1" hangingPunct="1">
              <a:spcBef>
                <a:spcPct val="50000"/>
              </a:spcBef>
            </a:pPr>
            <a:r>
              <a:rPr kumimoji="1" lang="zh-CN" altLang="en-US" dirty="0">
                <a:solidFill>
                  <a:srgbClr val="003366"/>
                </a:solidFill>
                <a:latin typeface="方正大黑简体" pitchFamily="65" charset="-122"/>
                <a:ea typeface="方正大黑简体" pitchFamily="65" charset="-122"/>
              </a:rPr>
              <a:t>见水过早</a:t>
            </a:r>
          </a:p>
        </p:txBody>
      </p:sp>
      <p:sp>
        <p:nvSpPr>
          <p:cNvPr id="78" name="Line 14"/>
          <p:cNvSpPr>
            <a:spLocks noChangeShapeType="1"/>
          </p:cNvSpPr>
          <p:nvPr/>
        </p:nvSpPr>
        <p:spPr bwMode="auto">
          <a:xfrm rot="10800000">
            <a:off x="5787259" y="3310769"/>
            <a:ext cx="521466" cy="0"/>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80" name="任意多边形 79"/>
          <p:cNvSpPr/>
          <p:nvPr/>
        </p:nvSpPr>
        <p:spPr>
          <a:xfrm>
            <a:off x="2540000" y="3226782"/>
            <a:ext cx="546100" cy="222250"/>
          </a:xfrm>
          <a:custGeom>
            <a:avLst/>
            <a:gdLst>
              <a:gd name="connsiteX0" fmla="*/ 546100 w 546100"/>
              <a:gd name="connsiteY0" fmla="*/ 0 h 222250"/>
              <a:gd name="connsiteX1" fmla="*/ 336550 w 546100"/>
              <a:gd name="connsiteY1" fmla="*/ 133350 h 222250"/>
              <a:gd name="connsiteX2" fmla="*/ 0 w 546100"/>
              <a:gd name="connsiteY2" fmla="*/ 222250 h 222250"/>
              <a:gd name="connsiteX3" fmla="*/ 0 w 546100"/>
              <a:gd name="connsiteY3" fmla="*/ 222250 h 222250"/>
            </a:gdLst>
            <a:ahLst/>
            <a:cxnLst>
              <a:cxn ang="0">
                <a:pos x="connsiteX0" y="connsiteY0"/>
              </a:cxn>
              <a:cxn ang="0">
                <a:pos x="connsiteX1" y="connsiteY1"/>
              </a:cxn>
              <a:cxn ang="0">
                <a:pos x="connsiteX2" y="connsiteY2"/>
              </a:cxn>
              <a:cxn ang="0">
                <a:pos x="connsiteX3" y="connsiteY3"/>
              </a:cxn>
            </a:cxnLst>
            <a:rect l="l" t="t" r="r" b="b"/>
            <a:pathLst>
              <a:path w="546100" h="222250">
                <a:moveTo>
                  <a:pt x="546100" y="0"/>
                </a:moveTo>
                <a:lnTo>
                  <a:pt x="336550" y="133350"/>
                </a:lnTo>
                <a:lnTo>
                  <a:pt x="0" y="222250"/>
                </a:lnTo>
                <a:lnTo>
                  <a:pt x="0" y="22225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Text Box 13"/>
          <p:cNvSpPr txBox="1">
            <a:spLocks noChangeArrowheads="1"/>
          </p:cNvSpPr>
          <p:nvPr/>
        </p:nvSpPr>
        <p:spPr bwMode="auto">
          <a:xfrm>
            <a:off x="5787258" y="3042356"/>
            <a:ext cx="104293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ea typeface="宋体" pitchFamily="2" charset="-122"/>
              </a:defRPr>
            </a:lvl1pPr>
            <a:lvl2pPr marL="742950" indent="-285750">
              <a:defRPr sz="1200" b="1">
                <a:solidFill>
                  <a:schemeClr val="tx1"/>
                </a:solidFill>
                <a:latin typeface="Arial" charset="0"/>
                <a:ea typeface="宋体" pitchFamily="2" charset="-122"/>
              </a:defRPr>
            </a:lvl2pPr>
            <a:lvl3pPr marL="1143000" indent="-228600">
              <a:defRPr sz="1200" b="1">
                <a:solidFill>
                  <a:schemeClr val="tx1"/>
                </a:solidFill>
                <a:latin typeface="Arial" charset="0"/>
                <a:ea typeface="宋体" pitchFamily="2" charset="-122"/>
              </a:defRPr>
            </a:lvl3pPr>
            <a:lvl4pPr marL="1600200" indent="-228600">
              <a:defRPr sz="1200" b="1">
                <a:solidFill>
                  <a:schemeClr val="tx1"/>
                </a:solidFill>
                <a:latin typeface="Arial" charset="0"/>
                <a:ea typeface="宋体" pitchFamily="2" charset="-122"/>
              </a:defRPr>
            </a:lvl4pPr>
            <a:lvl5pPr marL="2057400" indent="-228600">
              <a:defRPr sz="12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12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12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12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1200" b="1">
                <a:solidFill>
                  <a:schemeClr val="tx1"/>
                </a:solidFill>
                <a:latin typeface="Arial" charset="0"/>
                <a:ea typeface="宋体" pitchFamily="2" charset="-122"/>
              </a:defRPr>
            </a:lvl9pPr>
          </a:lstStyle>
          <a:p>
            <a:pPr eaLnBrk="1" hangingPunct="1">
              <a:spcBef>
                <a:spcPct val="50000"/>
              </a:spcBef>
            </a:pPr>
            <a:r>
              <a:rPr kumimoji="1" lang="zh-CN" altLang="en-US" dirty="0">
                <a:solidFill>
                  <a:srgbClr val="003366"/>
                </a:solidFill>
                <a:latin typeface="方正大黑简体" pitchFamily="65" charset="-122"/>
                <a:ea typeface="方正大黑简体" pitchFamily="65" charset="-122"/>
              </a:rPr>
              <a:t>见水滞后</a:t>
            </a:r>
          </a:p>
        </p:txBody>
      </p:sp>
      <p:sp>
        <p:nvSpPr>
          <p:cNvPr id="82" name="任意多边形 81"/>
          <p:cNvSpPr/>
          <p:nvPr/>
        </p:nvSpPr>
        <p:spPr>
          <a:xfrm>
            <a:off x="5537200" y="3220432"/>
            <a:ext cx="1276350" cy="222250"/>
          </a:xfrm>
          <a:custGeom>
            <a:avLst/>
            <a:gdLst>
              <a:gd name="connsiteX0" fmla="*/ 546100 w 546100"/>
              <a:gd name="connsiteY0" fmla="*/ 0 h 222250"/>
              <a:gd name="connsiteX1" fmla="*/ 336550 w 546100"/>
              <a:gd name="connsiteY1" fmla="*/ 133350 h 222250"/>
              <a:gd name="connsiteX2" fmla="*/ 0 w 546100"/>
              <a:gd name="connsiteY2" fmla="*/ 222250 h 222250"/>
              <a:gd name="connsiteX3" fmla="*/ 0 w 546100"/>
              <a:gd name="connsiteY3" fmla="*/ 222250 h 222250"/>
            </a:gdLst>
            <a:ahLst/>
            <a:cxnLst>
              <a:cxn ang="0">
                <a:pos x="connsiteX0" y="connsiteY0"/>
              </a:cxn>
              <a:cxn ang="0">
                <a:pos x="connsiteX1" y="connsiteY1"/>
              </a:cxn>
              <a:cxn ang="0">
                <a:pos x="connsiteX2" y="connsiteY2"/>
              </a:cxn>
              <a:cxn ang="0">
                <a:pos x="connsiteX3" y="connsiteY3"/>
              </a:cxn>
            </a:cxnLst>
            <a:rect l="l" t="t" r="r" b="b"/>
            <a:pathLst>
              <a:path w="546100" h="222250">
                <a:moveTo>
                  <a:pt x="546100" y="0"/>
                </a:moveTo>
                <a:lnTo>
                  <a:pt x="336550" y="133350"/>
                </a:lnTo>
                <a:lnTo>
                  <a:pt x="0" y="222250"/>
                </a:lnTo>
                <a:lnTo>
                  <a:pt x="0" y="22225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矩形 82"/>
          <p:cNvSpPr/>
          <p:nvPr/>
        </p:nvSpPr>
        <p:spPr>
          <a:xfrm>
            <a:off x="783988" y="3477876"/>
            <a:ext cx="2258952" cy="463012"/>
          </a:xfrm>
          <a:prstGeom prst="rect">
            <a:avLst/>
          </a:prstGeom>
        </p:spPr>
        <p:txBody>
          <a:bodyPr wrap="none">
            <a:spAutoFit/>
          </a:bodyPr>
          <a:lstStyle/>
          <a:p>
            <a:pPr eaLnBrk="1" hangingPunct="1">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整体含水趋势拟合</a:t>
            </a:r>
            <a:endParaRPr lang="en-US" altLang="zh-CN" dirty="0">
              <a:solidFill>
                <a:srgbClr val="000066"/>
              </a:solidFill>
              <a:latin typeface="方正大黑简体" pitchFamily="65" charset="-122"/>
              <a:ea typeface="方正大黑简体" pitchFamily="65" charset="-122"/>
            </a:endParaRPr>
          </a:p>
        </p:txBody>
      </p:sp>
      <p:sp>
        <p:nvSpPr>
          <p:cNvPr id="84" name="矩形 83"/>
          <p:cNvSpPr/>
          <p:nvPr/>
        </p:nvSpPr>
        <p:spPr>
          <a:xfrm>
            <a:off x="688056" y="1412706"/>
            <a:ext cx="7909844" cy="830997"/>
          </a:xfrm>
          <a:prstGeom prst="rect">
            <a:avLst/>
          </a:prstGeom>
        </p:spPr>
        <p:txBody>
          <a:bodyPr wrap="square">
            <a:spAutoFit/>
          </a:bodyPr>
          <a:lstStyle/>
          <a:p>
            <a:pPr marL="0" indent="0" eaLnBrk="1" hangingPunct="1">
              <a:lnSpc>
                <a:spcPct val="150000"/>
              </a:lnSpc>
              <a:buNone/>
            </a:pPr>
            <a:r>
              <a:rPr lang="zh-CN" altLang="en-US" sz="1600" dirty="0">
                <a:solidFill>
                  <a:srgbClr val="000066"/>
                </a:solidFill>
                <a:latin typeface="方正大黑简体" pitchFamily="65" charset="-122"/>
                <a:ea typeface="方正大黑简体" pitchFamily="65" charset="-122"/>
              </a:rPr>
              <a:t>       油井开井</a:t>
            </a:r>
            <a:r>
              <a:rPr lang="zh-CN" altLang="en-US" sz="1600" dirty="0">
                <a:solidFill>
                  <a:srgbClr val="FF0000"/>
                </a:solidFill>
                <a:latin typeface="方正大黑简体" pitchFamily="65" charset="-122"/>
                <a:ea typeface="方正大黑简体" pitchFamily="65" charset="-122"/>
              </a:rPr>
              <a:t>初期见水</a:t>
            </a:r>
            <a:r>
              <a:rPr lang="zh-CN" altLang="en-US" sz="1600" dirty="0">
                <a:solidFill>
                  <a:srgbClr val="000066"/>
                </a:solidFill>
                <a:latin typeface="方正大黑简体" pitchFamily="65" charset="-122"/>
                <a:ea typeface="方正大黑简体" pitchFamily="65" charset="-122"/>
              </a:rPr>
              <a:t>，而实际情况并没有见水，有时出现</a:t>
            </a:r>
            <a:r>
              <a:rPr lang="zh-CN" altLang="en-US" sz="1600" dirty="0">
                <a:solidFill>
                  <a:srgbClr val="FF0000"/>
                </a:solidFill>
                <a:latin typeface="方正大黑简体" pitchFamily="65" charset="-122"/>
                <a:ea typeface="方正大黑简体" pitchFamily="65" charset="-122"/>
              </a:rPr>
              <a:t>见水滞后</a:t>
            </a:r>
            <a:r>
              <a:rPr lang="zh-CN" altLang="en-US" sz="1600" dirty="0">
                <a:solidFill>
                  <a:srgbClr val="000066"/>
                </a:solidFill>
                <a:latin typeface="方正大黑简体" pitchFamily="65" charset="-122"/>
                <a:ea typeface="方正大黑简体" pitchFamily="65" charset="-122"/>
              </a:rPr>
              <a:t>，其主要原因可能是相渗关系的端点值与初始流体饱和度不匹配，需要进行调整和修正</a:t>
            </a:r>
          </a:p>
        </p:txBody>
      </p:sp>
      <p:sp>
        <p:nvSpPr>
          <p:cNvPr id="85" name="矩形 84"/>
          <p:cNvSpPr/>
          <p:nvPr/>
        </p:nvSpPr>
        <p:spPr>
          <a:xfrm>
            <a:off x="783988" y="5425001"/>
            <a:ext cx="1797287" cy="463012"/>
          </a:xfrm>
          <a:prstGeom prst="rect">
            <a:avLst/>
          </a:prstGeom>
        </p:spPr>
        <p:txBody>
          <a:bodyPr wrap="none">
            <a:spAutoFit/>
          </a:bodyPr>
          <a:lstStyle/>
          <a:p>
            <a:pPr eaLnBrk="1" hangingPunct="1">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单井含水拟合</a:t>
            </a:r>
            <a:endParaRPr lang="en-US" altLang="zh-CN" dirty="0">
              <a:solidFill>
                <a:srgbClr val="000066"/>
              </a:solidFill>
              <a:latin typeface="方正大黑简体" pitchFamily="65" charset="-122"/>
              <a:ea typeface="方正大黑简体" pitchFamily="65" charset="-122"/>
            </a:endParaRPr>
          </a:p>
        </p:txBody>
      </p:sp>
      <p:sp>
        <p:nvSpPr>
          <p:cNvPr id="86" name="TextBox 7"/>
          <p:cNvSpPr txBox="1"/>
          <p:nvPr/>
        </p:nvSpPr>
        <p:spPr>
          <a:xfrm>
            <a:off x="1079500" y="5868194"/>
            <a:ext cx="7518400" cy="830997"/>
          </a:xfrm>
          <a:prstGeom prst="rect">
            <a:avLst/>
          </a:prstGeom>
          <a:noFill/>
        </p:spPr>
        <p:txBody>
          <a:bodyPr wrap="square" rtlCol="0">
            <a:spAutoFit/>
          </a:bodyPr>
          <a:lstStyle/>
          <a:p>
            <a:pPr>
              <a:lnSpc>
                <a:spcPct val="150000"/>
              </a:lnSpc>
            </a:pPr>
            <a:r>
              <a:rPr lang="zh-CN" altLang="en-US" sz="1600" dirty="0">
                <a:solidFill>
                  <a:srgbClr val="000066"/>
                </a:solidFill>
                <a:latin typeface="方正大黑简体" pitchFamily="65" charset="-122"/>
                <a:ea typeface="方正大黑简体" pitchFamily="65" charset="-122"/>
              </a:rPr>
              <a:t>       核实注采关系，修改模型参数储层渗透率、导流系数等，确保模型计算的</a:t>
            </a:r>
            <a:r>
              <a:rPr lang="zh-CN" altLang="en-US" sz="1600" dirty="0">
                <a:solidFill>
                  <a:srgbClr val="FF0000"/>
                </a:solidFill>
                <a:latin typeface="方正大黑简体" pitchFamily="65" charset="-122"/>
                <a:ea typeface="方正大黑简体" pitchFamily="65" charset="-122"/>
              </a:rPr>
              <a:t>注采关系</a:t>
            </a:r>
            <a:r>
              <a:rPr lang="zh-CN" altLang="en-US" sz="1600" dirty="0">
                <a:solidFill>
                  <a:srgbClr val="000066"/>
                </a:solidFill>
                <a:latin typeface="方正大黑简体" pitchFamily="65" charset="-122"/>
                <a:ea typeface="方正大黑简体" pitchFamily="65" charset="-122"/>
              </a:rPr>
              <a:t>与实际情况吻合</a:t>
            </a:r>
          </a:p>
        </p:txBody>
      </p:sp>
      <p:pic>
        <p:nvPicPr>
          <p:cNvPr id="87"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3940888"/>
            <a:ext cx="3282950" cy="157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Line 12"/>
          <p:cNvSpPr>
            <a:spLocks noChangeShapeType="1"/>
          </p:cNvSpPr>
          <p:nvPr/>
        </p:nvSpPr>
        <p:spPr bwMode="auto">
          <a:xfrm flipV="1">
            <a:off x="3681730" y="4519139"/>
            <a:ext cx="0" cy="58477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9" name="Text Box 13"/>
          <p:cNvSpPr txBox="1">
            <a:spLocks noChangeArrowheads="1"/>
          </p:cNvSpPr>
          <p:nvPr/>
        </p:nvSpPr>
        <p:spPr bwMode="auto">
          <a:xfrm>
            <a:off x="1682631" y="4773516"/>
            <a:ext cx="1135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charset="0"/>
                <a:ea typeface="宋体" pitchFamily="2" charset="-122"/>
              </a:defRPr>
            </a:lvl1pPr>
            <a:lvl2pPr marL="742950" indent="-285750">
              <a:defRPr sz="1200" b="1">
                <a:solidFill>
                  <a:schemeClr val="tx1"/>
                </a:solidFill>
                <a:latin typeface="Arial" charset="0"/>
                <a:ea typeface="宋体" pitchFamily="2" charset="-122"/>
              </a:defRPr>
            </a:lvl2pPr>
            <a:lvl3pPr marL="1143000" indent="-228600">
              <a:defRPr sz="1200" b="1">
                <a:solidFill>
                  <a:schemeClr val="tx1"/>
                </a:solidFill>
                <a:latin typeface="Arial" charset="0"/>
                <a:ea typeface="宋体" pitchFamily="2" charset="-122"/>
              </a:defRPr>
            </a:lvl3pPr>
            <a:lvl4pPr marL="1600200" indent="-228600">
              <a:defRPr sz="1200" b="1">
                <a:solidFill>
                  <a:schemeClr val="tx1"/>
                </a:solidFill>
                <a:latin typeface="Arial" charset="0"/>
                <a:ea typeface="宋体" pitchFamily="2" charset="-122"/>
              </a:defRPr>
            </a:lvl4pPr>
            <a:lvl5pPr marL="2057400" indent="-228600">
              <a:defRPr sz="12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12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12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12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1200" b="1">
                <a:solidFill>
                  <a:schemeClr val="tx1"/>
                </a:solidFill>
                <a:latin typeface="Arial" charset="0"/>
                <a:ea typeface="宋体" pitchFamily="2" charset="-122"/>
              </a:defRPr>
            </a:lvl9pPr>
          </a:lstStyle>
          <a:p>
            <a:pPr eaLnBrk="1" hangingPunct="1">
              <a:spcBef>
                <a:spcPct val="50000"/>
              </a:spcBef>
            </a:pPr>
            <a:r>
              <a:rPr kumimoji="1" lang="zh-CN" altLang="en-US" dirty="0">
                <a:solidFill>
                  <a:srgbClr val="003366"/>
                </a:solidFill>
                <a:latin typeface="方正大黑简体" pitchFamily="65" charset="-122"/>
                <a:ea typeface="方正大黑简体" pitchFamily="65" charset="-122"/>
              </a:rPr>
              <a:t>整体含水偏低</a:t>
            </a:r>
          </a:p>
        </p:txBody>
      </p:sp>
      <p:sp>
        <p:nvSpPr>
          <p:cNvPr id="90" name="任意多边形 89"/>
          <p:cNvSpPr/>
          <p:nvPr/>
        </p:nvSpPr>
        <p:spPr>
          <a:xfrm>
            <a:off x="2373276" y="4060545"/>
            <a:ext cx="1741524" cy="1181753"/>
          </a:xfrm>
          <a:custGeom>
            <a:avLst/>
            <a:gdLst>
              <a:gd name="connsiteX0" fmla="*/ 546100 w 546100"/>
              <a:gd name="connsiteY0" fmla="*/ 0 h 222250"/>
              <a:gd name="connsiteX1" fmla="*/ 336550 w 546100"/>
              <a:gd name="connsiteY1" fmla="*/ 133350 h 222250"/>
              <a:gd name="connsiteX2" fmla="*/ 0 w 546100"/>
              <a:gd name="connsiteY2" fmla="*/ 222250 h 222250"/>
              <a:gd name="connsiteX3" fmla="*/ 0 w 546100"/>
              <a:gd name="connsiteY3" fmla="*/ 222250 h 222250"/>
              <a:gd name="connsiteX0" fmla="*/ 546100 w 546100"/>
              <a:gd name="connsiteY0" fmla="*/ 0 h 222250"/>
              <a:gd name="connsiteX1" fmla="*/ 326992 w 546100"/>
              <a:gd name="connsiteY1" fmla="*/ 123318 h 222250"/>
              <a:gd name="connsiteX2" fmla="*/ 0 w 546100"/>
              <a:gd name="connsiteY2" fmla="*/ 222250 h 222250"/>
              <a:gd name="connsiteX3" fmla="*/ 0 w 546100"/>
              <a:gd name="connsiteY3"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36550 w 546100"/>
              <a:gd name="connsiteY1" fmla="*/ 124751 h 222250"/>
              <a:gd name="connsiteX2" fmla="*/ 192462 w 546100"/>
              <a:gd name="connsiteY2" fmla="*/ 187733 h 222250"/>
              <a:gd name="connsiteX3" fmla="*/ 0 w 546100"/>
              <a:gd name="connsiteY3" fmla="*/ 222250 h 222250"/>
              <a:gd name="connsiteX4" fmla="*/ 0 w 546100"/>
              <a:gd name="connsiteY4" fmla="*/ 22225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222250">
                <a:moveTo>
                  <a:pt x="546100" y="0"/>
                </a:moveTo>
                <a:lnTo>
                  <a:pt x="336550" y="124751"/>
                </a:lnTo>
                <a:cubicBezTo>
                  <a:pt x="286131" y="140490"/>
                  <a:pt x="252439" y="173427"/>
                  <a:pt x="192462" y="187733"/>
                </a:cubicBezTo>
                <a:cubicBezTo>
                  <a:pt x="133087" y="204971"/>
                  <a:pt x="64154" y="210744"/>
                  <a:pt x="0" y="222250"/>
                </a:cubicBezTo>
                <a:lnTo>
                  <a:pt x="0" y="22225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91"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860" y="3908439"/>
            <a:ext cx="3282950" cy="157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Line 12"/>
          <p:cNvSpPr>
            <a:spLocks noChangeShapeType="1"/>
          </p:cNvSpPr>
          <p:nvPr/>
        </p:nvSpPr>
        <p:spPr bwMode="auto">
          <a:xfrm>
            <a:off x="7163716" y="4438919"/>
            <a:ext cx="0" cy="473096"/>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 name="任意多边形 92"/>
          <p:cNvSpPr/>
          <p:nvPr/>
        </p:nvSpPr>
        <p:spPr>
          <a:xfrm>
            <a:off x="6015636" y="4028096"/>
            <a:ext cx="1741524" cy="1181753"/>
          </a:xfrm>
          <a:custGeom>
            <a:avLst/>
            <a:gdLst>
              <a:gd name="connsiteX0" fmla="*/ 546100 w 546100"/>
              <a:gd name="connsiteY0" fmla="*/ 0 h 222250"/>
              <a:gd name="connsiteX1" fmla="*/ 336550 w 546100"/>
              <a:gd name="connsiteY1" fmla="*/ 133350 h 222250"/>
              <a:gd name="connsiteX2" fmla="*/ 0 w 546100"/>
              <a:gd name="connsiteY2" fmla="*/ 222250 h 222250"/>
              <a:gd name="connsiteX3" fmla="*/ 0 w 546100"/>
              <a:gd name="connsiteY3" fmla="*/ 222250 h 222250"/>
              <a:gd name="connsiteX0" fmla="*/ 546100 w 546100"/>
              <a:gd name="connsiteY0" fmla="*/ 0 h 222250"/>
              <a:gd name="connsiteX1" fmla="*/ 326992 w 546100"/>
              <a:gd name="connsiteY1" fmla="*/ 123318 h 222250"/>
              <a:gd name="connsiteX2" fmla="*/ 0 w 546100"/>
              <a:gd name="connsiteY2" fmla="*/ 222250 h 222250"/>
              <a:gd name="connsiteX3" fmla="*/ 0 w 546100"/>
              <a:gd name="connsiteY3"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26992 w 546100"/>
              <a:gd name="connsiteY1" fmla="*/ 123318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36550 w 546100"/>
              <a:gd name="connsiteY1" fmla="*/ 124751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74781 w 546100"/>
              <a:gd name="connsiteY1" fmla="*/ 167743 h 222250"/>
              <a:gd name="connsiteX2" fmla="*/ 192462 w 546100"/>
              <a:gd name="connsiteY2" fmla="*/ 187733 h 222250"/>
              <a:gd name="connsiteX3" fmla="*/ 0 w 546100"/>
              <a:gd name="connsiteY3" fmla="*/ 222250 h 222250"/>
              <a:gd name="connsiteX4" fmla="*/ 0 w 546100"/>
              <a:gd name="connsiteY4" fmla="*/ 222250 h 222250"/>
              <a:gd name="connsiteX0" fmla="*/ 546100 w 546100"/>
              <a:gd name="connsiteY0" fmla="*/ 0 h 222250"/>
              <a:gd name="connsiteX1" fmla="*/ 374781 w 546100"/>
              <a:gd name="connsiteY1" fmla="*/ 167743 h 222250"/>
              <a:gd name="connsiteX2" fmla="*/ 218746 w 546100"/>
              <a:gd name="connsiteY2" fmla="*/ 204930 h 222250"/>
              <a:gd name="connsiteX3" fmla="*/ 0 w 546100"/>
              <a:gd name="connsiteY3" fmla="*/ 222250 h 222250"/>
              <a:gd name="connsiteX4" fmla="*/ 0 w 546100"/>
              <a:gd name="connsiteY4" fmla="*/ 222250 h 222250"/>
              <a:gd name="connsiteX0" fmla="*/ 546100 w 546100"/>
              <a:gd name="connsiteY0" fmla="*/ 0 h 222250"/>
              <a:gd name="connsiteX1" fmla="*/ 488753 w 546100"/>
              <a:gd name="connsiteY1" fmla="*/ 92087 h 222250"/>
              <a:gd name="connsiteX2" fmla="*/ 374781 w 546100"/>
              <a:gd name="connsiteY2" fmla="*/ 167743 h 222250"/>
              <a:gd name="connsiteX3" fmla="*/ 218746 w 546100"/>
              <a:gd name="connsiteY3" fmla="*/ 204930 h 222250"/>
              <a:gd name="connsiteX4" fmla="*/ 0 w 546100"/>
              <a:gd name="connsiteY4" fmla="*/ 222250 h 222250"/>
              <a:gd name="connsiteX5" fmla="*/ 0 w 546100"/>
              <a:gd name="connsiteY5" fmla="*/ 22225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100" h="222250">
                <a:moveTo>
                  <a:pt x="546100" y="0"/>
                </a:moveTo>
                <a:cubicBezTo>
                  <a:pt x="517427" y="27830"/>
                  <a:pt x="517426" y="64257"/>
                  <a:pt x="488753" y="92087"/>
                </a:cubicBezTo>
                <a:lnTo>
                  <a:pt x="374781" y="167743"/>
                </a:lnTo>
                <a:cubicBezTo>
                  <a:pt x="324362" y="183482"/>
                  <a:pt x="278723" y="190624"/>
                  <a:pt x="218746" y="204930"/>
                </a:cubicBezTo>
                <a:cubicBezTo>
                  <a:pt x="159371" y="222168"/>
                  <a:pt x="36458" y="219363"/>
                  <a:pt x="0" y="222250"/>
                </a:cubicBezTo>
                <a:lnTo>
                  <a:pt x="0" y="222250"/>
                </a:lnTo>
              </a:path>
            </a:pathLst>
          </a:custGeom>
          <a:ln w="190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Text Box 13"/>
          <p:cNvSpPr txBox="1">
            <a:spLocks noChangeArrowheads="1"/>
          </p:cNvSpPr>
          <p:nvPr/>
        </p:nvSpPr>
        <p:spPr bwMode="auto">
          <a:xfrm>
            <a:off x="5274363" y="4406471"/>
            <a:ext cx="11350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tx1"/>
                </a:solidFill>
                <a:latin typeface="Arial" charset="0"/>
                <a:ea typeface="宋体" pitchFamily="2" charset="-122"/>
              </a:defRPr>
            </a:lvl1pPr>
            <a:lvl2pPr marL="742950" indent="-285750">
              <a:defRPr sz="1200" b="1">
                <a:solidFill>
                  <a:schemeClr val="tx1"/>
                </a:solidFill>
                <a:latin typeface="Arial" charset="0"/>
                <a:ea typeface="宋体" pitchFamily="2" charset="-122"/>
              </a:defRPr>
            </a:lvl2pPr>
            <a:lvl3pPr marL="1143000" indent="-228600">
              <a:defRPr sz="1200" b="1">
                <a:solidFill>
                  <a:schemeClr val="tx1"/>
                </a:solidFill>
                <a:latin typeface="Arial" charset="0"/>
                <a:ea typeface="宋体" pitchFamily="2" charset="-122"/>
              </a:defRPr>
            </a:lvl3pPr>
            <a:lvl4pPr marL="1600200" indent="-228600">
              <a:defRPr sz="1200" b="1">
                <a:solidFill>
                  <a:schemeClr val="tx1"/>
                </a:solidFill>
                <a:latin typeface="Arial" charset="0"/>
                <a:ea typeface="宋体" pitchFamily="2" charset="-122"/>
              </a:defRPr>
            </a:lvl4pPr>
            <a:lvl5pPr marL="2057400" indent="-228600">
              <a:defRPr sz="1200" b="1">
                <a:solidFill>
                  <a:schemeClr val="tx1"/>
                </a:solidFill>
                <a:latin typeface="Arial" charset="0"/>
                <a:ea typeface="宋体" pitchFamily="2" charset="-122"/>
              </a:defRPr>
            </a:lvl5pPr>
            <a:lvl6pPr marL="2514600" indent="-228600" algn="ctr" eaLnBrk="0" fontAlgn="base" hangingPunct="0">
              <a:spcBef>
                <a:spcPct val="0"/>
              </a:spcBef>
              <a:spcAft>
                <a:spcPct val="0"/>
              </a:spcAft>
              <a:defRPr sz="1200" b="1">
                <a:solidFill>
                  <a:schemeClr val="tx1"/>
                </a:solidFill>
                <a:latin typeface="Arial" charset="0"/>
                <a:ea typeface="宋体" pitchFamily="2" charset="-122"/>
              </a:defRPr>
            </a:lvl6pPr>
            <a:lvl7pPr marL="2971800" indent="-228600" algn="ctr" eaLnBrk="0" fontAlgn="base" hangingPunct="0">
              <a:spcBef>
                <a:spcPct val="0"/>
              </a:spcBef>
              <a:spcAft>
                <a:spcPct val="0"/>
              </a:spcAft>
              <a:defRPr sz="1200" b="1">
                <a:solidFill>
                  <a:schemeClr val="tx1"/>
                </a:solidFill>
                <a:latin typeface="Arial" charset="0"/>
                <a:ea typeface="宋体" pitchFamily="2" charset="-122"/>
              </a:defRPr>
            </a:lvl7pPr>
            <a:lvl8pPr marL="3429000" indent="-228600" algn="ctr" eaLnBrk="0" fontAlgn="base" hangingPunct="0">
              <a:spcBef>
                <a:spcPct val="0"/>
              </a:spcBef>
              <a:spcAft>
                <a:spcPct val="0"/>
              </a:spcAft>
              <a:defRPr sz="1200" b="1">
                <a:solidFill>
                  <a:schemeClr val="tx1"/>
                </a:solidFill>
                <a:latin typeface="Arial" charset="0"/>
                <a:ea typeface="宋体" pitchFamily="2" charset="-122"/>
              </a:defRPr>
            </a:lvl8pPr>
            <a:lvl9pPr marL="3886200" indent="-228600" algn="ctr" eaLnBrk="0" fontAlgn="base" hangingPunct="0">
              <a:spcBef>
                <a:spcPct val="0"/>
              </a:spcBef>
              <a:spcAft>
                <a:spcPct val="0"/>
              </a:spcAft>
              <a:defRPr sz="1200" b="1">
                <a:solidFill>
                  <a:schemeClr val="tx1"/>
                </a:solidFill>
                <a:latin typeface="Arial" charset="0"/>
                <a:ea typeface="宋体" pitchFamily="2" charset="-122"/>
              </a:defRPr>
            </a:lvl9pPr>
          </a:lstStyle>
          <a:p>
            <a:pPr eaLnBrk="1" hangingPunct="1">
              <a:spcBef>
                <a:spcPct val="50000"/>
              </a:spcBef>
            </a:pPr>
            <a:r>
              <a:rPr kumimoji="1" lang="zh-CN" altLang="en-US" dirty="0">
                <a:solidFill>
                  <a:srgbClr val="003366"/>
                </a:solidFill>
                <a:latin typeface="方正大黑简体" pitchFamily="65" charset="-122"/>
                <a:ea typeface="方正大黑简体" pitchFamily="65" charset="-122"/>
              </a:rPr>
              <a:t>整体含水偏高</a:t>
            </a:r>
          </a:p>
        </p:txBody>
      </p:sp>
    </p:spTree>
    <p:extLst>
      <p:ext uri="{BB962C8B-B14F-4D97-AF65-F5344CB8AC3E}">
        <p14:creationId xmlns:p14="http://schemas.microsoft.com/office/powerpoint/2010/main" val="3873849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24" name="页脚占位符 5">
            <a:extLst>
              <a:ext uri="{FF2B5EF4-FFF2-40B4-BE49-F238E27FC236}">
                <a16:creationId xmlns:a16="http://schemas.microsoft.com/office/drawing/2014/main" id="{6C85BFAA-57C3-421E-90DE-F5C4D9748541}"/>
              </a:ext>
            </a:extLst>
          </p:cNvPr>
          <p:cNvSpPr>
            <a:spLocks noGrp="1"/>
          </p:cNvSpPr>
          <p:nvPr>
            <p:ph type="ftr" sz="quarter" idx="12"/>
          </p:nvPr>
        </p:nvSpPr>
        <p:spPr>
          <a:xfrm>
            <a:off x="68263" y="6517316"/>
            <a:ext cx="2057400" cy="365125"/>
          </a:xfrm>
        </p:spPr>
        <p:txBody>
          <a:bodyPr/>
          <a:lstStyle/>
          <a:p>
            <a:r>
              <a:rPr lang="zh-CN" altLang="en-US" dirty="0"/>
              <a:t>中国石油大学（北京）石油天然气工程学院油藏数值模拟组 </a:t>
            </a:r>
          </a:p>
        </p:txBody>
      </p:sp>
      <p:pic>
        <p:nvPicPr>
          <p:cNvPr id="25" name="Picture 13" descr="初始条件">
            <a:extLst>
              <a:ext uri="{FF2B5EF4-FFF2-40B4-BE49-F238E27FC236}">
                <a16:creationId xmlns:a16="http://schemas.microsoft.com/office/drawing/2014/main" id="{FF202DB8-0785-4ED9-A203-08A29E7E3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1" y="2009775"/>
            <a:ext cx="3190875" cy="289877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初始条件2">
            <a:extLst>
              <a:ext uri="{FF2B5EF4-FFF2-40B4-BE49-F238E27FC236}">
                <a16:creationId xmlns:a16="http://schemas.microsoft.com/office/drawing/2014/main" id="{22081034-C023-475E-8CA4-BB87F646D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776" y="2009775"/>
            <a:ext cx="3190875" cy="28987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15">
            <a:extLst>
              <a:ext uri="{FF2B5EF4-FFF2-40B4-BE49-F238E27FC236}">
                <a16:creationId xmlns:a16="http://schemas.microsoft.com/office/drawing/2014/main" id="{BA082F86-7926-45C4-8E1B-2A6C4810F42E}"/>
              </a:ext>
            </a:extLst>
          </p:cNvPr>
          <p:cNvSpPr txBox="1">
            <a:spLocks noChangeArrowheads="1"/>
          </p:cNvSpPr>
          <p:nvPr/>
        </p:nvSpPr>
        <p:spPr bwMode="auto">
          <a:xfrm>
            <a:off x="2554288" y="4962525"/>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sp>
        <p:nvSpPr>
          <p:cNvPr id="28" name="Text Box 16">
            <a:extLst>
              <a:ext uri="{FF2B5EF4-FFF2-40B4-BE49-F238E27FC236}">
                <a16:creationId xmlns:a16="http://schemas.microsoft.com/office/drawing/2014/main" id="{BFD3D5A0-83A3-4372-A64F-1228BC5F2EC2}"/>
              </a:ext>
            </a:extLst>
          </p:cNvPr>
          <p:cNvSpPr txBox="1">
            <a:spLocks noChangeArrowheads="1"/>
          </p:cNvSpPr>
          <p:nvPr/>
        </p:nvSpPr>
        <p:spPr bwMode="auto">
          <a:xfrm>
            <a:off x="7234238" y="1400175"/>
            <a:ext cx="1223963"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sp>
        <p:nvSpPr>
          <p:cNvPr id="29" name="Text Box 18">
            <a:extLst>
              <a:ext uri="{FF2B5EF4-FFF2-40B4-BE49-F238E27FC236}">
                <a16:creationId xmlns:a16="http://schemas.microsoft.com/office/drawing/2014/main" id="{017B5571-E785-4BCA-AD43-D659B4F2F005}"/>
              </a:ext>
            </a:extLst>
          </p:cNvPr>
          <p:cNvSpPr txBox="1">
            <a:spLocks noChangeArrowheads="1"/>
          </p:cNvSpPr>
          <p:nvPr/>
        </p:nvSpPr>
        <p:spPr bwMode="auto">
          <a:xfrm>
            <a:off x="3427035" y="5666415"/>
            <a:ext cx="2507417"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dirty="0"/>
              <a:t>油水过渡带、窜流层</a:t>
            </a:r>
          </a:p>
        </p:txBody>
      </p:sp>
    </p:spTree>
    <p:extLst>
      <p:ext uri="{BB962C8B-B14F-4D97-AF65-F5344CB8AC3E}">
        <p14:creationId xmlns:p14="http://schemas.microsoft.com/office/powerpoint/2010/main" val="417220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4" name="Text Box 6">
            <a:extLst>
              <a:ext uri="{FF2B5EF4-FFF2-40B4-BE49-F238E27FC236}">
                <a16:creationId xmlns:a16="http://schemas.microsoft.com/office/drawing/2014/main" id="{6A70C99D-BC31-48F5-A08C-DDD0D5E46C21}"/>
              </a:ext>
            </a:extLst>
          </p:cNvPr>
          <p:cNvSpPr txBox="1">
            <a:spLocks noChangeArrowheads="1"/>
          </p:cNvSpPr>
          <p:nvPr/>
        </p:nvSpPr>
        <p:spPr bwMode="auto">
          <a:xfrm>
            <a:off x="2578100" y="4895850"/>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sp>
        <p:nvSpPr>
          <p:cNvPr id="5" name="Text Box 7">
            <a:extLst>
              <a:ext uri="{FF2B5EF4-FFF2-40B4-BE49-F238E27FC236}">
                <a16:creationId xmlns:a16="http://schemas.microsoft.com/office/drawing/2014/main" id="{9C97AC7E-7F9C-40D2-ACE4-6FD7310F7169}"/>
              </a:ext>
            </a:extLst>
          </p:cNvPr>
          <p:cNvSpPr txBox="1">
            <a:spLocks noChangeArrowheads="1"/>
          </p:cNvSpPr>
          <p:nvPr/>
        </p:nvSpPr>
        <p:spPr bwMode="auto">
          <a:xfrm>
            <a:off x="7258050" y="1333500"/>
            <a:ext cx="1223963"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pic>
        <p:nvPicPr>
          <p:cNvPr id="6" name="Picture 8" descr="初始条件1">
            <a:extLst>
              <a:ext uri="{FF2B5EF4-FFF2-40B4-BE49-F238E27FC236}">
                <a16:creationId xmlns:a16="http://schemas.microsoft.com/office/drawing/2014/main" id="{D197E2F5-ED9E-4F14-9D8D-6173D629E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8" y="1836738"/>
            <a:ext cx="3190875" cy="2898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初始条件12">
            <a:extLst>
              <a:ext uri="{FF2B5EF4-FFF2-40B4-BE49-F238E27FC236}">
                <a16:creationId xmlns:a16="http://schemas.microsoft.com/office/drawing/2014/main" id="{AC318A25-7A46-420A-A62C-4B6719BA7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300" y="1836738"/>
            <a:ext cx="3190875" cy="2898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a:extLst>
              <a:ext uri="{FF2B5EF4-FFF2-40B4-BE49-F238E27FC236}">
                <a16:creationId xmlns:a16="http://schemas.microsoft.com/office/drawing/2014/main" id="{0A707A79-3048-47F2-989D-2FFA048A92D3}"/>
              </a:ext>
            </a:extLst>
          </p:cNvPr>
          <p:cNvSpPr txBox="1">
            <a:spLocks noChangeArrowheads="1"/>
          </p:cNvSpPr>
          <p:nvPr/>
        </p:nvSpPr>
        <p:spPr bwMode="auto">
          <a:xfrm>
            <a:off x="4027340" y="5611813"/>
            <a:ext cx="1475083"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dirty="0"/>
              <a:t>初始饱和度</a:t>
            </a:r>
          </a:p>
        </p:txBody>
      </p:sp>
      <p:sp>
        <p:nvSpPr>
          <p:cNvPr id="9"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118999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5" name="Text Box 4">
            <a:extLst>
              <a:ext uri="{FF2B5EF4-FFF2-40B4-BE49-F238E27FC236}">
                <a16:creationId xmlns:a16="http://schemas.microsoft.com/office/drawing/2014/main" id="{9FD980B1-929D-47A9-9235-609F3B988C66}"/>
              </a:ext>
            </a:extLst>
          </p:cNvPr>
          <p:cNvSpPr txBox="1">
            <a:spLocks noChangeArrowheads="1"/>
          </p:cNvSpPr>
          <p:nvPr/>
        </p:nvSpPr>
        <p:spPr bwMode="auto">
          <a:xfrm>
            <a:off x="2989345" y="4701121"/>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sp>
        <p:nvSpPr>
          <p:cNvPr id="6" name="Text Box 5">
            <a:extLst>
              <a:ext uri="{FF2B5EF4-FFF2-40B4-BE49-F238E27FC236}">
                <a16:creationId xmlns:a16="http://schemas.microsoft.com/office/drawing/2014/main" id="{3B109E73-9277-4EDD-AE1E-721EEEE297D1}"/>
              </a:ext>
            </a:extLst>
          </p:cNvPr>
          <p:cNvSpPr txBox="1">
            <a:spLocks noChangeArrowheads="1"/>
          </p:cNvSpPr>
          <p:nvPr/>
        </p:nvSpPr>
        <p:spPr bwMode="auto">
          <a:xfrm>
            <a:off x="7669295" y="1138771"/>
            <a:ext cx="1223963"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pic>
        <p:nvPicPr>
          <p:cNvPr id="7" name="Picture 8" descr="边水1">
            <a:extLst>
              <a:ext uri="{FF2B5EF4-FFF2-40B4-BE49-F238E27FC236}">
                <a16:creationId xmlns:a16="http://schemas.microsoft.com/office/drawing/2014/main" id="{FEB9A1E4-6296-4AE6-A77F-5F09B1194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558" y="1767421"/>
            <a:ext cx="3190875" cy="2898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边水2">
            <a:extLst>
              <a:ext uri="{FF2B5EF4-FFF2-40B4-BE49-F238E27FC236}">
                <a16:creationId xmlns:a16="http://schemas.microsoft.com/office/drawing/2014/main" id="{0EBCB568-D767-4461-99CC-BE25F32CC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345" y="1767421"/>
            <a:ext cx="3190875" cy="2898775"/>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0">
            <a:extLst>
              <a:ext uri="{FF2B5EF4-FFF2-40B4-BE49-F238E27FC236}">
                <a16:creationId xmlns:a16="http://schemas.microsoft.com/office/drawing/2014/main" id="{32469FEC-4781-4997-AB90-DA5A3DA44938}"/>
              </a:ext>
            </a:extLst>
          </p:cNvPr>
          <p:cNvSpPr txBox="1">
            <a:spLocks noChangeArrowheads="1"/>
          </p:cNvSpPr>
          <p:nvPr/>
        </p:nvSpPr>
        <p:spPr bwMode="auto">
          <a:xfrm>
            <a:off x="2595727" y="5668963"/>
            <a:ext cx="4425868"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dirty="0"/>
              <a:t>边水油藏</a:t>
            </a:r>
            <a:r>
              <a:rPr lang="en-US" altLang="zh-CN" dirty="0"/>
              <a:t>-</a:t>
            </a:r>
            <a:r>
              <a:rPr lang="zh-CN" altLang="en-US" dirty="0"/>
              <a:t>水体能量设置不合理</a:t>
            </a:r>
          </a:p>
        </p:txBody>
      </p:sp>
      <p:sp>
        <p:nvSpPr>
          <p:cNvPr id="10"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252260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4" name="Text Box 4">
            <a:extLst>
              <a:ext uri="{FF2B5EF4-FFF2-40B4-BE49-F238E27FC236}">
                <a16:creationId xmlns:a16="http://schemas.microsoft.com/office/drawing/2014/main" id="{C12B82DA-4E35-4A7F-852B-4AAD8F4E2BCF}"/>
              </a:ext>
            </a:extLst>
          </p:cNvPr>
          <p:cNvSpPr txBox="1">
            <a:spLocks noChangeArrowheads="1"/>
          </p:cNvSpPr>
          <p:nvPr/>
        </p:nvSpPr>
        <p:spPr bwMode="auto">
          <a:xfrm>
            <a:off x="2944260" y="4765891"/>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sp>
        <p:nvSpPr>
          <p:cNvPr id="5" name="Text Box 5">
            <a:extLst>
              <a:ext uri="{FF2B5EF4-FFF2-40B4-BE49-F238E27FC236}">
                <a16:creationId xmlns:a16="http://schemas.microsoft.com/office/drawing/2014/main" id="{44BC8117-03DD-4DCB-A247-8B4207953C98}"/>
              </a:ext>
            </a:extLst>
          </p:cNvPr>
          <p:cNvSpPr txBox="1">
            <a:spLocks noChangeArrowheads="1"/>
          </p:cNvSpPr>
          <p:nvPr/>
        </p:nvSpPr>
        <p:spPr bwMode="auto">
          <a:xfrm>
            <a:off x="7624210" y="1203541"/>
            <a:ext cx="1223963"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pic>
        <p:nvPicPr>
          <p:cNvPr id="6" name="Picture 8" descr="底水1">
            <a:extLst>
              <a:ext uri="{FF2B5EF4-FFF2-40B4-BE49-F238E27FC236}">
                <a16:creationId xmlns:a16="http://schemas.microsoft.com/office/drawing/2014/main" id="{0EAB2BE0-45D4-41C6-819E-F6560D405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35" y="1851241"/>
            <a:ext cx="3190875" cy="2898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底水2">
            <a:extLst>
              <a:ext uri="{FF2B5EF4-FFF2-40B4-BE49-F238E27FC236}">
                <a16:creationId xmlns:a16="http://schemas.microsoft.com/office/drawing/2014/main" id="{9187C042-6156-4C4F-8771-5488E6265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260" y="1851241"/>
            <a:ext cx="3190875" cy="2898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a:extLst>
              <a:ext uri="{FF2B5EF4-FFF2-40B4-BE49-F238E27FC236}">
                <a16:creationId xmlns:a16="http://schemas.microsoft.com/office/drawing/2014/main" id="{CA4350AE-B1EA-4656-84B8-00B2613C5FF9}"/>
              </a:ext>
            </a:extLst>
          </p:cNvPr>
          <p:cNvSpPr txBox="1">
            <a:spLocks noChangeArrowheads="1"/>
          </p:cNvSpPr>
          <p:nvPr/>
        </p:nvSpPr>
        <p:spPr bwMode="auto">
          <a:xfrm>
            <a:off x="3507028" y="5430838"/>
            <a:ext cx="1655763"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a:t>底水油藏</a:t>
            </a:r>
          </a:p>
        </p:txBody>
      </p:sp>
      <p:sp>
        <p:nvSpPr>
          <p:cNvPr id="9"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232281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9"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
        <p:nvSpPr>
          <p:cNvPr id="10" name="Text Box 4">
            <a:extLst>
              <a:ext uri="{FF2B5EF4-FFF2-40B4-BE49-F238E27FC236}">
                <a16:creationId xmlns:a16="http://schemas.microsoft.com/office/drawing/2014/main" id="{ECC54267-2AC9-4838-8F17-6E8B3A2ABE35}"/>
              </a:ext>
            </a:extLst>
          </p:cNvPr>
          <p:cNvSpPr txBox="1">
            <a:spLocks noChangeArrowheads="1"/>
          </p:cNvSpPr>
          <p:nvPr/>
        </p:nvSpPr>
        <p:spPr bwMode="auto">
          <a:xfrm>
            <a:off x="3130551" y="4981575"/>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pic>
        <p:nvPicPr>
          <p:cNvPr id="11" name="Picture 8" descr="相渗1">
            <a:extLst>
              <a:ext uri="{FF2B5EF4-FFF2-40B4-BE49-F238E27FC236}">
                <a16:creationId xmlns:a16="http://schemas.microsoft.com/office/drawing/2014/main" id="{34685EFC-2BB4-48E5-AC52-470470164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1" y="1922463"/>
            <a:ext cx="3190875"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相渗2">
            <a:extLst>
              <a:ext uri="{FF2B5EF4-FFF2-40B4-BE49-F238E27FC236}">
                <a16:creationId xmlns:a16="http://schemas.microsoft.com/office/drawing/2014/main" id="{1EF4F4F5-10AC-48EB-AE55-44CE036B3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776" y="1903413"/>
            <a:ext cx="3190875" cy="28987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5">
            <a:extLst>
              <a:ext uri="{FF2B5EF4-FFF2-40B4-BE49-F238E27FC236}">
                <a16:creationId xmlns:a16="http://schemas.microsoft.com/office/drawing/2014/main" id="{88C68B0A-48D6-48F4-953D-CD496FDFB8F9}"/>
              </a:ext>
            </a:extLst>
          </p:cNvPr>
          <p:cNvSpPr txBox="1">
            <a:spLocks noChangeArrowheads="1"/>
          </p:cNvSpPr>
          <p:nvPr/>
        </p:nvSpPr>
        <p:spPr bwMode="auto">
          <a:xfrm>
            <a:off x="7019925" y="1343241"/>
            <a:ext cx="1223963"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dirty="0">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sp>
        <p:nvSpPr>
          <p:cNvPr id="14" name="Text Box 10">
            <a:extLst>
              <a:ext uri="{FF2B5EF4-FFF2-40B4-BE49-F238E27FC236}">
                <a16:creationId xmlns:a16="http://schemas.microsoft.com/office/drawing/2014/main" id="{D8CA5764-AC99-4513-8A28-B7A8E3D36801}"/>
              </a:ext>
            </a:extLst>
          </p:cNvPr>
          <p:cNvSpPr txBox="1">
            <a:spLocks noChangeArrowheads="1"/>
          </p:cNvSpPr>
          <p:nvPr/>
        </p:nvSpPr>
        <p:spPr bwMode="auto">
          <a:xfrm>
            <a:off x="3911600" y="5773954"/>
            <a:ext cx="1728788"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p>
            <a:pPr algn="ctr"/>
            <a:r>
              <a:rPr lang="zh-CN" altLang="en-US" sz="2000" b="1" dirty="0">
                <a:solidFill>
                  <a:srgbClr val="C00000"/>
                </a:solidFill>
                <a:latin typeface="方正大黑简体" panose="03000509000000000000" pitchFamily="65" charset="-122"/>
                <a:ea typeface="方正大黑简体" panose="03000509000000000000" pitchFamily="65" charset="-122"/>
              </a:rPr>
              <a:t>相渗问题</a:t>
            </a:r>
          </a:p>
        </p:txBody>
      </p:sp>
    </p:spTree>
    <p:extLst>
      <p:ext uri="{BB962C8B-B14F-4D97-AF65-F5344CB8AC3E}">
        <p14:creationId xmlns:p14="http://schemas.microsoft.com/office/powerpoint/2010/main" val="79588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9"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
        <p:nvSpPr>
          <p:cNvPr id="15" name="Text Box 4">
            <a:extLst>
              <a:ext uri="{FF2B5EF4-FFF2-40B4-BE49-F238E27FC236}">
                <a16:creationId xmlns:a16="http://schemas.microsoft.com/office/drawing/2014/main" id="{33AECADA-5546-4280-A3E9-8094ECE392BE}"/>
              </a:ext>
            </a:extLst>
          </p:cNvPr>
          <p:cNvSpPr txBox="1">
            <a:spLocks noChangeArrowheads="1"/>
          </p:cNvSpPr>
          <p:nvPr/>
        </p:nvSpPr>
        <p:spPr bwMode="auto">
          <a:xfrm>
            <a:off x="2747170" y="5805490"/>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dirty="0">
                <a:effectLst>
                  <a:outerShdw blurRad="38100" dist="38100" dir="2700000" algn="tl">
                    <a:srgbClr val="C0C0C0"/>
                  </a:outerShdw>
                </a:effectLst>
                <a:ea typeface="楷体_GB2312" pitchFamily="49" charset="-122"/>
              </a:rPr>
              <a:t>含水率随生产时间的变化曲线</a:t>
            </a:r>
          </a:p>
        </p:txBody>
      </p:sp>
      <p:pic>
        <p:nvPicPr>
          <p:cNvPr id="17" name="Picture 8" descr="措施1">
            <a:extLst>
              <a:ext uri="{FF2B5EF4-FFF2-40B4-BE49-F238E27FC236}">
                <a16:creationId xmlns:a16="http://schemas.microsoft.com/office/drawing/2014/main" id="{9CFF3C7A-C5E1-4B46-ACE8-947F717F4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1701800"/>
            <a:ext cx="3319462"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措施2">
            <a:extLst>
              <a:ext uri="{FF2B5EF4-FFF2-40B4-BE49-F238E27FC236}">
                <a16:creationId xmlns:a16="http://schemas.microsoft.com/office/drawing/2014/main" id="{D1B0BCB7-BB31-4A89-B11B-1E45E15A7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7" y="1682750"/>
            <a:ext cx="3319463" cy="28987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措施3">
            <a:extLst>
              <a:ext uri="{FF2B5EF4-FFF2-40B4-BE49-F238E27FC236}">
                <a16:creationId xmlns:a16="http://schemas.microsoft.com/office/drawing/2014/main" id="{C505501D-8CB0-491F-96A6-34E29CAFD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6" y="3535364"/>
            <a:ext cx="3319462" cy="22955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1">
            <a:extLst>
              <a:ext uri="{FF2B5EF4-FFF2-40B4-BE49-F238E27FC236}">
                <a16:creationId xmlns:a16="http://schemas.microsoft.com/office/drawing/2014/main" id="{B222B29D-F9A5-439D-A87B-DCEC4B6F5B3C}"/>
              </a:ext>
            </a:extLst>
          </p:cNvPr>
          <p:cNvSpPr txBox="1">
            <a:spLocks noChangeArrowheads="1"/>
          </p:cNvSpPr>
          <p:nvPr/>
        </p:nvSpPr>
        <p:spPr bwMode="auto">
          <a:xfrm>
            <a:off x="3290888" y="6269040"/>
            <a:ext cx="3132138"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dirty="0"/>
              <a:t>措施井：补孔合采</a:t>
            </a:r>
          </a:p>
        </p:txBody>
      </p:sp>
      <p:sp>
        <p:nvSpPr>
          <p:cNvPr id="21" name="Text Box 5">
            <a:extLst>
              <a:ext uri="{FF2B5EF4-FFF2-40B4-BE49-F238E27FC236}">
                <a16:creationId xmlns:a16="http://schemas.microsoft.com/office/drawing/2014/main" id="{E2830A0E-63B8-4830-9628-58B5ABAEED5F}"/>
              </a:ext>
            </a:extLst>
          </p:cNvPr>
          <p:cNvSpPr txBox="1">
            <a:spLocks noChangeArrowheads="1"/>
          </p:cNvSpPr>
          <p:nvPr/>
        </p:nvSpPr>
        <p:spPr bwMode="auto">
          <a:xfrm>
            <a:off x="7231064" y="1420337"/>
            <a:ext cx="1223962"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dirty="0">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spTree>
    <p:extLst>
      <p:ext uri="{BB962C8B-B14F-4D97-AF65-F5344CB8AC3E}">
        <p14:creationId xmlns:p14="http://schemas.microsoft.com/office/powerpoint/2010/main" val="18567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29"/>
          <p:cNvSpPr txBox="1"/>
          <p:nvPr/>
        </p:nvSpPr>
        <p:spPr>
          <a:xfrm>
            <a:off x="717633" y="803431"/>
            <a:ext cx="5438692" cy="400110"/>
          </a:xfrm>
          <a:prstGeom prst="rect">
            <a:avLst/>
          </a:prstGeom>
          <a:noFill/>
        </p:spPr>
        <p:txBody>
          <a:bodyPr wrap="square" rtlCol="0">
            <a:spAutoFit/>
          </a:bodyPr>
          <a:lstStyle/>
          <a:p>
            <a:r>
              <a:rPr lang="zh-CN" altLang="en-US" sz="2000" b="1" dirty="0" smtClean="0">
                <a:solidFill>
                  <a:srgbClr val="C00000"/>
                </a:solidFill>
                <a:latin typeface="方正大黑简体" pitchFamily="65" charset="-122"/>
                <a:ea typeface="方正大黑简体" pitchFamily="65" charset="-122"/>
              </a:rPr>
              <a:t>（</a:t>
            </a:r>
            <a:r>
              <a:rPr lang="en-US" altLang="zh-CN" sz="2000" b="1" dirty="0" smtClean="0">
                <a:solidFill>
                  <a:srgbClr val="C00000"/>
                </a:solidFill>
                <a:latin typeface="方正大黑简体" pitchFamily="65" charset="-122"/>
                <a:ea typeface="方正大黑简体" pitchFamily="65" charset="-122"/>
              </a:rPr>
              <a:t>2</a:t>
            </a:r>
            <a:r>
              <a:rPr lang="zh-CN" altLang="en-US" sz="2000" b="1" dirty="0" smtClean="0">
                <a:solidFill>
                  <a:srgbClr val="C00000"/>
                </a:solidFill>
                <a:latin typeface="方正大黑简体" pitchFamily="65" charset="-122"/>
                <a:ea typeface="方正大黑简体" pitchFamily="65" charset="-122"/>
              </a:rPr>
              <a:t>）含水</a:t>
            </a:r>
            <a:r>
              <a:rPr lang="zh-CN" altLang="en-US" sz="2000" b="1" dirty="0">
                <a:solidFill>
                  <a:srgbClr val="C00000"/>
                </a:solidFill>
                <a:latin typeface="方正大黑简体" pitchFamily="65" charset="-122"/>
                <a:ea typeface="方正大黑简体" pitchFamily="65" charset="-122"/>
              </a:rPr>
              <a:t>的拟合</a:t>
            </a:r>
          </a:p>
        </p:txBody>
      </p:sp>
      <p:sp>
        <p:nvSpPr>
          <p:cNvPr id="9" name="Rectangle 3"/>
          <p:cNvSpPr txBox="1">
            <a:spLocks noChangeArrowheads="1"/>
          </p:cNvSpPr>
          <p:nvPr/>
        </p:nvSpPr>
        <p:spPr>
          <a:xfrm>
            <a:off x="865506" y="1257516"/>
            <a:ext cx="7256145" cy="513499"/>
          </a:xfrm>
          <a:prstGeom prst="rect">
            <a:avLst/>
          </a:prstGeom>
          <a:ln w="28575"/>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Clr>
                <a:srgbClr val="C00000"/>
              </a:buClr>
              <a:buFont typeface="Wingdings" pitchFamily="2" charset="2"/>
              <a:buChar char="u"/>
            </a:pPr>
            <a:r>
              <a:rPr lang="zh-CN" altLang="en-US" sz="1800" dirty="0" smtClean="0">
                <a:solidFill>
                  <a:srgbClr val="000066"/>
                </a:solidFill>
                <a:latin typeface="方正大黑简体" pitchFamily="65" charset="-122"/>
                <a:ea typeface="方正大黑简体" pitchFamily="65" charset="-122"/>
              </a:rPr>
              <a:t>单井含水拟合常见问题</a:t>
            </a:r>
            <a:endParaRPr lang="en-US" altLang="zh-CN" sz="1800" dirty="0">
              <a:solidFill>
                <a:srgbClr val="000066"/>
              </a:solidFill>
              <a:latin typeface="方正大黑简体" pitchFamily="65" charset="-122"/>
              <a:ea typeface="方正大黑简体" pitchFamily="65" charset="-122"/>
            </a:endParaRPr>
          </a:p>
        </p:txBody>
      </p:sp>
      <p:sp>
        <p:nvSpPr>
          <p:cNvPr id="21" name="Text Box 5">
            <a:extLst>
              <a:ext uri="{FF2B5EF4-FFF2-40B4-BE49-F238E27FC236}">
                <a16:creationId xmlns:a16="http://schemas.microsoft.com/office/drawing/2014/main" id="{E2830A0E-63B8-4830-9628-58B5ABAEED5F}"/>
              </a:ext>
            </a:extLst>
          </p:cNvPr>
          <p:cNvSpPr txBox="1">
            <a:spLocks noChangeArrowheads="1"/>
          </p:cNvSpPr>
          <p:nvPr/>
        </p:nvSpPr>
        <p:spPr bwMode="auto">
          <a:xfrm>
            <a:off x="7231064" y="1420337"/>
            <a:ext cx="1223962"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1700" b="1" dirty="0">
                <a:solidFill>
                  <a:srgbClr val="AE1A9C"/>
                </a:solidFill>
                <a:effectLst>
                  <a:outerShdw blurRad="38100" dist="38100" dir="2700000" algn="tl">
                    <a:srgbClr val="C0C0C0"/>
                  </a:outerShdw>
                </a:effectLst>
                <a:latin typeface="Impact" panose="020B0806030902050204" pitchFamily="34" charset="0"/>
                <a:ea typeface="黑体" panose="02010609060101010101" pitchFamily="49" charset="-122"/>
              </a:rPr>
              <a:t>？</a:t>
            </a:r>
          </a:p>
        </p:txBody>
      </p:sp>
      <p:sp>
        <p:nvSpPr>
          <p:cNvPr id="10" name="Text Box 4">
            <a:extLst>
              <a:ext uri="{FF2B5EF4-FFF2-40B4-BE49-F238E27FC236}">
                <a16:creationId xmlns:a16="http://schemas.microsoft.com/office/drawing/2014/main" id="{623A750B-7C4E-450B-BB1D-64D93FE3B09A}"/>
              </a:ext>
            </a:extLst>
          </p:cNvPr>
          <p:cNvSpPr txBox="1">
            <a:spLocks noChangeArrowheads="1"/>
          </p:cNvSpPr>
          <p:nvPr/>
        </p:nvSpPr>
        <p:spPr bwMode="auto">
          <a:xfrm>
            <a:off x="2814638" y="4940300"/>
            <a:ext cx="4032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b="1">
                <a:effectLst>
                  <a:outerShdw blurRad="38100" dist="38100" dir="2700000" algn="tl">
                    <a:srgbClr val="C0C0C0"/>
                  </a:outerShdw>
                </a:effectLst>
                <a:ea typeface="楷体_GB2312" pitchFamily="49" charset="-122"/>
              </a:rPr>
              <a:t>含水率随生产时间的变化曲线</a:t>
            </a:r>
          </a:p>
        </p:txBody>
      </p:sp>
      <p:pic>
        <p:nvPicPr>
          <p:cNvPr id="11" name="Picture 8" descr="困难1">
            <a:extLst>
              <a:ext uri="{FF2B5EF4-FFF2-40B4-BE49-F238E27FC236}">
                <a16:creationId xmlns:a16="http://schemas.microsoft.com/office/drawing/2014/main" id="{FC6003BC-BF0C-48DE-90BD-52C2E1253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738" y="2190750"/>
            <a:ext cx="4248150" cy="2749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1">
            <a:extLst>
              <a:ext uri="{FF2B5EF4-FFF2-40B4-BE49-F238E27FC236}">
                <a16:creationId xmlns:a16="http://schemas.microsoft.com/office/drawing/2014/main" id="{B222B29D-F9A5-439D-A87B-DCEC4B6F5B3C}"/>
              </a:ext>
            </a:extLst>
          </p:cNvPr>
          <p:cNvSpPr txBox="1">
            <a:spLocks noChangeArrowheads="1"/>
          </p:cNvSpPr>
          <p:nvPr/>
        </p:nvSpPr>
        <p:spPr bwMode="auto">
          <a:xfrm>
            <a:off x="3156744" y="5840415"/>
            <a:ext cx="3132138" cy="400110"/>
          </a:xfrm>
          <a:prstGeom prst="rect">
            <a:avLst/>
          </a:prstGeom>
          <a:solidFill>
            <a:schemeClr val="accent4">
              <a:lumMod val="20000"/>
              <a:lumOff val="80000"/>
            </a:schemeClr>
          </a:solidFill>
          <a:ln w="9525">
            <a:solidFill>
              <a:schemeClr val="bg1">
                <a:lumMod val="95000"/>
              </a:schemeClr>
            </a:solidFill>
            <a:miter lim="800000"/>
            <a:headEnd/>
            <a:tailEnd/>
          </a:ln>
          <a:effectLst/>
          <a:scene3d>
            <a:camera prst="orthographicFront"/>
            <a:lightRig rig="threePt" dir="t"/>
          </a:scene3d>
          <a:sp3d>
            <a:bevelT prst="angle"/>
          </a:sp3d>
          <a:extLst/>
        </p:spPr>
        <p:txBody>
          <a:bodyPr>
            <a:spAutoFit/>
          </a:bodyPr>
          <a:lstStyle>
            <a:defPPr>
              <a:defRPr lang="zh-CN"/>
            </a:defPPr>
            <a:lvl1pPr algn="ctr">
              <a:defRPr sz="2000" b="1">
                <a:solidFill>
                  <a:srgbClr val="C00000"/>
                </a:solidFill>
                <a:latin typeface="方正大黑简体" panose="03000509000000000000" pitchFamily="65" charset="-122"/>
                <a:ea typeface="方正大黑简体" panose="03000509000000000000" pitchFamily="65" charset="-122"/>
              </a:defRPr>
            </a:lvl1pPr>
          </a:lstStyle>
          <a:p>
            <a:r>
              <a:rPr lang="zh-CN" altLang="en-US" dirty="0" smtClean="0"/>
              <a:t>查看井周动态</a:t>
            </a:r>
            <a:endParaRPr lang="zh-CN" altLang="en-US" dirty="0"/>
          </a:p>
        </p:txBody>
      </p:sp>
    </p:spTree>
    <p:extLst>
      <p:ext uri="{BB962C8B-B14F-4D97-AF65-F5344CB8AC3E}">
        <p14:creationId xmlns:p14="http://schemas.microsoft.com/office/powerpoint/2010/main" val="27347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（二）油藏数值模拟的用途</a:t>
            </a:r>
            <a:endParaRPr lang="en-US" altLang="zh-CN" sz="2400" b="1" dirty="0">
              <a:solidFill>
                <a:srgbClr val="C00000"/>
              </a:solidFill>
              <a:latin typeface="方正大黑简体" pitchFamily="2" charset="-122"/>
              <a:ea typeface="方正大黑简体" pitchFamily="2" charset="-122"/>
            </a:endParaRPr>
          </a:p>
        </p:txBody>
      </p:sp>
      <p:sp>
        <p:nvSpPr>
          <p:cNvPr id="4" name="Text Box 8"/>
          <p:cNvSpPr txBox="1">
            <a:spLocks noChangeArrowheads="1"/>
          </p:cNvSpPr>
          <p:nvPr/>
        </p:nvSpPr>
        <p:spPr bwMode="auto">
          <a:xfrm>
            <a:off x="611188" y="981075"/>
            <a:ext cx="6199515" cy="3834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90000"/>
              </a:lnSpc>
              <a:spcBef>
                <a:spcPct val="0"/>
              </a:spcBef>
              <a:buFontTx/>
              <a:buNone/>
            </a:pPr>
            <a:r>
              <a:rPr lang="en-US" altLang="zh-CN" sz="2000" dirty="0">
                <a:solidFill>
                  <a:srgbClr val="C00000"/>
                </a:solidFill>
                <a:latin typeface="方正大黑简体" panose="03000509000000000000" pitchFamily="65" charset="-122"/>
                <a:ea typeface="方正大黑简体" panose="03000509000000000000" pitchFamily="65" charset="-122"/>
              </a:rPr>
              <a:t>2</a:t>
            </a:r>
            <a:r>
              <a:rPr lang="zh-CN" altLang="en-US" sz="2000" dirty="0">
                <a:solidFill>
                  <a:srgbClr val="C00000"/>
                </a:solidFill>
                <a:latin typeface="方正大黑简体" panose="03000509000000000000" pitchFamily="65" charset="-122"/>
                <a:ea typeface="方正大黑简体" panose="03000509000000000000" pitchFamily="65" charset="-122"/>
              </a:rPr>
              <a:t>、对已开发油田历史模拟</a:t>
            </a:r>
          </a:p>
          <a:p>
            <a:pPr eaLnBrk="1" hangingPunct="1">
              <a:lnSpc>
                <a:spcPct val="19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1</a:t>
            </a:r>
            <a:r>
              <a:rPr lang="zh-CN" altLang="en-US" sz="1800" dirty="0">
                <a:latin typeface="方正大黑简体" panose="03000509000000000000" pitchFamily="65" charset="-122"/>
                <a:ea typeface="方正大黑简体" panose="03000509000000000000" pitchFamily="65" charset="-122"/>
              </a:rPr>
              <a:t>）证明地质储量，确定基本的驱替机理及驱替类型（是溶解气驱、注水驱、蒸汽驱或是重力驱？）</a:t>
            </a:r>
          </a:p>
          <a:p>
            <a:pPr eaLnBrk="1" hangingPunct="1">
              <a:lnSpc>
                <a:spcPct val="19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2</a:t>
            </a:r>
            <a:r>
              <a:rPr lang="zh-CN" altLang="en-US" sz="1800" dirty="0">
                <a:latin typeface="方正大黑简体" panose="03000509000000000000" pitchFamily="65" charset="-122"/>
                <a:ea typeface="方正大黑简体" panose="03000509000000000000" pitchFamily="65" charset="-122"/>
              </a:rPr>
              <a:t>）确定产液量和生产周期；</a:t>
            </a:r>
          </a:p>
          <a:p>
            <a:pPr eaLnBrk="1" hangingPunct="1">
              <a:lnSpc>
                <a:spcPct val="19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3</a:t>
            </a:r>
            <a:r>
              <a:rPr lang="zh-CN" altLang="en-US" sz="1800" dirty="0">
                <a:latin typeface="方正大黑简体" panose="03000509000000000000" pitchFamily="65" charset="-122"/>
                <a:ea typeface="方正大黑简体" panose="03000509000000000000" pitchFamily="65" charset="-122"/>
              </a:rPr>
              <a:t>）确定油藏和流体特性，拟合全油田和单井的压力、含水（气油比）动态历史；</a:t>
            </a:r>
          </a:p>
          <a:p>
            <a:pPr eaLnBrk="1" hangingPunct="1">
              <a:lnSpc>
                <a:spcPct val="19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4</a:t>
            </a:r>
            <a:r>
              <a:rPr lang="zh-CN" altLang="en-US" sz="1800" dirty="0">
                <a:latin typeface="方正大黑简体" panose="03000509000000000000" pitchFamily="65" charset="-122"/>
                <a:ea typeface="方正大黑简体" panose="03000509000000000000" pitchFamily="65" charset="-122"/>
              </a:rPr>
              <a:t>）指出问题、潜力所在区域。</a:t>
            </a:r>
          </a:p>
        </p:txBody>
      </p:sp>
    </p:spTree>
    <p:extLst>
      <p:ext uri="{BB962C8B-B14F-4D97-AF65-F5344CB8AC3E}">
        <p14:creationId xmlns:p14="http://schemas.microsoft.com/office/powerpoint/2010/main" val="2075079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682121" y="931857"/>
            <a:ext cx="2767054" cy="400110"/>
          </a:xfrm>
          <a:prstGeom prst="rect">
            <a:avLst/>
          </a:prstGeom>
          <a:noFill/>
        </p:spPr>
        <p:txBody>
          <a:bodyPr wrap="square" rtlCol="0">
            <a:spAutoFit/>
          </a:bodyPr>
          <a:lstStyle/>
          <a:p>
            <a:r>
              <a:rPr lang="en-US" altLang="zh-CN" sz="2000" b="1" dirty="0" smtClean="0">
                <a:solidFill>
                  <a:srgbClr val="C00000"/>
                </a:solidFill>
                <a:latin typeface="方正大黑简体" pitchFamily="65" charset="-122"/>
                <a:ea typeface="方正大黑简体" pitchFamily="65" charset="-122"/>
              </a:rPr>
              <a:t>4</a:t>
            </a:r>
            <a:r>
              <a:rPr lang="zh-CN" altLang="en-US" sz="2000" b="1" dirty="0" smtClean="0">
                <a:solidFill>
                  <a:srgbClr val="C00000"/>
                </a:solidFill>
                <a:latin typeface="方正大黑简体" pitchFamily="65" charset="-122"/>
                <a:ea typeface="方正大黑简体" pitchFamily="65" charset="-122"/>
              </a:rPr>
              <a:t>、模型收敛性</a:t>
            </a:r>
            <a:endParaRPr lang="zh-CN" altLang="en-US" sz="2000" b="1" dirty="0">
              <a:solidFill>
                <a:srgbClr val="C00000"/>
              </a:solidFill>
              <a:latin typeface="方正大黑简体" pitchFamily="65" charset="-122"/>
              <a:ea typeface="方正大黑简体" pitchFamily="65" charset="-122"/>
            </a:endParaRPr>
          </a:p>
        </p:txBody>
      </p:sp>
      <p:sp>
        <p:nvSpPr>
          <p:cNvPr id="13" name="TextBox 2"/>
          <p:cNvSpPr txBox="1"/>
          <p:nvPr/>
        </p:nvSpPr>
        <p:spPr>
          <a:xfrm>
            <a:off x="723899" y="1340701"/>
            <a:ext cx="7915275" cy="923330"/>
          </a:xfrm>
          <a:prstGeom prst="rect">
            <a:avLst/>
          </a:prstGeom>
          <a:noFill/>
        </p:spPr>
        <p:txBody>
          <a:bodyPr wrap="square" rtlCol="0">
            <a:spAutoFit/>
          </a:bodyPr>
          <a:lstStyle/>
          <a:p>
            <a:pPr>
              <a:lnSpc>
                <a:spcPct val="150000"/>
              </a:lnSpc>
            </a:pPr>
            <a:r>
              <a:rPr lang="zh-CN" altLang="en-US" dirty="0" smtClean="0">
                <a:latin typeface="方正大黑简体" pitchFamily="65" charset="-122"/>
                <a:ea typeface="方正大黑简体" pitchFamily="65" charset="-122"/>
              </a:rPr>
              <a:t>       计算</a:t>
            </a:r>
            <a:r>
              <a:rPr lang="zh-CN" altLang="en-US" dirty="0">
                <a:latin typeface="方正大黑简体" pitchFamily="65" charset="-122"/>
                <a:ea typeface="方正大黑简体" pitchFamily="65" charset="-122"/>
              </a:rPr>
              <a:t>过程中要注意模型的</a:t>
            </a:r>
            <a:r>
              <a:rPr lang="zh-CN" altLang="en-US" dirty="0">
                <a:solidFill>
                  <a:srgbClr val="C00000"/>
                </a:solidFill>
                <a:latin typeface="方正大黑简体" pitchFamily="65" charset="-122"/>
                <a:ea typeface="方正大黑简体" pitchFamily="65" charset="-122"/>
              </a:rPr>
              <a:t>压力始终保持在合理水平</a:t>
            </a:r>
            <a:r>
              <a:rPr lang="zh-CN" altLang="en-US" dirty="0">
                <a:latin typeface="方正大黑简体" pitchFamily="65" charset="-122"/>
                <a:ea typeface="方正大黑简体" pitchFamily="65" charset="-122"/>
              </a:rPr>
              <a:t>、不出现模型构造异常点、砂体不连续点、相邻网格渗透率突变等问题，保证模型收敛性</a:t>
            </a:r>
          </a:p>
        </p:txBody>
      </p:sp>
      <p:pic>
        <p:nvPicPr>
          <p:cNvPr id="14" name="Picture 2" descr="C:\Users\Administrator\Desktop\11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139" t="6301" r="11558" b="30226"/>
          <a:stretch/>
        </p:blipFill>
        <p:spPr bwMode="auto">
          <a:xfrm>
            <a:off x="993794" y="2642688"/>
            <a:ext cx="3092211" cy="20454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椭圆 14"/>
          <p:cNvSpPr/>
          <p:nvPr/>
        </p:nvSpPr>
        <p:spPr bwMode="auto">
          <a:xfrm>
            <a:off x="1690071" y="4030480"/>
            <a:ext cx="849828" cy="52387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6" name="TextBox 8"/>
          <p:cNvSpPr txBox="1"/>
          <p:nvPr/>
        </p:nvSpPr>
        <p:spPr>
          <a:xfrm>
            <a:off x="2656859" y="4349568"/>
            <a:ext cx="1152525" cy="338554"/>
          </a:xfrm>
          <a:prstGeom prst="rect">
            <a:avLst/>
          </a:prstGeom>
          <a:noFill/>
        </p:spPr>
        <p:txBody>
          <a:bodyPr wrap="square" rtlCol="0">
            <a:spAutoFit/>
          </a:bodyPr>
          <a:lstStyle/>
          <a:p>
            <a:r>
              <a:rPr lang="zh-CN" altLang="en-US" sz="800" dirty="0">
                <a:latin typeface="方正大黑简体" pitchFamily="65" charset="-122"/>
                <a:ea typeface="方正大黑简体" pitchFamily="65" charset="-122"/>
              </a:rPr>
              <a:t>离散点造成压力异常，导致模型不收敛</a:t>
            </a:r>
          </a:p>
        </p:txBody>
      </p:sp>
      <p:pic>
        <p:nvPicPr>
          <p:cNvPr id="17" name="Picture 3" descr="C:\Users\Administrator\Desktop\2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378"/>
          <a:stretch/>
        </p:blipFill>
        <p:spPr bwMode="auto">
          <a:xfrm>
            <a:off x="4206654" y="2644275"/>
            <a:ext cx="3816791" cy="2043847"/>
          </a:xfrm>
          <a:prstGeom prst="rect">
            <a:avLst/>
          </a:prstGeom>
          <a:noFill/>
          <a:ln>
            <a:solidFill>
              <a:srgbClr val="000066"/>
            </a:solidFill>
          </a:ln>
          <a:extLst>
            <a:ext uri="{909E8E84-426E-40DD-AFC4-6F175D3DCCD1}">
              <a14:hiddenFill xmlns:a14="http://schemas.microsoft.com/office/drawing/2010/main">
                <a:solidFill>
                  <a:srgbClr val="FFFFFF"/>
                </a:solidFill>
              </a14:hiddenFill>
            </a:ext>
          </a:extLst>
        </p:spPr>
      </p:pic>
      <p:sp>
        <p:nvSpPr>
          <p:cNvPr id="18" name="椭圆 17"/>
          <p:cNvSpPr/>
          <p:nvPr/>
        </p:nvSpPr>
        <p:spPr bwMode="auto">
          <a:xfrm>
            <a:off x="6243021" y="3001780"/>
            <a:ext cx="1136650" cy="523875"/>
          </a:xfrm>
          <a:prstGeom prst="ellipse">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9" name="TextBox 38"/>
          <p:cNvSpPr txBox="1"/>
          <p:nvPr/>
        </p:nvSpPr>
        <p:spPr>
          <a:xfrm>
            <a:off x="6243021" y="4123140"/>
            <a:ext cx="1152525" cy="338554"/>
          </a:xfrm>
          <a:prstGeom prst="rect">
            <a:avLst/>
          </a:prstGeom>
          <a:noFill/>
        </p:spPr>
        <p:txBody>
          <a:bodyPr wrap="square" rtlCol="0">
            <a:spAutoFit/>
          </a:bodyPr>
          <a:lstStyle/>
          <a:p>
            <a:r>
              <a:rPr lang="zh-CN" altLang="en-US" sz="800" dirty="0">
                <a:latin typeface="方正大黑简体" pitchFamily="65" charset="-122"/>
                <a:ea typeface="方正大黑简体" pitchFamily="65" charset="-122"/>
              </a:rPr>
              <a:t>构造模型网格交叠造成模型不收敛</a:t>
            </a:r>
          </a:p>
        </p:txBody>
      </p:sp>
      <p:pic>
        <p:nvPicPr>
          <p:cNvPr id="20" name="Picture 4" descr="C:\Users\Administrator\Desktop\33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34" r="3161" b="35459"/>
          <a:stretch/>
        </p:blipFill>
        <p:spPr bwMode="auto">
          <a:xfrm>
            <a:off x="993794" y="4770121"/>
            <a:ext cx="3092212" cy="1805940"/>
          </a:xfrm>
          <a:prstGeom prst="rect">
            <a:avLst/>
          </a:prstGeom>
          <a:noFill/>
          <a:ln>
            <a:solidFill>
              <a:srgbClr val="000066"/>
            </a:solidFill>
          </a:ln>
          <a:extLst>
            <a:ext uri="{909E8E84-426E-40DD-AFC4-6F175D3DCCD1}">
              <a14:hiddenFill xmlns:a14="http://schemas.microsoft.com/office/drawing/2010/main">
                <a:solidFill>
                  <a:srgbClr val="FFFFFF"/>
                </a:solidFill>
              </a14:hiddenFill>
            </a:ext>
          </a:extLst>
        </p:spPr>
      </p:pic>
      <p:sp>
        <p:nvSpPr>
          <p:cNvPr id="22" name="椭圆 21"/>
          <p:cNvSpPr/>
          <p:nvPr/>
        </p:nvSpPr>
        <p:spPr bwMode="auto">
          <a:xfrm>
            <a:off x="1964391" y="5213917"/>
            <a:ext cx="849828" cy="523875"/>
          </a:xfrm>
          <a:prstGeom prst="ellipse">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3" name="TextBox 40"/>
          <p:cNvSpPr txBox="1"/>
          <p:nvPr/>
        </p:nvSpPr>
        <p:spPr>
          <a:xfrm>
            <a:off x="2783757" y="5859955"/>
            <a:ext cx="1152525" cy="338554"/>
          </a:xfrm>
          <a:prstGeom prst="rect">
            <a:avLst/>
          </a:prstGeom>
          <a:noFill/>
        </p:spPr>
        <p:txBody>
          <a:bodyPr wrap="square" rtlCol="0">
            <a:spAutoFit/>
          </a:bodyPr>
          <a:lstStyle/>
          <a:p>
            <a:r>
              <a:rPr lang="zh-CN" altLang="en-US" sz="800" dirty="0">
                <a:latin typeface="方正大黑简体" pitchFamily="65" charset="-122"/>
                <a:ea typeface="方正大黑简体" pitchFamily="65" charset="-122"/>
              </a:rPr>
              <a:t>局部井底压力过高导致模型不收敛</a:t>
            </a:r>
          </a:p>
        </p:txBody>
      </p:sp>
      <p:pic>
        <p:nvPicPr>
          <p:cNvPr id="24" name="Picture 2" descr="C:\Users\Administrator\Desktop\per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654" y="4770121"/>
            <a:ext cx="3816791" cy="18059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TextBox 39"/>
          <p:cNvSpPr txBox="1">
            <a:spLocks noChangeArrowheads="1"/>
          </p:cNvSpPr>
          <p:nvPr/>
        </p:nvSpPr>
        <p:spPr bwMode="auto">
          <a:xfrm>
            <a:off x="4294841" y="4838885"/>
            <a:ext cx="1513839"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dirty="0">
                <a:solidFill>
                  <a:srgbClr val="000000"/>
                </a:solidFill>
                <a:latin typeface="方正大黑简体" pitchFamily="65" charset="-122"/>
                <a:ea typeface="方正大黑简体" pitchFamily="65" charset="-122"/>
              </a:rPr>
              <a:t>渗透率模型</a:t>
            </a:r>
          </a:p>
        </p:txBody>
      </p:sp>
      <p:sp>
        <p:nvSpPr>
          <p:cNvPr id="26" name="TextBox 39"/>
          <p:cNvSpPr txBox="1">
            <a:spLocks noChangeArrowheads="1"/>
          </p:cNvSpPr>
          <p:nvPr/>
        </p:nvSpPr>
        <p:spPr bwMode="auto">
          <a:xfrm>
            <a:off x="1899939" y="6303856"/>
            <a:ext cx="1513839"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dirty="0">
                <a:solidFill>
                  <a:srgbClr val="000000"/>
                </a:solidFill>
                <a:latin typeface="方正大黑简体" pitchFamily="65" charset="-122"/>
                <a:ea typeface="方正大黑简体" pitchFamily="65" charset="-122"/>
              </a:rPr>
              <a:t>压力场模型</a:t>
            </a:r>
          </a:p>
        </p:txBody>
      </p:sp>
      <p:sp>
        <p:nvSpPr>
          <p:cNvPr id="27" name="TextBox 45"/>
          <p:cNvSpPr txBox="1"/>
          <p:nvPr/>
        </p:nvSpPr>
        <p:spPr>
          <a:xfrm>
            <a:off x="6542205" y="6024516"/>
            <a:ext cx="1152525" cy="338554"/>
          </a:xfrm>
          <a:prstGeom prst="rect">
            <a:avLst/>
          </a:prstGeom>
          <a:noFill/>
        </p:spPr>
        <p:txBody>
          <a:bodyPr wrap="square" rtlCol="0">
            <a:spAutoFit/>
          </a:bodyPr>
          <a:lstStyle/>
          <a:p>
            <a:r>
              <a:rPr lang="zh-CN" altLang="en-US" sz="800" dirty="0">
                <a:latin typeface="方正大黑简体" pitchFamily="65" charset="-122"/>
                <a:ea typeface="方正大黑简体" pitchFamily="65" charset="-122"/>
              </a:rPr>
              <a:t>相邻网格渗透率差异大造成模型不收敛</a:t>
            </a:r>
          </a:p>
        </p:txBody>
      </p:sp>
    </p:spTree>
    <p:extLst>
      <p:ext uri="{BB962C8B-B14F-4D97-AF65-F5344CB8AC3E}">
        <p14:creationId xmlns:p14="http://schemas.microsoft.com/office/powerpoint/2010/main" val="11106507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13"/>
          <p:cNvSpPr txBox="1"/>
          <p:nvPr/>
        </p:nvSpPr>
        <p:spPr>
          <a:xfrm>
            <a:off x="539150" y="1389329"/>
            <a:ext cx="8350249" cy="878510"/>
          </a:xfrm>
          <a:prstGeom prst="rect">
            <a:avLst/>
          </a:prstGeom>
          <a:noFill/>
        </p:spPr>
        <p:txBody>
          <a:bodyPr wrap="square" rtlCol="0">
            <a:spAutoFit/>
          </a:bodyPr>
          <a:lstStyle/>
          <a:p>
            <a:pPr>
              <a:lnSpc>
                <a:spcPct val="150000"/>
              </a:lnSpc>
            </a:pPr>
            <a:r>
              <a:rPr lang="zh-CN" altLang="en-US" dirty="0">
                <a:solidFill>
                  <a:srgbClr val="002060"/>
                </a:solidFill>
                <a:latin typeface="方正大黑简体" panose="03000509000000000000" pitchFamily="2" charset="-122"/>
                <a:ea typeface="方正大黑简体" panose="03000509000000000000" pitchFamily="2" charset="-122"/>
              </a:rPr>
              <a:t>       枣南孔一段数值模拟模型网格节点</a:t>
            </a:r>
            <a:r>
              <a:rPr lang="en-US" altLang="zh-CN" dirty="0">
                <a:solidFill>
                  <a:srgbClr val="002060"/>
                </a:solidFill>
                <a:latin typeface="方正大黑简体" panose="03000509000000000000" pitchFamily="2" charset="-122"/>
                <a:ea typeface="方正大黑简体" panose="03000509000000000000" pitchFamily="2" charset="-122"/>
              </a:rPr>
              <a:t>156*69*55=59.2</a:t>
            </a:r>
            <a:r>
              <a:rPr lang="zh-CN" altLang="en-US" dirty="0">
                <a:solidFill>
                  <a:srgbClr val="002060"/>
                </a:solidFill>
                <a:latin typeface="方正大黑简体" panose="03000509000000000000" pitchFamily="2" charset="-122"/>
                <a:ea typeface="方正大黑简体" panose="03000509000000000000" pitchFamily="2" charset="-122"/>
              </a:rPr>
              <a:t>万，拟合井数</a:t>
            </a:r>
            <a:r>
              <a:rPr lang="en-US" altLang="zh-CN" dirty="0">
                <a:solidFill>
                  <a:srgbClr val="002060"/>
                </a:solidFill>
                <a:latin typeface="方正大黑简体" panose="03000509000000000000" pitchFamily="2" charset="-122"/>
                <a:ea typeface="方正大黑简体" panose="03000509000000000000" pitchFamily="2" charset="-122"/>
              </a:rPr>
              <a:t>440</a:t>
            </a:r>
            <a:r>
              <a:rPr lang="zh-CN" altLang="en-US" dirty="0">
                <a:solidFill>
                  <a:srgbClr val="002060"/>
                </a:solidFill>
                <a:latin typeface="方正大黑简体" panose="03000509000000000000" pitchFamily="2" charset="-122"/>
                <a:ea typeface="方正大黑简体" panose="03000509000000000000" pitchFamily="2" charset="-122"/>
              </a:rPr>
              <a:t>口，整体拟合趋势较好，单井拟合合格率</a:t>
            </a:r>
            <a:r>
              <a:rPr lang="en-US" altLang="zh-CN" dirty="0">
                <a:solidFill>
                  <a:srgbClr val="002060"/>
                </a:solidFill>
                <a:latin typeface="方正大黑简体" panose="03000509000000000000" pitchFamily="2" charset="-122"/>
                <a:ea typeface="方正大黑简体" panose="03000509000000000000" pitchFamily="2" charset="-122"/>
              </a:rPr>
              <a:t>89%</a:t>
            </a:r>
            <a:r>
              <a:rPr lang="zh-CN" altLang="en-US" dirty="0">
                <a:solidFill>
                  <a:srgbClr val="002060"/>
                </a:solidFill>
                <a:latin typeface="方正大黑简体" panose="03000509000000000000" pitchFamily="2" charset="-122"/>
                <a:ea typeface="方正大黑简体" panose="03000509000000000000" pitchFamily="2" charset="-122"/>
              </a:rPr>
              <a:t>，满足精度要求</a:t>
            </a:r>
          </a:p>
        </p:txBody>
      </p:sp>
      <p:pic>
        <p:nvPicPr>
          <p:cNvPr id="19" name="图片 18">
            <a:extLst>
              <a:ext uri="{FF2B5EF4-FFF2-40B4-BE49-F238E27FC236}">
                <a16:creationId xmlns:a16="http://schemas.microsoft.com/office/drawing/2014/main" id="{207FF051-54AA-4DA2-96D9-ABE6BAF802A8}"/>
              </a:ext>
            </a:extLst>
          </p:cNvPr>
          <p:cNvPicPr>
            <a:picLocks noChangeAspect="1"/>
          </p:cNvPicPr>
          <p:nvPr/>
        </p:nvPicPr>
        <p:blipFill rotWithShape="1">
          <a:blip r:embed="rId3"/>
          <a:srcRect r="50000" b="1672"/>
          <a:stretch/>
        </p:blipFill>
        <p:spPr>
          <a:xfrm>
            <a:off x="428386" y="3057880"/>
            <a:ext cx="2793520" cy="3073696"/>
          </a:xfrm>
          <a:prstGeom prst="rect">
            <a:avLst/>
          </a:prstGeom>
        </p:spPr>
      </p:pic>
      <p:sp>
        <p:nvSpPr>
          <p:cNvPr id="38" name="TextBox 16">
            <a:extLst>
              <a:ext uri="{FF2B5EF4-FFF2-40B4-BE49-F238E27FC236}">
                <a16:creationId xmlns:a16="http://schemas.microsoft.com/office/drawing/2014/main" id="{D0D8FE56-98A9-47F5-8EC2-E7C1B491D284}"/>
              </a:ext>
            </a:extLst>
          </p:cNvPr>
          <p:cNvSpPr txBox="1"/>
          <p:nvPr/>
        </p:nvSpPr>
        <p:spPr>
          <a:xfrm>
            <a:off x="851994" y="6359906"/>
            <a:ext cx="1593189"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目前饱和度场</a:t>
            </a:r>
          </a:p>
        </p:txBody>
      </p:sp>
      <p:sp>
        <p:nvSpPr>
          <p:cNvPr id="11" name="文本框 10">
            <a:extLst>
              <a:ext uri="{FF2B5EF4-FFF2-40B4-BE49-F238E27FC236}">
                <a16:creationId xmlns:a16="http://schemas.microsoft.com/office/drawing/2014/main" id="{2FF896CE-E162-411A-84CB-9903024A27A2}"/>
              </a:ext>
            </a:extLst>
          </p:cNvPr>
          <p:cNvSpPr txBox="1"/>
          <p:nvPr/>
        </p:nvSpPr>
        <p:spPr>
          <a:xfrm>
            <a:off x="1009744" y="2472296"/>
            <a:ext cx="596956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rgbClr val="C00000"/>
                </a:solidFill>
                <a:latin typeface="方正大黑简体" panose="02010601030101010101" pitchFamily="2" charset="-122"/>
                <a:ea typeface="方正大黑简体" panose="02010601030101010101" pitchFamily="2" charset="-122"/>
              </a:rPr>
              <a:t>总体</a:t>
            </a:r>
            <a:r>
              <a:rPr lang="zh-CN" altLang="en-US" dirty="0" smtClean="0">
                <a:solidFill>
                  <a:srgbClr val="C00000"/>
                </a:solidFill>
                <a:latin typeface="方正大黑简体" panose="02010601030101010101" pitchFamily="2" charset="-122"/>
                <a:ea typeface="方正大黑简体" panose="02010601030101010101" pitchFamily="2" charset="-122"/>
              </a:rPr>
              <a:t>拟合</a:t>
            </a:r>
            <a:r>
              <a:rPr lang="zh-CN" altLang="en-US" dirty="0">
                <a:solidFill>
                  <a:srgbClr val="C00000"/>
                </a:solidFill>
                <a:latin typeface="方正大黑简体" panose="02010601030101010101" pitchFamily="2" charset="-122"/>
                <a:ea typeface="方正大黑简体" panose="02010601030101010101" pitchFamily="2" charset="-122"/>
              </a:rPr>
              <a:t>情况</a:t>
            </a:r>
          </a:p>
        </p:txBody>
      </p:sp>
      <p:pic>
        <p:nvPicPr>
          <p:cNvPr id="2" name="图片 1">
            <a:extLst>
              <a:ext uri="{FF2B5EF4-FFF2-40B4-BE49-F238E27FC236}">
                <a16:creationId xmlns:a16="http://schemas.microsoft.com/office/drawing/2014/main" id="{B22FC0BB-85CD-4983-BD28-2E2B156CACC5}"/>
              </a:ext>
            </a:extLst>
          </p:cNvPr>
          <p:cNvPicPr>
            <a:picLocks noChangeAspect="1"/>
          </p:cNvPicPr>
          <p:nvPr/>
        </p:nvPicPr>
        <p:blipFill>
          <a:blip r:embed="rId4"/>
          <a:stretch>
            <a:fillRect/>
          </a:stretch>
        </p:blipFill>
        <p:spPr>
          <a:xfrm>
            <a:off x="3260520" y="3025772"/>
            <a:ext cx="2980889" cy="1725063"/>
          </a:xfrm>
          <a:prstGeom prst="rect">
            <a:avLst/>
          </a:prstGeom>
        </p:spPr>
      </p:pic>
      <p:pic>
        <p:nvPicPr>
          <p:cNvPr id="3" name="图片 2">
            <a:extLst>
              <a:ext uri="{FF2B5EF4-FFF2-40B4-BE49-F238E27FC236}">
                <a16:creationId xmlns:a16="http://schemas.microsoft.com/office/drawing/2014/main" id="{6A7FFB85-C3B8-42D7-B471-FC2A32ED6558}"/>
              </a:ext>
            </a:extLst>
          </p:cNvPr>
          <p:cNvPicPr>
            <a:picLocks noChangeAspect="1"/>
          </p:cNvPicPr>
          <p:nvPr/>
        </p:nvPicPr>
        <p:blipFill>
          <a:blip r:embed="rId5"/>
          <a:stretch>
            <a:fillRect/>
          </a:stretch>
        </p:blipFill>
        <p:spPr>
          <a:xfrm>
            <a:off x="6180162" y="3084903"/>
            <a:ext cx="2751944" cy="1665932"/>
          </a:xfrm>
          <a:prstGeom prst="rect">
            <a:avLst/>
          </a:prstGeom>
        </p:spPr>
      </p:pic>
      <p:sp>
        <p:nvSpPr>
          <p:cNvPr id="4" name="文本框 3">
            <a:extLst>
              <a:ext uri="{FF2B5EF4-FFF2-40B4-BE49-F238E27FC236}">
                <a16:creationId xmlns:a16="http://schemas.microsoft.com/office/drawing/2014/main" id="{BAC76234-2C4A-47F8-89A3-4A3D1EB7FA3D}"/>
              </a:ext>
            </a:extLst>
          </p:cNvPr>
          <p:cNvSpPr txBox="1"/>
          <p:nvPr/>
        </p:nvSpPr>
        <p:spPr>
          <a:xfrm>
            <a:off x="4306348" y="4750835"/>
            <a:ext cx="1224792"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全区含水拟合</a:t>
            </a:r>
          </a:p>
        </p:txBody>
      </p:sp>
      <p:sp>
        <p:nvSpPr>
          <p:cNvPr id="12" name="文本框 11">
            <a:extLst>
              <a:ext uri="{FF2B5EF4-FFF2-40B4-BE49-F238E27FC236}">
                <a16:creationId xmlns:a16="http://schemas.microsoft.com/office/drawing/2014/main" id="{272290BA-5FB7-422B-AE37-7E3003EE496D}"/>
              </a:ext>
            </a:extLst>
          </p:cNvPr>
          <p:cNvSpPr txBox="1"/>
          <p:nvPr/>
        </p:nvSpPr>
        <p:spPr>
          <a:xfrm>
            <a:off x="7043598" y="4778863"/>
            <a:ext cx="1387337"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全区日产油拟合</a:t>
            </a:r>
          </a:p>
        </p:txBody>
      </p:sp>
      <p:pic>
        <p:nvPicPr>
          <p:cNvPr id="6" name="图片 5">
            <a:extLst>
              <a:ext uri="{FF2B5EF4-FFF2-40B4-BE49-F238E27FC236}">
                <a16:creationId xmlns:a16="http://schemas.microsoft.com/office/drawing/2014/main" id="{B6F3F181-7D66-4406-B932-B2DDC4856D90}"/>
              </a:ext>
            </a:extLst>
          </p:cNvPr>
          <p:cNvPicPr>
            <a:picLocks noChangeAspect="1"/>
          </p:cNvPicPr>
          <p:nvPr/>
        </p:nvPicPr>
        <p:blipFill>
          <a:blip r:embed="rId6"/>
          <a:stretch>
            <a:fillRect/>
          </a:stretch>
        </p:blipFill>
        <p:spPr>
          <a:xfrm>
            <a:off x="3307169" y="5117135"/>
            <a:ext cx="2799480" cy="1193411"/>
          </a:xfrm>
          <a:prstGeom prst="rect">
            <a:avLst/>
          </a:prstGeom>
        </p:spPr>
      </p:pic>
      <p:pic>
        <p:nvPicPr>
          <p:cNvPr id="17" name="图片 16">
            <a:extLst>
              <a:ext uri="{FF2B5EF4-FFF2-40B4-BE49-F238E27FC236}">
                <a16:creationId xmlns:a16="http://schemas.microsoft.com/office/drawing/2014/main" id="{52E04A29-20A6-4764-8D4A-60D27FF081D8}"/>
              </a:ext>
            </a:extLst>
          </p:cNvPr>
          <p:cNvPicPr>
            <a:picLocks noChangeAspect="1"/>
          </p:cNvPicPr>
          <p:nvPr/>
        </p:nvPicPr>
        <p:blipFill>
          <a:blip r:embed="rId7"/>
          <a:stretch>
            <a:fillRect/>
          </a:stretch>
        </p:blipFill>
        <p:spPr>
          <a:xfrm>
            <a:off x="6222869" y="5055862"/>
            <a:ext cx="2666530" cy="1253367"/>
          </a:xfrm>
          <a:prstGeom prst="rect">
            <a:avLst/>
          </a:prstGeom>
        </p:spPr>
      </p:pic>
      <p:sp>
        <p:nvSpPr>
          <p:cNvPr id="18" name="文本框 17">
            <a:extLst>
              <a:ext uri="{FF2B5EF4-FFF2-40B4-BE49-F238E27FC236}">
                <a16:creationId xmlns:a16="http://schemas.microsoft.com/office/drawing/2014/main" id="{BCEC33DD-828D-4F29-8A5F-3185D0E3E24B}"/>
              </a:ext>
            </a:extLst>
          </p:cNvPr>
          <p:cNvSpPr txBox="1"/>
          <p:nvPr/>
        </p:nvSpPr>
        <p:spPr>
          <a:xfrm>
            <a:off x="6979304" y="6319222"/>
            <a:ext cx="1593189" cy="276999"/>
          </a:xfrm>
          <a:prstGeom prst="rect">
            <a:avLst/>
          </a:prstGeom>
          <a:noFill/>
        </p:spPr>
        <p:txBody>
          <a:bodyPr wrap="square" rtlCol="0">
            <a:spAutoFit/>
          </a:bodyPr>
          <a:lstStyle/>
          <a:p>
            <a:r>
              <a:rPr lang="en-US" altLang="zh-CN" sz="1200" dirty="0">
                <a:latin typeface="方正大黑简体" panose="03000509000000000000" pitchFamily="65" charset="-122"/>
                <a:ea typeface="方正大黑简体" panose="03000509000000000000" pitchFamily="65" charset="-122"/>
              </a:rPr>
              <a:t>Z1320</a:t>
            </a:r>
            <a:r>
              <a:rPr lang="zh-CN" altLang="en-US" sz="1200" dirty="0">
                <a:latin typeface="方正大黑简体" panose="03000509000000000000" pitchFamily="65" charset="-122"/>
                <a:ea typeface="方正大黑简体" panose="03000509000000000000" pitchFamily="65" charset="-122"/>
              </a:rPr>
              <a:t>井日产油拟合</a:t>
            </a:r>
          </a:p>
        </p:txBody>
      </p:sp>
      <p:sp>
        <p:nvSpPr>
          <p:cNvPr id="20" name="文本框 19">
            <a:extLst>
              <a:ext uri="{FF2B5EF4-FFF2-40B4-BE49-F238E27FC236}">
                <a16:creationId xmlns:a16="http://schemas.microsoft.com/office/drawing/2014/main" id="{65E27C67-FF11-4710-B76B-F62DD9A05555}"/>
              </a:ext>
            </a:extLst>
          </p:cNvPr>
          <p:cNvSpPr txBox="1"/>
          <p:nvPr/>
        </p:nvSpPr>
        <p:spPr>
          <a:xfrm>
            <a:off x="4162285" y="6319221"/>
            <a:ext cx="1690828" cy="276999"/>
          </a:xfrm>
          <a:prstGeom prst="rect">
            <a:avLst/>
          </a:prstGeom>
          <a:noFill/>
        </p:spPr>
        <p:txBody>
          <a:bodyPr wrap="square" rtlCol="0">
            <a:spAutoFit/>
          </a:bodyPr>
          <a:lstStyle/>
          <a:p>
            <a:r>
              <a:rPr lang="en-US" altLang="zh-CN" sz="1200" dirty="0">
                <a:latin typeface="方正大黑简体" panose="03000509000000000000" pitchFamily="65" charset="-122"/>
                <a:ea typeface="方正大黑简体" panose="03000509000000000000" pitchFamily="65" charset="-122"/>
              </a:rPr>
              <a:t>F31-23</a:t>
            </a:r>
            <a:r>
              <a:rPr lang="zh-CN" altLang="en-US" sz="1200" dirty="0">
                <a:latin typeface="方正大黑简体" panose="03000509000000000000" pitchFamily="65" charset="-122"/>
                <a:ea typeface="方正大黑简体" panose="03000509000000000000" pitchFamily="65" charset="-122"/>
              </a:rPr>
              <a:t>井日产油拟合</a:t>
            </a:r>
          </a:p>
        </p:txBody>
      </p:sp>
      <p:sp>
        <p:nvSpPr>
          <p:cNvPr id="21" name="TextBox 1"/>
          <p:cNvSpPr txBox="1"/>
          <p:nvPr/>
        </p:nvSpPr>
        <p:spPr>
          <a:xfrm>
            <a:off x="682121" y="931857"/>
            <a:ext cx="2767054" cy="400110"/>
          </a:xfrm>
          <a:prstGeom prst="rect">
            <a:avLst/>
          </a:prstGeom>
          <a:noFill/>
        </p:spPr>
        <p:txBody>
          <a:bodyPr wrap="square" rtlCol="0">
            <a:spAutoFit/>
          </a:bodyPr>
          <a:lstStyle/>
          <a:p>
            <a:r>
              <a:rPr lang="en-US" altLang="zh-CN" sz="2000" b="1" dirty="0" smtClean="0">
                <a:solidFill>
                  <a:srgbClr val="C00000"/>
                </a:solidFill>
                <a:latin typeface="方正大黑简体" pitchFamily="65" charset="-122"/>
                <a:ea typeface="方正大黑简体" pitchFamily="65" charset="-122"/>
              </a:rPr>
              <a:t>5</a:t>
            </a:r>
            <a:r>
              <a:rPr lang="zh-CN" altLang="en-US" sz="2000" b="1" dirty="0" smtClean="0">
                <a:solidFill>
                  <a:srgbClr val="C00000"/>
                </a:solidFill>
                <a:latin typeface="方正大黑简体" pitchFamily="65" charset="-122"/>
                <a:ea typeface="方正大黑简体" pitchFamily="65" charset="-122"/>
              </a:rPr>
              <a:t>、实例分析</a:t>
            </a:r>
            <a:endParaRPr lang="zh-CN" altLang="en-US" sz="2000" b="1" dirty="0">
              <a:solidFill>
                <a:srgbClr val="C00000"/>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35518910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CF29FB-9026-4ABF-9530-698EA4BB2B91}"/>
              </a:ext>
            </a:extLst>
          </p:cNvPr>
          <p:cNvSpPr txBox="1"/>
          <p:nvPr/>
        </p:nvSpPr>
        <p:spPr>
          <a:xfrm>
            <a:off x="377575" y="1016974"/>
            <a:ext cx="596956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rgbClr val="C00000"/>
                </a:solidFill>
                <a:latin typeface="方正大黑简体" panose="02010601030101010101" pitchFamily="2" charset="-122"/>
                <a:ea typeface="方正大黑简体" panose="02010601030101010101" pitchFamily="2" charset="-122"/>
              </a:rPr>
              <a:t>压力拟合情况</a:t>
            </a:r>
          </a:p>
        </p:txBody>
      </p:sp>
      <p:grpSp>
        <p:nvGrpSpPr>
          <p:cNvPr id="15" name="组合 14"/>
          <p:cNvGrpSpPr/>
          <p:nvPr/>
        </p:nvGrpSpPr>
        <p:grpSpPr>
          <a:xfrm>
            <a:off x="485775" y="3105150"/>
            <a:ext cx="5562600" cy="3472091"/>
            <a:chOff x="518955" y="2273983"/>
            <a:chExt cx="4019341" cy="4096228"/>
          </a:xfrm>
        </p:grpSpPr>
        <p:grpSp>
          <p:nvGrpSpPr>
            <p:cNvPr id="16" name="组合 15"/>
            <p:cNvGrpSpPr/>
            <p:nvPr/>
          </p:nvGrpSpPr>
          <p:grpSpPr>
            <a:xfrm>
              <a:off x="527984" y="2584152"/>
              <a:ext cx="4010312" cy="3786059"/>
              <a:chOff x="84666" y="3235043"/>
              <a:chExt cx="5873153" cy="3165907"/>
            </a:xfrm>
          </p:grpSpPr>
          <p:pic>
            <p:nvPicPr>
              <p:cNvPr id="23" name="图片 22"/>
              <p:cNvPicPr>
                <a:picLocks noChangeAspect="1"/>
              </p:cNvPicPr>
              <p:nvPr/>
            </p:nvPicPr>
            <p:blipFill>
              <a:blip r:embed="rId2"/>
              <a:stretch>
                <a:fillRect/>
              </a:stretch>
            </p:blipFill>
            <p:spPr>
              <a:xfrm>
                <a:off x="84666" y="3235043"/>
                <a:ext cx="5740399" cy="3165907"/>
              </a:xfrm>
              <a:prstGeom prst="rect">
                <a:avLst/>
              </a:prstGeom>
              <a:ln>
                <a:solidFill>
                  <a:srgbClr val="0070C0"/>
                </a:solidFill>
              </a:ln>
            </p:spPr>
          </p:pic>
          <p:graphicFrame>
            <p:nvGraphicFramePr>
              <p:cNvPr id="24" name="图表 23"/>
              <p:cNvGraphicFramePr/>
              <p:nvPr/>
            </p:nvGraphicFramePr>
            <p:xfrm>
              <a:off x="128519" y="3586239"/>
              <a:ext cx="5829300" cy="2679094"/>
            </p:xfrm>
            <a:graphic>
              <a:graphicData uri="http://schemas.openxmlformats.org/drawingml/2006/chart">
                <c:chart xmlns:c="http://schemas.openxmlformats.org/drawingml/2006/chart" xmlns:r="http://schemas.openxmlformats.org/officeDocument/2006/relationships" r:id="rId3"/>
              </a:graphicData>
            </a:graphic>
          </p:graphicFrame>
        </p:grpSp>
        <p:sp>
          <p:nvSpPr>
            <p:cNvPr id="17" name="文本框 43"/>
            <p:cNvSpPr txBox="1"/>
            <p:nvPr/>
          </p:nvSpPr>
          <p:spPr>
            <a:xfrm rot="16200000">
              <a:off x="307962" y="4127323"/>
              <a:ext cx="1024545" cy="1834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压力（</a:t>
              </a:r>
              <a:r>
                <a:rPr kumimoji="0" lang="en-US" altLang="zh-CN"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bar</a:t>
              </a: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8" name="矩形 17"/>
            <p:cNvSpPr/>
            <p:nvPr/>
          </p:nvSpPr>
          <p:spPr>
            <a:xfrm>
              <a:off x="1087277" y="4198847"/>
              <a:ext cx="1458025" cy="1007608"/>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数值模拟计算：</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目前压力系数</a:t>
              </a:r>
              <a:r>
                <a:rPr kumimoji="0" lang="en-US" altLang="zh-CN" sz="1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0.84</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累计注采比</a:t>
              </a:r>
              <a:r>
                <a:rPr kumimoji="0" lang="en-US" altLang="zh-CN" sz="1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0.92</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1011067" y="5401615"/>
              <a:ext cx="1918334" cy="3267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约</a:t>
              </a:r>
              <a:r>
                <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33.5%</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的注水为低效甚至无效注水</a:t>
              </a:r>
            </a:p>
          </p:txBody>
        </p:sp>
        <p:sp>
          <p:nvSpPr>
            <p:cNvPr id="20" name="矩形 19"/>
            <p:cNvSpPr/>
            <p:nvPr/>
          </p:nvSpPr>
          <p:spPr>
            <a:xfrm>
              <a:off x="2879379" y="4198044"/>
              <a:ext cx="1471477" cy="972357"/>
            </a:xfrm>
            <a:prstGeom prst="rect">
              <a:avLst/>
            </a:prstGeom>
            <a:ln>
              <a:solidFill>
                <a:srgbClr val="0070C0"/>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实际情况：</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目前压力系数</a:t>
              </a:r>
              <a:r>
                <a:rPr kumimoji="0" lang="en-US" altLang="zh-CN" sz="1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0.84</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累计注采比</a:t>
              </a:r>
              <a:r>
                <a:rPr kumimoji="0" lang="en-US" altLang="zh-CN" sz="1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1.4</a:t>
              </a:r>
              <a:endParaRPr kumimoji="0" lang="en-US" altLang="zh-CN" sz="11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1" name="箭头: 右 8"/>
            <p:cNvSpPr/>
            <p:nvPr/>
          </p:nvSpPr>
          <p:spPr>
            <a:xfrm>
              <a:off x="2640395" y="4706982"/>
              <a:ext cx="219734" cy="19560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22" name="文本框 41"/>
            <p:cNvSpPr txBox="1"/>
            <p:nvPr/>
          </p:nvSpPr>
          <p:spPr>
            <a:xfrm>
              <a:off x="518955" y="2273983"/>
              <a:ext cx="3928694" cy="326792"/>
            </a:xfrm>
            <a:prstGeom prst="rect">
              <a:avLst/>
            </a:prstGeom>
            <a:solidFill>
              <a:srgbClr val="0070C0"/>
            </a:solidFill>
          </p:spPr>
          <p:txBody>
            <a:bodyPr wrap="square">
              <a:spAutoFit/>
            </a:bodyPr>
            <a:lstStyle>
              <a:defPPr>
                <a:defRPr lang="zh-CN"/>
              </a:defPPr>
              <a:lvl1pPr algn="ctr">
                <a:defRPr sz="1400">
                  <a:solidFill>
                    <a:schemeClr val="bg1"/>
                  </a:solidFill>
                  <a:latin typeface="方正大黑简体" panose="03000509000000000000" pitchFamily="2" charset="-122"/>
                  <a:ea typeface="方正大黑简体" panose="03000509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风化店栆南孔一段数值模拟压力曲线</a:t>
              </a:r>
            </a:p>
          </p:txBody>
        </p:sp>
      </p:grpSp>
      <p:grpSp>
        <p:nvGrpSpPr>
          <p:cNvPr id="25" name="组合 24"/>
          <p:cNvGrpSpPr/>
          <p:nvPr/>
        </p:nvGrpSpPr>
        <p:grpSpPr>
          <a:xfrm>
            <a:off x="5964364" y="3105150"/>
            <a:ext cx="2963009" cy="3473293"/>
            <a:chOff x="4511086" y="2272565"/>
            <a:chExt cx="3504763" cy="4097646"/>
          </a:xfrm>
        </p:grpSpPr>
        <p:sp>
          <p:nvSpPr>
            <p:cNvPr id="26" name="文本框 72"/>
            <p:cNvSpPr txBox="1"/>
            <p:nvPr/>
          </p:nvSpPr>
          <p:spPr>
            <a:xfrm>
              <a:off x="4669798" y="2272565"/>
              <a:ext cx="3346051" cy="307777"/>
            </a:xfrm>
            <a:prstGeom prst="rect">
              <a:avLst/>
            </a:prstGeom>
            <a:solidFill>
              <a:srgbClr val="0070C0"/>
            </a:solidFill>
          </p:spPr>
          <p:txBody>
            <a:bodyPr wrap="square">
              <a:spAutoFit/>
            </a:bodyPr>
            <a:lstStyle>
              <a:defPPr>
                <a:defRPr lang="zh-CN"/>
              </a:defPPr>
              <a:lvl1pPr algn="ctr">
                <a:defRPr sz="1400">
                  <a:solidFill>
                    <a:schemeClr val="bg1"/>
                  </a:solidFill>
                  <a:latin typeface="方正大黑简体" panose="03000509000000000000" pitchFamily="2" charset="-122"/>
                  <a:ea typeface="方正大黑简体" panose="03000509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方正大黑简体" panose="03000509000000000000" pitchFamily="2" charset="-122"/>
                  <a:ea typeface="方正大黑简体" panose="03000509000000000000" pitchFamily="2" charset="-122"/>
                  <a:cs typeface="+mn-cs"/>
                </a:rPr>
                <a:t>风化店枣南孔一段压力分布图</a:t>
              </a:r>
            </a:p>
          </p:txBody>
        </p:sp>
        <p:pic>
          <p:nvPicPr>
            <p:cNvPr id="27" name="图片 26"/>
            <p:cNvPicPr>
              <a:picLocks noChangeAspect="1"/>
            </p:cNvPicPr>
            <p:nvPr/>
          </p:nvPicPr>
          <p:blipFill rotWithShape="1">
            <a:blip r:embed="rId4"/>
            <a:srcRect r="51329"/>
            <a:stretch>
              <a:fillRect/>
            </a:stretch>
          </p:blipFill>
          <p:spPr>
            <a:xfrm>
              <a:off x="4669797" y="2584151"/>
              <a:ext cx="3346051" cy="3786060"/>
            </a:xfrm>
            <a:prstGeom prst="rect">
              <a:avLst/>
            </a:prstGeom>
            <a:ln>
              <a:solidFill>
                <a:schemeClr val="accent1"/>
              </a:solidFill>
            </a:ln>
          </p:spPr>
        </p:pic>
        <p:sp>
          <p:nvSpPr>
            <p:cNvPr id="28" name="TextBox 17"/>
            <p:cNvSpPr txBox="1"/>
            <p:nvPr/>
          </p:nvSpPr>
          <p:spPr>
            <a:xfrm>
              <a:off x="5337133" y="4196977"/>
              <a:ext cx="97216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prstClr val="black"/>
                  </a:solidFill>
                  <a:effectLst/>
                  <a:uLnTx/>
                  <a:uFillTx/>
                  <a:latin typeface="方正大黑简体" panose="03000509000000000000" pitchFamily="2" charset="-122"/>
                  <a:ea typeface="方正大黑简体" panose="03000509000000000000" pitchFamily="2" charset="-122"/>
                  <a:cs typeface="+mn-cs"/>
                </a:rPr>
                <a:t>压力场</a:t>
              </a:r>
            </a:p>
          </p:txBody>
        </p:sp>
        <p:sp>
          <p:nvSpPr>
            <p:cNvPr id="29" name="文本框 28"/>
            <p:cNvSpPr txBox="1"/>
            <p:nvPr/>
          </p:nvSpPr>
          <p:spPr>
            <a:xfrm>
              <a:off x="6130375" y="2857772"/>
              <a:ext cx="7823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43</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p:cNvSpPr txBox="1"/>
            <p:nvPr/>
          </p:nvSpPr>
          <p:spPr>
            <a:xfrm>
              <a:off x="6912695" y="4731333"/>
              <a:ext cx="78232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2</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nvSpPr>
          <p:spPr>
            <a:xfrm>
              <a:off x="5615877" y="5137877"/>
              <a:ext cx="13868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1281</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p:cNvSpPr txBox="1"/>
            <p:nvPr/>
          </p:nvSpPr>
          <p:spPr>
            <a:xfrm>
              <a:off x="5502533" y="3630897"/>
              <a:ext cx="13868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1270</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p:cNvSpPr txBox="1"/>
            <p:nvPr/>
          </p:nvSpPr>
          <p:spPr>
            <a:xfrm>
              <a:off x="4542614" y="4054424"/>
              <a:ext cx="13868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1266</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4511086" y="5628566"/>
              <a:ext cx="13868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栆</a:t>
              </a:r>
              <a:r>
                <a:rPr kumimoji="0" lang="en-US" altLang="zh-CN"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1288</a:t>
              </a:r>
              <a:endParaRPr kumimoji="0" lang="zh-CN" altLang="en-US" sz="14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p:cNvSpPr txBox="1"/>
            <p:nvPr/>
          </p:nvSpPr>
          <p:spPr>
            <a:xfrm>
              <a:off x="5004087" y="2895025"/>
              <a:ext cx="432153" cy="1061829"/>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1.34</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1.21</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1.07</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0.94</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0.80</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0.67</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0.54</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0.40</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a:t>
              </a:r>
              <a:endParaRPr kumimoji="0" lang="zh-CN" altLang="en-US"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4729691" y="2728416"/>
              <a:ext cx="782320" cy="200055"/>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压力系数</a:t>
              </a:r>
            </a:p>
          </p:txBody>
        </p:sp>
      </p:grpSp>
      <p:sp>
        <p:nvSpPr>
          <p:cNvPr id="37" name="矩形 36"/>
          <p:cNvSpPr/>
          <p:nvPr/>
        </p:nvSpPr>
        <p:spPr>
          <a:xfrm>
            <a:off x="485775" y="1422846"/>
            <a:ext cx="8550479" cy="9233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       6</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个主力开发单元累计注采比</a:t>
            </a:r>
            <a:r>
              <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1.4</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，但</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地层压力系数仅</a:t>
            </a:r>
            <a:r>
              <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0.84</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rPr>
              <a:t>。数值模拟预测，同等压力条件下，栆南孔一段</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约</a:t>
            </a:r>
            <a:r>
              <a:rPr kumimoji="0" lang="en-US" altLang="zh-CN"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33.5%</a:t>
            </a:r>
            <a:r>
              <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的注入水</a:t>
            </a:r>
            <a:r>
              <a:rPr kumimoji="0" lang="zh-CN" altLang="en-US" sz="1800" b="1" i="0" u="none" strike="noStrike" kern="1200" cap="none" spc="0" normalizeH="0" baseline="0" noProof="0" dirty="0" smtClean="0">
                <a:ln>
                  <a:noFill/>
                </a:ln>
                <a:solidFill>
                  <a:srgbClr val="000066"/>
                </a:solidFill>
                <a:effectLst/>
                <a:uLnTx/>
                <a:uFillTx/>
                <a:latin typeface="微软雅黑" panose="020B0503020204020204" pitchFamily="34" charset="-122"/>
                <a:ea typeface="微软雅黑" panose="020B0503020204020204" pitchFamily="34" charset="-122"/>
                <a:cs typeface="+mn-cs"/>
                <a:sym typeface="+mn-ea"/>
              </a:rPr>
              <a:t>外溢。</a:t>
            </a:r>
            <a:endParaRPr kumimoji="0" lang="zh-CN" altLang="en-US" sz="1800" b="1" i="0" u="none" strike="noStrike" kern="120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902733" y="2406167"/>
            <a:ext cx="7291363" cy="613694"/>
          </a:xfrm>
          <a:prstGeom prst="rect">
            <a:avLst/>
          </a:prstGeom>
          <a:ln>
            <a:solidFill>
              <a:schemeClr val="bg1">
                <a:lumMod val="75000"/>
              </a:schemeClr>
            </a:solidFill>
          </a:ln>
        </p:spPr>
        <p:txBody>
          <a:bodyPr wrap="square">
            <a:spAutoFit/>
          </a:bodyPr>
          <a:lstStyle/>
          <a:p>
            <a:pPr lvl="0" eaLnBrk="1" fontAlgn="auto" hangingPunct="1">
              <a:lnSpc>
                <a:spcPct val="150000"/>
              </a:lnSpc>
              <a:spcBef>
                <a:spcPts val="0"/>
              </a:spcBef>
              <a:spcAft>
                <a:spcPts val="0"/>
              </a:spcAft>
              <a:defRPr/>
            </a:pPr>
            <a:r>
              <a:rPr lang="zh-CN" altLang="en-US" sz="1200" b="1" dirty="0" smtClean="0">
                <a:solidFill>
                  <a:srgbClr val="C00000"/>
                </a:solidFill>
                <a:effectLst>
                  <a:outerShdw blurRad="38100" dist="38100" dir="2700000" algn="tl">
                    <a:srgbClr val="000000">
                      <a:alpha val="43137"/>
                    </a:srgbClr>
                  </a:outerShdw>
                </a:effectLst>
                <a:latin typeface="微软雅黑" panose="020B0503020204020204" pitchFamily="34" charset="-122"/>
                <a:sym typeface="+mn-ea"/>
              </a:rPr>
              <a:t>注：数值模拟过程中原则上不能修改已知数据，单结合油藏开发的实际情况，如枣南孔一段大量无效注水并没有作用于油藏，数值模拟</a:t>
            </a:r>
            <a:r>
              <a:rPr lang="zh-CN" altLang="en-US" sz="1200" b="1" dirty="0">
                <a:solidFill>
                  <a:srgbClr val="C00000"/>
                </a:solidFill>
                <a:effectLst>
                  <a:outerShdw blurRad="38100" dist="38100" dir="2700000" algn="tl">
                    <a:srgbClr val="000000">
                      <a:alpha val="43137"/>
                    </a:srgbClr>
                  </a:outerShdw>
                </a:effectLst>
                <a:latin typeface="微软雅黑" panose="020B0503020204020204" pitchFamily="34" charset="-122"/>
                <a:sym typeface="+mn-ea"/>
              </a:rPr>
              <a:t>人员拟合过程中要充分考虑类似问题，对实际录入的注水数据进行修正</a:t>
            </a:r>
            <a:endParaRPr lang="zh-CN" altLang="en-US" sz="1200" b="1" dirty="0">
              <a:solidFill>
                <a:srgbClr val="C00000"/>
              </a:solidFill>
              <a:effectLst>
                <a:outerShdw blurRad="38100" dist="38100" dir="2700000" algn="tl">
                  <a:srgbClr val="000000">
                    <a:alpha val="43137"/>
                  </a:srgbClr>
                </a:outerShdw>
              </a:effectLst>
              <a:latin typeface="微软雅黑" panose="020B0503020204020204" pitchFamily="34" charset="-122"/>
            </a:endParaRPr>
          </a:p>
        </p:txBody>
      </p:sp>
    </p:spTree>
    <p:extLst>
      <p:ext uri="{BB962C8B-B14F-4D97-AF65-F5344CB8AC3E}">
        <p14:creationId xmlns:p14="http://schemas.microsoft.com/office/powerpoint/2010/main" val="11402767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4"/>
          <p:cNvSpPr txBox="1"/>
          <p:nvPr/>
        </p:nvSpPr>
        <p:spPr>
          <a:xfrm>
            <a:off x="3214943" y="4292487"/>
            <a:ext cx="2655736" cy="276999"/>
          </a:xfrm>
          <a:prstGeom prst="rect">
            <a:avLst/>
          </a:prstGeom>
          <a:noFill/>
        </p:spPr>
        <p:txBody>
          <a:bodyPr wrap="square" rtlCol="0">
            <a:spAutoFit/>
          </a:bodyPr>
          <a:lstStyle/>
          <a:p>
            <a:pPr algn="ct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1270</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pic>
        <p:nvPicPr>
          <p:cNvPr id="23" name="图片 22" descr="2"/>
          <p:cNvPicPr>
            <a:picLocks noChangeAspect="1"/>
          </p:cNvPicPr>
          <p:nvPr/>
        </p:nvPicPr>
        <p:blipFill>
          <a:blip r:embed="rId3" cstate="print"/>
          <a:stretch>
            <a:fillRect/>
          </a:stretch>
        </p:blipFill>
        <p:spPr>
          <a:xfrm>
            <a:off x="6045083" y="2458993"/>
            <a:ext cx="2508394" cy="1800013"/>
          </a:xfrm>
          <a:prstGeom prst="rect">
            <a:avLst/>
          </a:prstGeom>
        </p:spPr>
      </p:pic>
      <p:pic>
        <p:nvPicPr>
          <p:cNvPr id="24" name="图片 23" descr="43"/>
          <p:cNvPicPr>
            <a:picLocks noChangeAspect="1"/>
          </p:cNvPicPr>
          <p:nvPr/>
        </p:nvPicPr>
        <p:blipFill>
          <a:blip r:embed="rId4" cstate="print"/>
          <a:stretch>
            <a:fillRect/>
          </a:stretch>
        </p:blipFill>
        <p:spPr>
          <a:xfrm>
            <a:off x="6045084" y="4644111"/>
            <a:ext cx="2508394" cy="1800013"/>
          </a:xfrm>
          <a:prstGeom prst="rect">
            <a:avLst/>
          </a:prstGeom>
        </p:spPr>
      </p:pic>
      <p:pic>
        <p:nvPicPr>
          <p:cNvPr id="25" name="图片 24" descr="1281bmp"/>
          <p:cNvPicPr>
            <a:picLocks noChangeAspect="1"/>
          </p:cNvPicPr>
          <p:nvPr/>
        </p:nvPicPr>
        <p:blipFill>
          <a:blip r:embed="rId5" cstate="print"/>
          <a:stretch>
            <a:fillRect/>
          </a:stretch>
        </p:blipFill>
        <p:spPr>
          <a:xfrm>
            <a:off x="466787" y="4652431"/>
            <a:ext cx="2508394" cy="1800013"/>
          </a:xfrm>
          <a:prstGeom prst="rect">
            <a:avLst/>
          </a:prstGeom>
        </p:spPr>
      </p:pic>
      <p:pic>
        <p:nvPicPr>
          <p:cNvPr id="26" name="图片 25" descr="1288"/>
          <p:cNvPicPr>
            <a:picLocks noChangeAspect="1"/>
          </p:cNvPicPr>
          <p:nvPr/>
        </p:nvPicPr>
        <p:blipFill>
          <a:blip r:embed="rId6" cstate="print"/>
          <a:stretch>
            <a:fillRect/>
          </a:stretch>
        </p:blipFill>
        <p:spPr>
          <a:xfrm>
            <a:off x="475380" y="2428515"/>
            <a:ext cx="2508533" cy="1800013"/>
          </a:xfrm>
          <a:prstGeom prst="rect">
            <a:avLst/>
          </a:prstGeom>
        </p:spPr>
      </p:pic>
      <p:sp>
        <p:nvSpPr>
          <p:cNvPr id="27" name="TextBox 4"/>
          <p:cNvSpPr txBox="1"/>
          <p:nvPr/>
        </p:nvSpPr>
        <p:spPr>
          <a:xfrm>
            <a:off x="6332738" y="4291023"/>
            <a:ext cx="1932305" cy="27559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2</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sp>
        <p:nvSpPr>
          <p:cNvPr id="28" name="TextBox 4"/>
          <p:cNvSpPr txBox="1"/>
          <p:nvPr/>
        </p:nvSpPr>
        <p:spPr>
          <a:xfrm>
            <a:off x="907180" y="4306845"/>
            <a:ext cx="1932305" cy="27559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1288</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sp>
        <p:nvSpPr>
          <p:cNvPr id="29" name="TextBox 4"/>
          <p:cNvSpPr txBox="1"/>
          <p:nvPr/>
        </p:nvSpPr>
        <p:spPr>
          <a:xfrm>
            <a:off x="763493" y="6470410"/>
            <a:ext cx="1932305" cy="27559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1281</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sp>
        <p:nvSpPr>
          <p:cNvPr id="30" name="TextBox 4"/>
          <p:cNvSpPr txBox="1"/>
          <p:nvPr/>
        </p:nvSpPr>
        <p:spPr>
          <a:xfrm>
            <a:off x="6332739" y="6522441"/>
            <a:ext cx="1932305" cy="275590"/>
          </a:xfrm>
          <a:prstGeom prst="rect">
            <a:avLst/>
          </a:prstGeom>
          <a:noFill/>
        </p:spPr>
        <p:txBody>
          <a:bodyPr wrap="square" rtlCol="0">
            <a:spAutoFit/>
          </a:bodyPr>
          <a:lstStyle/>
          <a:p>
            <a:pP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43</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pic>
        <p:nvPicPr>
          <p:cNvPr id="31" name="图片 30" descr="1270.bmp"/>
          <p:cNvPicPr>
            <a:picLocks noChangeAspect="1"/>
          </p:cNvPicPr>
          <p:nvPr/>
        </p:nvPicPr>
        <p:blipFill>
          <a:blip r:embed="rId7" cstate="print"/>
          <a:stretch>
            <a:fillRect/>
          </a:stretch>
        </p:blipFill>
        <p:spPr>
          <a:xfrm>
            <a:off x="3228481" y="2437617"/>
            <a:ext cx="2618344" cy="1846918"/>
          </a:xfrm>
          <a:prstGeom prst="rect">
            <a:avLst/>
          </a:prstGeom>
        </p:spPr>
      </p:pic>
      <p:sp>
        <p:nvSpPr>
          <p:cNvPr id="32" name="TextBox 13"/>
          <p:cNvSpPr txBox="1"/>
          <p:nvPr/>
        </p:nvSpPr>
        <p:spPr>
          <a:xfrm>
            <a:off x="524096" y="1635862"/>
            <a:ext cx="8350249" cy="878510"/>
          </a:xfrm>
          <a:prstGeom prst="rect">
            <a:avLst/>
          </a:prstGeom>
          <a:noFill/>
        </p:spPr>
        <p:txBody>
          <a:bodyPr wrap="square" rtlCol="0">
            <a:spAutoFit/>
          </a:bodyPr>
          <a:lstStyle/>
          <a:p>
            <a:pPr>
              <a:lnSpc>
                <a:spcPct val="150000"/>
              </a:lnSpc>
            </a:pPr>
            <a:r>
              <a:rPr lang="zh-CN" altLang="en-US" dirty="0">
                <a:solidFill>
                  <a:srgbClr val="002060"/>
                </a:solidFill>
                <a:latin typeface="方正大黑简体" panose="03000509000000000000" pitchFamily="2" charset="-122"/>
                <a:ea typeface="方正大黑简体" panose="03000509000000000000" pitchFamily="2" charset="-122"/>
              </a:rPr>
              <a:t>    各断块水驱数值模拟计算结果与实际生产数据吻合较好，吻合率</a:t>
            </a:r>
            <a:r>
              <a:rPr lang="en-US" altLang="zh-CN" dirty="0">
                <a:solidFill>
                  <a:srgbClr val="002060"/>
                </a:solidFill>
                <a:latin typeface="方正大黑简体" panose="03000509000000000000" pitchFamily="2" charset="-122"/>
                <a:ea typeface="方正大黑简体" panose="03000509000000000000" pitchFamily="2" charset="-122"/>
              </a:rPr>
              <a:t>&gt;85%,</a:t>
            </a:r>
            <a:r>
              <a:rPr lang="zh-CN" altLang="en-US" dirty="0">
                <a:solidFill>
                  <a:srgbClr val="002060"/>
                </a:solidFill>
                <a:latin typeface="方正大黑简体" panose="03000509000000000000" pitchFamily="2" charset="-122"/>
                <a:ea typeface="方正大黑简体" panose="03000509000000000000" pitchFamily="2" charset="-122"/>
              </a:rPr>
              <a:t>满足数值模拟精度计算要求。</a:t>
            </a:r>
          </a:p>
        </p:txBody>
      </p:sp>
      <p:sp>
        <p:nvSpPr>
          <p:cNvPr id="36" name="TextBox 4"/>
          <p:cNvSpPr txBox="1"/>
          <p:nvPr/>
        </p:nvSpPr>
        <p:spPr>
          <a:xfrm>
            <a:off x="3303043" y="6556096"/>
            <a:ext cx="2655736" cy="275590"/>
          </a:xfrm>
          <a:prstGeom prst="rect">
            <a:avLst/>
          </a:prstGeom>
          <a:noFill/>
        </p:spPr>
        <p:txBody>
          <a:bodyPr wrap="square" rtlCol="0">
            <a:spAutoFit/>
          </a:bodyPr>
          <a:lstStyle/>
          <a:p>
            <a:pPr algn="ctr" eaLnBrk="0" fontAlgn="base" hangingPunct="0">
              <a:spcBef>
                <a:spcPct val="0"/>
              </a:spcBef>
              <a:spcAft>
                <a:spcPct val="0"/>
              </a:spcAft>
            </a:pPr>
            <a:r>
              <a:rPr lang="zh-CN" altLang="en-US" sz="1200" dirty="0">
                <a:solidFill>
                  <a:prstClr val="black"/>
                </a:solidFill>
                <a:latin typeface="方正大黑简体" panose="03000509000000000000" pitchFamily="2" charset="-122"/>
                <a:ea typeface="方正大黑简体" panose="03000509000000000000" pitchFamily="2" charset="-122"/>
              </a:rPr>
              <a:t>枣</a:t>
            </a:r>
            <a:r>
              <a:rPr lang="en-US" altLang="zh-CN" sz="1200" dirty="0">
                <a:solidFill>
                  <a:prstClr val="black"/>
                </a:solidFill>
                <a:latin typeface="方正大黑简体" panose="03000509000000000000" pitchFamily="2" charset="-122"/>
                <a:ea typeface="方正大黑简体" panose="03000509000000000000" pitchFamily="2" charset="-122"/>
              </a:rPr>
              <a:t>1266</a:t>
            </a:r>
            <a:r>
              <a:rPr lang="zh-CN" altLang="en-US" sz="1200" dirty="0">
                <a:solidFill>
                  <a:prstClr val="black"/>
                </a:solidFill>
                <a:latin typeface="方正大黑简体" panose="03000509000000000000" pitchFamily="2" charset="-122"/>
                <a:ea typeface="方正大黑简体" panose="03000509000000000000" pitchFamily="2" charset="-122"/>
              </a:rPr>
              <a:t>断块含水拟合曲线</a:t>
            </a:r>
          </a:p>
        </p:txBody>
      </p:sp>
      <p:pic>
        <p:nvPicPr>
          <p:cNvPr id="37" name="图片 36"/>
          <p:cNvPicPr>
            <a:picLocks noChangeAspect="1"/>
          </p:cNvPicPr>
          <p:nvPr/>
        </p:nvPicPr>
        <p:blipFill>
          <a:blip r:embed="rId8"/>
          <a:stretch>
            <a:fillRect/>
          </a:stretch>
        </p:blipFill>
        <p:spPr>
          <a:xfrm>
            <a:off x="3148950" y="4642293"/>
            <a:ext cx="2722365" cy="1822450"/>
          </a:xfrm>
          <a:prstGeom prst="rect">
            <a:avLst/>
          </a:prstGeom>
        </p:spPr>
      </p:pic>
      <p:sp>
        <p:nvSpPr>
          <p:cNvPr id="18" name="文本框 17">
            <a:extLst>
              <a:ext uri="{FF2B5EF4-FFF2-40B4-BE49-F238E27FC236}">
                <a16:creationId xmlns:a16="http://schemas.microsoft.com/office/drawing/2014/main" id="{D3CF29FB-9026-4ABF-9530-698EA4BB2B91}"/>
              </a:ext>
            </a:extLst>
          </p:cNvPr>
          <p:cNvSpPr txBox="1"/>
          <p:nvPr/>
        </p:nvSpPr>
        <p:spPr>
          <a:xfrm>
            <a:off x="377575" y="1016974"/>
            <a:ext cx="246191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solidFill>
                  <a:srgbClr val="C00000"/>
                </a:solidFill>
                <a:latin typeface="方正大黑简体" panose="02010601030101010101" pitchFamily="2" charset="-122"/>
                <a:ea typeface="方正大黑简体" panose="02010601030101010101" pitchFamily="2" charset="-122"/>
              </a:rPr>
              <a:t>单井</a:t>
            </a:r>
            <a:r>
              <a:rPr lang="zh-CN" altLang="en-US" dirty="0" smtClean="0">
                <a:solidFill>
                  <a:srgbClr val="C00000"/>
                </a:solidFill>
                <a:latin typeface="方正大黑简体" panose="02010601030101010101" pitchFamily="2" charset="-122"/>
                <a:ea typeface="方正大黑简体" panose="02010601030101010101" pitchFamily="2" charset="-122"/>
              </a:rPr>
              <a:t>拟合情况</a:t>
            </a:r>
            <a:endParaRPr lang="zh-CN" altLang="en-US" dirty="0">
              <a:solidFill>
                <a:srgbClr val="C00000"/>
              </a:solidFill>
              <a:latin typeface="方正大黑简体" panose="02010601030101010101" pitchFamily="2" charset="-122"/>
              <a:ea typeface="方正大黑简体" panose="02010601030101010101"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68A26A82-4577-47C1-9202-AFD719F537D4}"/>
              </a:ext>
            </a:extLst>
          </p:cNvPr>
          <p:cNvPicPr>
            <a:picLocks noChangeAspect="1"/>
          </p:cNvPicPr>
          <p:nvPr/>
        </p:nvPicPr>
        <p:blipFill rotWithShape="1">
          <a:blip r:embed="rId2"/>
          <a:srcRect r="51329"/>
          <a:stretch/>
        </p:blipFill>
        <p:spPr>
          <a:xfrm>
            <a:off x="531456" y="2315097"/>
            <a:ext cx="1617196" cy="1890000"/>
          </a:xfrm>
          <a:prstGeom prst="rect">
            <a:avLst/>
          </a:prstGeom>
        </p:spPr>
      </p:pic>
      <p:pic>
        <p:nvPicPr>
          <p:cNvPr id="18" name="图片 17">
            <a:extLst>
              <a:ext uri="{FF2B5EF4-FFF2-40B4-BE49-F238E27FC236}">
                <a16:creationId xmlns:a16="http://schemas.microsoft.com/office/drawing/2014/main" id="{6972F263-81A5-4157-9EBC-29184B81BA11}"/>
              </a:ext>
            </a:extLst>
          </p:cNvPr>
          <p:cNvPicPr>
            <a:picLocks noChangeAspect="1"/>
          </p:cNvPicPr>
          <p:nvPr/>
        </p:nvPicPr>
        <p:blipFill rotWithShape="1">
          <a:blip r:embed="rId3"/>
          <a:srcRect r="50000" b="1672"/>
          <a:stretch/>
        </p:blipFill>
        <p:spPr>
          <a:xfrm>
            <a:off x="3882816" y="2322315"/>
            <a:ext cx="1523350" cy="1904436"/>
          </a:xfrm>
          <a:prstGeom prst="rect">
            <a:avLst/>
          </a:prstGeom>
        </p:spPr>
      </p:pic>
      <p:pic>
        <p:nvPicPr>
          <p:cNvPr id="19" name="图片 18">
            <a:extLst>
              <a:ext uri="{FF2B5EF4-FFF2-40B4-BE49-F238E27FC236}">
                <a16:creationId xmlns:a16="http://schemas.microsoft.com/office/drawing/2014/main" id="{A300649B-333D-4EDB-8A47-F999ED93629B}"/>
              </a:ext>
            </a:extLst>
          </p:cNvPr>
          <p:cNvPicPr>
            <a:picLocks noChangeAspect="1"/>
          </p:cNvPicPr>
          <p:nvPr/>
        </p:nvPicPr>
        <p:blipFill rotWithShape="1">
          <a:blip r:embed="rId4"/>
          <a:srcRect r="50000" b="345"/>
          <a:stretch/>
        </p:blipFill>
        <p:spPr>
          <a:xfrm>
            <a:off x="2260454" y="2322315"/>
            <a:ext cx="1523351" cy="1890000"/>
          </a:xfrm>
          <a:prstGeom prst="rect">
            <a:avLst/>
          </a:prstGeom>
        </p:spPr>
      </p:pic>
      <p:sp>
        <p:nvSpPr>
          <p:cNvPr id="21" name="TextBox 16">
            <a:extLst>
              <a:ext uri="{FF2B5EF4-FFF2-40B4-BE49-F238E27FC236}">
                <a16:creationId xmlns:a16="http://schemas.microsoft.com/office/drawing/2014/main" id="{E4E80A1F-3737-4009-9DE2-303730EF92FF}"/>
              </a:ext>
            </a:extLst>
          </p:cNvPr>
          <p:cNvSpPr txBox="1"/>
          <p:nvPr/>
        </p:nvSpPr>
        <p:spPr>
          <a:xfrm>
            <a:off x="4651364" y="3937303"/>
            <a:ext cx="879632"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饱和度场</a:t>
            </a:r>
          </a:p>
        </p:txBody>
      </p:sp>
      <p:sp>
        <p:nvSpPr>
          <p:cNvPr id="22" name="TextBox 17">
            <a:extLst>
              <a:ext uri="{FF2B5EF4-FFF2-40B4-BE49-F238E27FC236}">
                <a16:creationId xmlns:a16="http://schemas.microsoft.com/office/drawing/2014/main" id="{77F07136-DFA0-42FE-BCC0-771670C2FB07}"/>
              </a:ext>
            </a:extLst>
          </p:cNvPr>
          <p:cNvSpPr txBox="1"/>
          <p:nvPr/>
        </p:nvSpPr>
        <p:spPr>
          <a:xfrm>
            <a:off x="1247670" y="3927923"/>
            <a:ext cx="972164"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压力场</a:t>
            </a:r>
          </a:p>
        </p:txBody>
      </p:sp>
      <p:sp>
        <p:nvSpPr>
          <p:cNvPr id="23" name="TextBox 18">
            <a:extLst>
              <a:ext uri="{FF2B5EF4-FFF2-40B4-BE49-F238E27FC236}">
                <a16:creationId xmlns:a16="http://schemas.microsoft.com/office/drawing/2014/main" id="{72A46021-0AF2-454D-9197-FE26E3CC2476}"/>
              </a:ext>
            </a:extLst>
          </p:cNvPr>
          <p:cNvSpPr txBox="1"/>
          <p:nvPr/>
        </p:nvSpPr>
        <p:spPr>
          <a:xfrm>
            <a:off x="3072263" y="3924423"/>
            <a:ext cx="685723"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流线场</a:t>
            </a:r>
          </a:p>
        </p:txBody>
      </p:sp>
      <p:sp>
        <p:nvSpPr>
          <p:cNvPr id="24" name="矩形 23">
            <a:extLst>
              <a:ext uri="{FF2B5EF4-FFF2-40B4-BE49-F238E27FC236}">
                <a16:creationId xmlns:a16="http://schemas.microsoft.com/office/drawing/2014/main" id="{0DA4C6E4-C6F9-4DDC-AE90-15884E181F42}"/>
              </a:ext>
            </a:extLst>
          </p:cNvPr>
          <p:cNvSpPr/>
          <p:nvPr/>
        </p:nvSpPr>
        <p:spPr>
          <a:xfrm>
            <a:off x="552778" y="4322467"/>
            <a:ext cx="1664303" cy="406550"/>
          </a:xfrm>
          <a:prstGeom prst="rect">
            <a:avLst/>
          </a:prstGeom>
          <a:noFill/>
          <a:ln w="22225">
            <a:solidFill>
              <a:srgbClr val="3B3B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方正大黑简体" panose="03000509000000000000" pitchFamily="65" charset="-122"/>
                <a:ea typeface="方正大黑简体" panose="03000509000000000000" pitchFamily="65" charset="-122"/>
              </a:rPr>
              <a:t>表征油藏压力水平及能量分布差异，指导油藏能量调控</a:t>
            </a:r>
          </a:p>
        </p:txBody>
      </p:sp>
      <p:sp>
        <p:nvSpPr>
          <p:cNvPr id="25" name="矩形 24">
            <a:extLst>
              <a:ext uri="{FF2B5EF4-FFF2-40B4-BE49-F238E27FC236}">
                <a16:creationId xmlns:a16="http://schemas.microsoft.com/office/drawing/2014/main" id="{D138FBCE-0E69-49B9-8962-6976089294EE}"/>
              </a:ext>
            </a:extLst>
          </p:cNvPr>
          <p:cNvSpPr/>
          <p:nvPr/>
        </p:nvSpPr>
        <p:spPr>
          <a:xfrm>
            <a:off x="2234625" y="4327988"/>
            <a:ext cx="1622362" cy="401027"/>
          </a:xfrm>
          <a:prstGeom prst="rect">
            <a:avLst/>
          </a:prstGeom>
          <a:noFill/>
          <a:ln w="22225">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方正大黑简体" panose="03000509000000000000" pitchFamily="65" charset="-122"/>
                <a:ea typeface="方正大黑简体" panose="03000509000000000000" pitchFamily="65" charset="-122"/>
              </a:rPr>
              <a:t>表征油藏当前时刻驱替强度差异，指导注采井液量调整</a:t>
            </a:r>
          </a:p>
        </p:txBody>
      </p:sp>
      <p:sp>
        <p:nvSpPr>
          <p:cNvPr id="26" name="矩形 25">
            <a:extLst>
              <a:ext uri="{FF2B5EF4-FFF2-40B4-BE49-F238E27FC236}">
                <a16:creationId xmlns:a16="http://schemas.microsoft.com/office/drawing/2014/main" id="{DEC9345E-962C-4194-8CAB-BF272ACCCC02}"/>
              </a:ext>
            </a:extLst>
          </p:cNvPr>
          <p:cNvSpPr/>
          <p:nvPr/>
        </p:nvSpPr>
        <p:spPr>
          <a:xfrm>
            <a:off x="3909127" y="4319592"/>
            <a:ext cx="1497039" cy="401027"/>
          </a:xfrm>
          <a:prstGeom prst="rect">
            <a:avLst/>
          </a:prstGeom>
          <a:noFill/>
          <a:ln w="2222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方正大黑简体" panose="03000509000000000000" pitchFamily="65" charset="-122"/>
                <a:ea typeface="方正大黑简体" panose="03000509000000000000" pitchFamily="65" charset="-122"/>
              </a:rPr>
              <a:t>表征油藏潜力差异，指导高含水期剩余油挖潜</a:t>
            </a:r>
          </a:p>
        </p:txBody>
      </p:sp>
      <p:pic>
        <p:nvPicPr>
          <p:cNvPr id="3" name="图片 2">
            <a:extLst>
              <a:ext uri="{FF2B5EF4-FFF2-40B4-BE49-F238E27FC236}">
                <a16:creationId xmlns:a16="http://schemas.microsoft.com/office/drawing/2014/main" id="{67853202-5EEE-40D0-918C-A6056FC9C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942" y="2295214"/>
            <a:ext cx="1631326" cy="1896005"/>
          </a:xfrm>
          <a:prstGeom prst="rect">
            <a:avLst/>
          </a:prstGeom>
        </p:spPr>
      </p:pic>
      <p:pic>
        <p:nvPicPr>
          <p:cNvPr id="9" name="图片 8">
            <a:extLst>
              <a:ext uri="{FF2B5EF4-FFF2-40B4-BE49-F238E27FC236}">
                <a16:creationId xmlns:a16="http://schemas.microsoft.com/office/drawing/2014/main" id="{9C184935-9BF1-491B-908B-BF7078D7A73C}"/>
              </a:ext>
            </a:extLst>
          </p:cNvPr>
          <p:cNvPicPr>
            <a:picLocks noChangeAspect="1"/>
          </p:cNvPicPr>
          <p:nvPr/>
        </p:nvPicPr>
        <p:blipFill rotWithShape="1">
          <a:blip r:embed="rId6"/>
          <a:srcRect r="56219"/>
          <a:stretch/>
        </p:blipFill>
        <p:spPr>
          <a:xfrm>
            <a:off x="5505177" y="2315097"/>
            <a:ext cx="1508935" cy="1890000"/>
          </a:xfrm>
          <a:prstGeom prst="rect">
            <a:avLst/>
          </a:prstGeom>
        </p:spPr>
      </p:pic>
      <p:sp>
        <p:nvSpPr>
          <p:cNvPr id="27" name="TextBox 16">
            <a:extLst>
              <a:ext uri="{FF2B5EF4-FFF2-40B4-BE49-F238E27FC236}">
                <a16:creationId xmlns:a16="http://schemas.microsoft.com/office/drawing/2014/main" id="{FC462D25-1E48-40F3-999E-8D250F256B59}"/>
              </a:ext>
            </a:extLst>
          </p:cNvPr>
          <p:cNvSpPr txBox="1"/>
          <p:nvPr/>
        </p:nvSpPr>
        <p:spPr>
          <a:xfrm>
            <a:off x="6278678" y="3901921"/>
            <a:ext cx="797849"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渗透率场</a:t>
            </a:r>
          </a:p>
        </p:txBody>
      </p:sp>
      <p:sp>
        <p:nvSpPr>
          <p:cNvPr id="28" name="矩形 27">
            <a:extLst>
              <a:ext uri="{FF2B5EF4-FFF2-40B4-BE49-F238E27FC236}">
                <a16:creationId xmlns:a16="http://schemas.microsoft.com/office/drawing/2014/main" id="{34851F69-77DD-4843-9AFE-EBDDAA4485EC}"/>
              </a:ext>
            </a:extLst>
          </p:cNvPr>
          <p:cNvSpPr/>
          <p:nvPr/>
        </p:nvSpPr>
        <p:spPr>
          <a:xfrm>
            <a:off x="5505177" y="4305546"/>
            <a:ext cx="1508935" cy="401027"/>
          </a:xfrm>
          <a:prstGeom prst="rect">
            <a:avLst/>
          </a:prstGeom>
          <a:noFill/>
          <a:ln w="2222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方正大黑简体" panose="03000509000000000000" pitchFamily="65" charset="-122"/>
                <a:ea typeface="方正大黑简体" panose="03000509000000000000" pitchFamily="65" charset="-122"/>
              </a:rPr>
              <a:t>表征非均质程度差异，流场调控的基础参数场</a:t>
            </a:r>
          </a:p>
        </p:txBody>
      </p:sp>
      <p:sp>
        <p:nvSpPr>
          <p:cNvPr id="29" name="TextBox 16">
            <a:extLst>
              <a:ext uri="{FF2B5EF4-FFF2-40B4-BE49-F238E27FC236}">
                <a16:creationId xmlns:a16="http://schemas.microsoft.com/office/drawing/2014/main" id="{5F9B8270-DA43-4353-BFE6-422C48E232E7}"/>
              </a:ext>
            </a:extLst>
          </p:cNvPr>
          <p:cNvSpPr txBox="1"/>
          <p:nvPr/>
        </p:nvSpPr>
        <p:spPr>
          <a:xfrm>
            <a:off x="7850028" y="3901921"/>
            <a:ext cx="844176" cy="253916"/>
          </a:xfrm>
          <a:prstGeom prst="rect">
            <a:avLst/>
          </a:prstGeom>
          <a:noFill/>
        </p:spPr>
        <p:txBody>
          <a:bodyPr wrap="square" rtlCol="0">
            <a:spAutoFit/>
          </a:bodyPr>
          <a:lstStyle/>
          <a:p>
            <a:pPr algn="ctr"/>
            <a:r>
              <a:rPr lang="zh-CN" altLang="en-US" sz="1050" dirty="0">
                <a:latin typeface="方正大黑简体" panose="03000509000000000000" pitchFamily="65" charset="-122"/>
                <a:ea typeface="方正大黑简体" panose="03000509000000000000" pitchFamily="65" charset="-122"/>
              </a:rPr>
              <a:t>水通量场</a:t>
            </a:r>
          </a:p>
        </p:txBody>
      </p:sp>
      <p:sp>
        <p:nvSpPr>
          <p:cNvPr id="30" name="矩形 29">
            <a:extLst>
              <a:ext uri="{FF2B5EF4-FFF2-40B4-BE49-F238E27FC236}">
                <a16:creationId xmlns:a16="http://schemas.microsoft.com/office/drawing/2014/main" id="{6F44CD7E-05FD-4280-BD6B-BCA463645831}"/>
              </a:ext>
            </a:extLst>
          </p:cNvPr>
          <p:cNvSpPr/>
          <p:nvPr/>
        </p:nvSpPr>
        <p:spPr>
          <a:xfrm>
            <a:off x="7138943" y="4291668"/>
            <a:ext cx="1631325" cy="401027"/>
          </a:xfrm>
          <a:prstGeom prst="rect">
            <a:avLst/>
          </a:prstGeom>
          <a:noFill/>
          <a:ln w="2222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latin typeface="方正大黑简体" panose="03000509000000000000" pitchFamily="65" charset="-122"/>
                <a:ea typeface="方正大黑简体" panose="03000509000000000000" pitchFamily="65" charset="-122"/>
              </a:rPr>
              <a:t>表征注水冲砂程度，指导注采关系调整</a:t>
            </a:r>
          </a:p>
        </p:txBody>
      </p:sp>
      <p:sp>
        <p:nvSpPr>
          <p:cNvPr id="32" name="文本框 31">
            <a:extLst>
              <a:ext uri="{FF2B5EF4-FFF2-40B4-BE49-F238E27FC236}">
                <a16:creationId xmlns:a16="http://schemas.microsoft.com/office/drawing/2014/main" id="{28AA3C2E-1F9E-4BD5-828E-92CA1638AEAE}"/>
              </a:ext>
            </a:extLst>
          </p:cNvPr>
          <p:cNvSpPr txBox="1"/>
          <p:nvPr/>
        </p:nvSpPr>
        <p:spPr>
          <a:xfrm>
            <a:off x="5282196" y="4706573"/>
            <a:ext cx="2006481" cy="261610"/>
          </a:xfrm>
          <a:prstGeom prst="rect">
            <a:avLst/>
          </a:prstGeom>
          <a:noFill/>
        </p:spPr>
        <p:txBody>
          <a:bodyPr wrap="square" rtlCol="0">
            <a:spAutoFit/>
          </a:bodyPr>
          <a:lstStyle/>
          <a:p>
            <a:r>
              <a:rPr lang="zh-CN" altLang="en-US" sz="1100" dirty="0">
                <a:solidFill>
                  <a:srgbClr val="002060"/>
                </a:solidFill>
                <a:latin typeface="方正大黑简体" panose="03000509000000000000" pitchFamily="65" charset="-122"/>
                <a:ea typeface="方正大黑简体" panose="03000509000000000000" pitchFamily="65" charset="-122"/>
              </a:rPr>
              <a:t>枣南孔一段渗流强度分级</a:t>
            </a:r>
          </a:p>
        </p:txBody>
      </p:sp>
      <p:graphicFrame>
        <p:nvGraphicFramePr>
          <p:cNvPr id="33" name="表格 32">
            <a:extLst>
              <a:ext uri="{FF2B5EF4-FFF2-40B4-BE49-F238E27FC236}">
                <a16:creationId xmlns:a16="http://schemas.microsoft.com/office/drawing/2014/main" id="{14876531-2091-4530-B1FE-6A0FB7376461}"/>
              </a:ext>
            </a:extLst>
          </p:cNvPr>
          <p:cNvGraphicFramePr>
            <a:graphicFrameLocks noGrp="1"/>
          </p:cNvGraphicFramePr>
          <p:nvPr>
            <p:extLst/>
          </p:nvPr>
        </p:nvGraphicFramePr>
        <p:xfrm>
          <a:off x="2766097" y="4975913"/>
          <a:ext cx="6032252" cy="1743856"/>
        </p:xfrm>
        <a:graphic>
          <a:graphicData uri="http://schemas.openxmlformats.org/drawingml/2006/table">
            <a:tbl>
              <a:tblPr/>
              <a:tblGrid>
                <a:gridCol w="943307">
                  <a:extLst>
                    <a:ext uri="{9D8B030D-6E8A-4147-A177-3AD203B41FA5}">
                      <a16:colId xmlns:a16="http://schemas.microsoft.com/office/drawing/2014/main" val="3187900845"/>
                    </a:ext>
                  </a:extLst>
                </a:gridCol>
                <a:gridCol w="868680">
                  <a:extLst>
                    <a:ext uri="{9D8B030D-6E8A-4147-A177-3AD203B41FA5}">
                      <a16:colId xmlns:a16="http://schemas.microsoft.com/office/drawing/2014/main" val="3835907829"/>
                    </a:ext>
                  </a:extLst>
                </a:gridCol>
                <a:gridCol w="731520">
                  <a:extLst>
                    <a:ext uri="{9D8B030D-6E8A-4147-A177-3AD203B41FA5}">
                      <a16:colId xmlns:a16="http://schemas.microsoft.com/office/drawing/2014/main" val="3615425235"/>
                    </a:ext>
                  </a:extLst>
                </a:gridCol>
                <a:gridCol w="630825">
                  <a:extLst>
                    <a:ext uri="{9D8B030D-6E8A-4147-A177-3AD203B41FA5}">
                      <a16:colId xmlns:a16="http://schemas.microsoft.com/office/drawing/2014/main" val="2044016129"/>
                    </a:ext>
                  </a:extLst>
                </a:gridCol>
                <a:gridCol w="656955">
                  <a:extLst>
                    <a:ext uri="{9D8B030D-6E8A-4147-A177-3AD203B41FA5}">
                      <a16:colId xmlns:a16="http://schemas.microsoft.com/office/drawing/2014/main" val="937581170"/>
                    </a:ext>
                  </a:extLst>
                </a:gridCol>
                <a:gridCol w="609600">
                  <a:extLst>
                    <a:ext uri="{9D8B030D-6E8A-4147-A177-3AD203B41FA5}">
                      <a16:colId xmlns:a16="http://schemas.microsoft.com/office/drawing/2014/main" val="1296290689"/>
                    </a:ext>
                  </a:extLst>
                </a:gridCol>
                <a:gridCol w="908279">
                  <a:extLst>
                    <a:ext uri="{9D8B030D-6E8A-4147-A177-3AD203B41FA5}">
                      <a16:colId xmlns:a16="http://schemas.microsoft.com/office/drawing/2014/main" val="4238307098"/>
                    </a:ext>
                  </a:extLst>
                </a:gridCol>
                <a:gridCol w="683086">
                  <a:extLst>
                    <a:ext uri="{9D8B030D-6E8A-4147-A177-3AD203B41FA5}">
                      <a16:colId xmlns:a16="http://schemas.microsoft.com/office/drawing/2014/main" val="209775710"/>
                    </a:ext>
                  </a:extLst>
                </a:gridCol>
              </a:tblGrid>
              <a:tr h="555040">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流场强度</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Fs</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分级标准</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流场类型</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砂体个数（个）</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地质储量（万吨）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累计采油（万吨）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采出程度（</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剩余可采储量</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储量占比（</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854575044"/>
                  </a:ext>
                </a:extLst>
              </a:tr>
              <a:tr h="198136">
                <a:tc>
                  <a:txBody>
                    <a:bodyPr/>
                    <a:lstStyle/>
                    <a:p>
                      <a:pPr algn="ctr" rtl="0" fontAlgn="ct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&gt;0.65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强优势流场</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169.5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68.7</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40.5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2.5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10.5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3072835344"/>
                  </a:ext>
                </a:extLst>
              </a:tr>
              <a:tr h="198136">
                <a:tc>
                  <a:txBody>
                    <a:bodyPr/>
                    <a:lstStyle/>
                    <a:p>
                      <a:pPr algn="ctr" rtl="0" fontAlgn="ct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0.55-0.65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优势流场</a:t>
                      </a:r>
                      <a:r>
                        <a:rPr lang="en-US" sz="1050" b="0" i="0" u="none" strike="noStrike" dirty="0">
                          <a:solidFill>
                            <a:srgbClr val="002060"/>
                          </a:solidFill>
                          <a:effectLst/>
                          <a:latin typeface="方正大黑简体" panose="03000509000000000000" pitchFamily="65" charset="-122"/>
                          <a:ea typeface="方正大黑简体" panose="03000509000000000000" pitchFamily="65" charset="-122"/>
                        </a:rPr>
                        <a:t>I</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类</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136.2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53.0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38.9</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4.2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8.5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4007677183"/>
                  </a:ext>
                </a:extLst>
              </a:tr>
              <a:tr h="198136">
                <a:tc>
                  <a:txBody>
                    <a:bodyPr/>
                    <a:lstStyle/>
                    <a:p>
                      <a:pPr algn="ctr" rtl="0" fontAlgn="ct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0.45-0.55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优势流场</a:t>
                      </a:r>
                      <a:r>
                        <a:rPr lang="en-US" sz="1050" b="0" i="0" u="none" strike="noStrike" dirty="0">
                          <a:solidFill>
                            <a:srgbClr val="002060"/>
                          </a:solidFill>
                          <a:effectLst/>
                          <a:latin typeface="方正大黑简体" panose="03000509000000000000" pitchFamily="65" charset="-122"/>
                          <a:ea typeface="方正大黑简体" panose="03000509000000000000" pitchFamily="65" charset="-122"/>
                        </a:rPr>
                        <a:t>II</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类</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108</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656.0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214.6</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32.7</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60.9</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40.8</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extLst>
                  <a:ext uri="{0D108BD9-81ED-4DB2-BD59-A6C34878D82A}">
                    <a16:rowId xmlns:a16="http://schemas.microsoft.com/office/drawing/2014/main" val="453396365"/>
                  </a:ext>
                </a:extLst>
              </a:tr>
              <a:tr h="198136">
                <a:tc>
                  <a:txBody>
                    <a:bodyPr/>
                    <a:lstStyle/>
                    <a:p>
                      <a:pPr algn="ctr" rtl="0" fontAlgn="ct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0.25-0.45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弱势流场</a:t>
                      </a:r>
                      <a:r>
                        <a:rPr lang="en-US" sz="1050" b="0" i="0" u="none" strike="noStrike" dirty="0">
                          <a:solidFill>
                            <a:srgbClr val="002060"/>
                          </a:solidFill>
                          <a:effectLst/>
                          <a:latin typeface="方正大黑简体" panose="03000509000000000000" pitchFamily="65" charset="-122"/>
                          <a:ea typeface="方正大黑简体" panose="03000509000000000000" pitchFamily="65" charset="-122"/>
                        </a:rPr>
                        <a:t>I</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类</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115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519.0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135.8</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26.2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82.2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32.3</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FF00"/>
                    </a:solidFill>
                  </a:tcPr>
                </a:tc>
                <a:extLst>
                  <a:ext uri="{0D108BD9-81ED-4DB2-BD59-A6C34878D82A}">
                    <a16:rowId xmlns:a16="http://schemas.microsoft.com/office/drawing/2014/main" val="747328279"/>
                  </a:ext>
                </a:extLst>
              </a:tr>
              <a:tr h="198136">
                <a:tc>
                  <a:txBody>
                    <a:bodyPr/>
                    <a:lstStyle/>
                    <a:p>
                      <a:pPr algn="ctr" rtl="0" fontAlgn="ctr"/>
                      <a:r>
                        <a:rPr lang="en-US" altLang="zh-CN" sz="1050" b="0" i="0" u="none" strike="noStrike">
                          <a:solidFill>
                            <a:srgbClr val="002060"/>
                          </a:solidFill>
                          <a:effectLst/>
                          <a:latin typeface="方正大黑简体" panose="03000509000000000000" pitchFamily="65" charset="-122"/>
                          <a:ea typeface="方正大黑简体" panose="03000509000000000000" pitchFamily="65" charset="-122"/>
                        </a:rPr>
                        <a:t>0-0.25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a:solidFill>
                            <a:srgbClr val="002060"/>
                          </a:solidFill>
                          <a:effectLst/>
                          <a:latin typeface="方正大黑简体" panose="03000509000000000000" pitchFamily="65" charset="-122"/>
                          <a:ea typeface="方正大黑简体" panose="03000509000000000000" pitchFamily="65" charset="-122"/>
                        </a:rPr>
                        <a:t>弱势流场</a:t>
                      </a:r>
                      <a:r>
                        <a:rPr lang="en-US" sz="1050" b="0" i="0" u="none" strike="noStrike">
                          <a:solidFill>
                            <a:srgbClr val="002060"/>
                          </a:solidFill>
                          <a:effectLst/>
                          <a:latin typeface="方正大黑简体" panose="03000509000000000000" pitchFamily="65" charset="-122"/>
                          <a:ea typeface="方正大黑简体" panose="03000509000000000000" pitchFamily="65" charset="-122"/>
                        </a:rPr>
                        <a:t>II</a:t>
                      </a:r>
                      <a:r>
                        <a:rPr lang="zh-CN" altLang="en-US" sz="1050" b="0" i="0" u="none" strike="noStrike">
                          <a:solidFill>
                            <a:srgbClr val="002060"/>
                          </a:solidFill>
                          <a:effectLst/>
                          <a:latin typeface="方正大黑简体" panose="03000509000000000000" pitchFamily="65" charset="-122"/>
                          <a:ea typeface="方正大黑简体" panose="03000509000000000000" pitchFamily="65" charset="-122"/>
                        </a:rPr>
                        <a:t>类</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61</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126.0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11.3</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9.0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41.6</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7.8</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915249681"/>
                  </a:ext>
                </a:extLst>
              </a:tr>
              <a:tr h="198136">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合计</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　</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331</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1606.7</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483.4</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a:solidFill>
                            <a:srgbClr val="002060"/>
                          </a:solidFill>
                          <a:effectLst/>
                          <a:latin typeface="方正大黑简体" panose="02010601030101010101" pitchFamily="2" charset="-122"/>
                          <a:ea typeface="方正大黑简体" panose="02010601030101010101" pitchFamily="2" charset="-122"/>
                        </a:rPr>
                        <a:t>147.3</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191.4</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100.0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195606305"/>
                  </a:ext>
                </a:extLst>
              </a:tr>
            </a:tbl>
          </a:graphicData>
        </a:graphic>
      </p:graphicFrame>
      <p:pic>
        <p:nvPicPr>
          <p:cNvPr id="34" name="图片 33">
            <a:extLst>
              <a:ext uri="{FF2B5EF4-FFF2-40B4-BE49-F238E27FC236}">
                <a16:creationId xmlns:a16="http://schemas.microsoft.com/office/drawing/2014/main" id="{BEE3C7B7-0AD9-4F61-B843-574B645B545C}"/>
              </a:ext>
            </a:extLst>
          </p:cNvPr>
          <p:cNvPicPr>
            <a:picLocks noChangeAspect="1"/>
          </p:cNvPicPr>
          <p:nvPr/>
        </p:nvPicPr>
        <p:blipFill>
          <a:blip r:embed="rId7"/>
          <a:stretch>
            <a:fillRect/>
          </a:stretch>
        </p:blipFill>
        <p:spPr>
          <a:xfrm>
            <a:off x="407640" y="4750584"/>
            <a:ext cx="2301580" cy="2033381"/>
          </a:xfrm>
          <a:prstGeom prst="rect">
            <a:avLst/>
          </a:prstGeom>
          <a:scene3d>
            <a:camera prst="orthographicFront"/>
            <a:lightRig rig="threePt" dir="t"/>
          </a:scene3d>
          <a:sp3d>
            <a:bevelT/>
          </a:sp3d>
        </p:spPr>
      </p:pic>
      <p:sp>
        <p:nvSpPr>
          <p:cNvPr id="8" name="文本框 7">
            <a:extLst>
              <a:ext uri="{FF2B5EF4-FFF2-40B4-BE49-F238E27FC236}">
                <a16:creationId xmlns:a16="http://schemas.microsoft.com/office/drawing/2014/main" id="{F45B1042-E3AF-4BAE-AF0B-C50B4274DCCD}"/>
              </a:ext>
            </a:extLst>
          </p:cNvPr>
          <p:cNvSpPr txBox="1"/>
          <p:nvPr/>
        </p:nvSpPr>
        <p:spPr>
          <a:xfrm>
            <a:off x="548859" y="5307288"/>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强优势流场</a:t>
            </a:r>
          </a:p>
        </p:txBody>
      </p:sp>
      <p:sp>
        <p:nvSpPr>
          <p:cNvPr id="37" name="文本框 36">
            <a:extLst>
              <a:ext uri="{FF2B5EF4-FFF2-40B4-BE49-F238E27FC236}">
                <a16:creationId xmlns:a16="http://schemas.microsoft.com/office/drawing/2014/main" id="{BD12DB73-5C56-48E6-9E7A-81FE048BB384}"/>
              </a:ext>
            </a:extLst>
          </p:cNvPr>
          <p:cNvSpPr txBox="1"/>
          <p:nvPr/>
        </p:nvSpPr>
        <p:spPr>
          <a:xfrm>
            <a:off x="558385" y="5214665"/>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优势流场</a:t>
            </a:r>
            <a:r>
              <a:rPr lang="en-US" altLang="zh-CN" sz="600" dirty="0">
                <a:solidFill>
                  <a:srgbClr val="002060"/>
                </a:solidFill>
                <a:latin typeface="方正大黑简体" panose="03000509000000000000" pitchFamily="65" charset="-122"/>
                <a:ea typeface="方正大黑简体" panose="03000509000000000000" pitchFamily="65" charset="-122"/>
              </a:rPr>
              <a:t>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38" name="文本框 37">
            <a:extLst>
              <a:ext uri="{FF2B5EF4-FFF2-40B4-BE49-F238E27FC236}">
                <a16:creationId xmlns:a16="http://schemas.microsoft.com/office/drawing/2014/main" id="{04B36026-2A2A-4880-A2CC-49A69A699D95}"/>
              </a:ext>
            </a:extLst>
          </p:cNvPr>
          <p:cNvSpPr txBox="1"/>
          <p:nvPr/>
        </p:nvSpPr>
        <p:spPr>
          <a:xfrm>
            <a:off x="567910" y="5108503"/>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优势流场</a:t>
            </a:r>
            <a:r>
              <a:rPr lang="en-US" altLang="zh-CN" sz="600" dirty="0">
                <a:solidFill>
                  <a:srgbClr val="002060"/>
                </a:solidFill>
                <a:latin typeface="方正大黑简体" panose="03000509000000000000" pitchFamily="65" charset="-122"/>
                <a:ea typeface="方正大黑简体" panose="03000509000000000000" pitchFamily="65" charset="-122"/>
              </a:rPr>
              <a:t>II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39" name="文本框 38">
            <a:extLst>
              <a:ext uri="{FF2B5EF4-FFF2-40B4-BE49-F238E27FC236}">
                <a16:creationId xmlns:a16="http://schemas.microsoft.com/office/drawing/2014/main" id="{916EE9EF-DB01-48D0-8FB7-3B2C6E191633}"/>
              </a:ext>
            </a:extLst>
          </p:cNvPr>
          <p:cNvSpPr txBox="1"/>
          <p:nvPr/>
        </p:nvSpPr>
        <p:spPr>
          <a:xfrm>
            <a:off x="567909" y="5017311"/>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弱势流场</a:t>
            </a:r>
            <a:r>
              <a:rPr lang="en-US" altLang="zh-CN" sz="600" dirty="0">
                <a:solidFill>
                  <a:srgbClr val="002060"/>
                </a:solidFill>
                <a:latin typeface="方正大黑简体" panose="03000509000000000000" pitchFamily="65" charset="-122"/>
                <a:ea typeface="方正大黑简体" panose="03000509000000000000" pitchFamily="65" charset="-122"/>
              </a:rPr>
              <a:t>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40" name="文本框 39">
            <a:extLst>
              <a:ext uri="{FF2B5EF4-FFF2-40B4-BE49-F238E27FC236}">
                <a16:creationId xmlns:a16="http://schemas.microsoft.com/office/drawing/2014/main" id="{37ED6B48-C53A-40BA-B703-B1E155A31D20}"/>
              </a:ext>
            </a:extLst>
          </p:cNvPr>
          <p:cNvSpPr txBox="1"/>
          <p:nvPr/>
        </p:nvSpPr>
        <p:spPr>
          <a:xfrm>
            <a:off x="567909" y="4935583"/>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弱势流场</a:t>
            </a:r>
            <a:r>
              <a:rPr lang="en-US" altLang="zh-CN" sz="600" dirty="0">
                <a:solidFill>
                  <a:srgbClr val="002060"/>
                </a:solidFill>
                <a:latin typeface="方正大黑简体" panose="03000509000000000000" pitchFamily="65" charset="-122"/>
                <a:ea typeface="方正大黑简体" panose="03000509000000000000" pitchFamily="65" charset="-122"/>
              </a:rPr>
              <a:t>II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41" name="TextBox 17">
            <a:extLst>
              <a:ext uri="{FF2B5EF4-FFF2-40B4-BE49-F238E27FC236}">
                <a16:creationId xmlns:a16="http://schemas.microsoft.com/office/drawing/2014/main" id="{F8F4E873-3F76-4534-8D8E-14B2A44E1359}"/>
              </a:ext>
            </a:extLst>
          </p:cNvPr>
          <p:cNvSpPr txBox="1"/>
          <p:nvPr/>
        </p:nvSpPr>
        <p:spPr>
          <a:xfrm>
            <a:off x="508194" y="4717732"/>
            <a:ext cx="2090947" cy="253916"/>
          </a:xfrm>
          <a:prstGeom prst="rect">
            <a:avLst/>
          </a:prstGeom>
          <a:noFill/>
        </p:spPr>
        <p:txBody>
          <a:bodyPr wrap="square" rtlCol="0">
            <a:spAutoFit/>
          </a:bodyPr>
          <a:lstStyle/>
          <a:p>
            <a:pPr algn="ctr"/>
            <a:r>
              <a:rPr lang="zh-CN" altLang="en-US" sz="1000" dirty="0">
                <a:latin typeface="方正大黑简体" panose="03000509000000000000" pitchFamily="65" charset="-122"/>
                <a:ea typeface="方正大黑简体" panose="03000509000000000000" pitchFamily="65" charset="-122"/>
              </a:rPr>
              <a:t>枣南孔一段渗流强度分级图</a:t>
            </a:r>
          </a:p>
        </p:txBody>
      </p:sp>
      <p:sp>
        <p:nvSpPr>
          <p:cNvPr id="42" name="文本框 41">
            <a:extLst>
              <a:ext uri="{FF2B5EF4-FFF2-40B4-BE49-F238E27FC236}">
                <a16:creationId xmlns:a16="http://schemas.microsoft.com/office/drawing/2014/main" id="{4C7F428D-6C2E-4245-90AB-A97227400F89}"/>
              </a:ext>
            </a:extLst>
          </p:cNvPr>
          <p:cNvSpPr txBox="1"/>
          <p:nvPr/>
        </p:nvSpPr>
        <p:spPr>
          <a:xfrm>
            <a:off x="496648" y="1603490"/>
            <a:ext cx="8061012" cy="791114"/>
          </a:xfrm>
          <a:prstGeom prst="rect">
            <a:avLst/>
          </a:prstGeom>
          <a:noFill/>
        </p:spPr>
        <p:txBody>
          <a:bodyPr wrap="square" rtlCol="0">
            <a:spAutoFit/>
          </a:bodyPr>
          <a:lstStyle/>
          <a:p>
            <a:pPr>
              <a:lnSpc>
                <a:spcPct val="150000"/>
              </a:lnSpc>
            </a:pPr>
            <a:r>
              <a:rPr lang="zh-CN" altLang="en-US" sz="1600" dirty="0">
                <a:solidFill>
                  <a:srgbClr val="002060"/>
                </a:solidFill>
                <a:latin typeface="方正大黑简体" panose="03000509000000000000" pitchFamily="65" charset="-122"/>
                <a:ea typeface="方正大黑简体" panose="03000509000000000000" pitchFamily="65" charset="-122"/>
              </a:rPr>
              <a:t>       应用流场评价方法，建立枣南孔一段全藏流场强度五级</a:t>
            </a:r>
            <a:r>
              <a:rPr lang="en-US" altLang="zh-CN" sz="1600" dirty="0">
                <a:solidFill>
                  <a:srgbClr val="002060"/>
                </a:solidFill>
                <a:latin typeface="方正大黑简体" panose="03000509000000000000" pitchFamily="65" charset="-122"/>
                <a:ea typeface="方正大黑简体" panose="03000509000000000000" pitchFamily="65" charset="-122"/>
              </a:rPr>
              <a:t>Fs</a:t>
            </a:r>
            <a:r>
              <a:rPr lang="zh-CN" altLang="en-US" sz="1600" dirty="0">
                <a:solidFill>
                  <a:srgbClr val="002060"/>
                </a:solidFill>
                <a:latin typeface="方正大黑简体" panose="03000509000000000000" pitchFamily="65" charset="-122"/>
                <a:ea typeface="方正大黑简体" panose="03000509000000000000" pitchFamily="65" charset="-122"/>
              </a:rPr>
              <a:t>分级，弱势渗流场</a:t>
            </a:r>
            <a:r>
              <a:rPr lang="en-US" altLang="zh-CN" sz="1600" dirty="0">
                <a:solidFill>
                  <a:srgbClr val="002060"/>
                </a:solidFill>
                <a:latin typeface="方正大黑简体" panose="03000509000000000000" pitchFamily="65" charset="-122"/>
                <a:ea typeface="方正大黑简体" panose="03000509000000000000" pitchFamily="65" charset="-122"/>
              </a:rPr>
              <a:t>I</a:t>
            </a:r>
            <a:r>
              <a:rPr lang="zh-CN" altLang="en-US" sz="1600" dirty="0">
                <a:solidFill>
                  <a:srgbClr val="002060"/>
                </a:solidFill>
                <a:latin typeface="方正大黑简体" panose="03000509000000000000" pitchFamily="65" charset="-122"/>
                <a:ea typeface="方正大黑简体" panose="03000509000000000000" pitchFamily="65" charset="-122"/>
              </a:rPr>
              <a:t>类和优势渗流场</a:t>
            </a:r>
            <a:r>
              <a:rPr lang="en-US" altLang="zh-CN" sz="1600" dirty="0">
                <a:solidFill>
                  <a:srgbClr val="002060"/>
                </a:solidFill>
                <a:latin typeface="方正大黑简体" panose="03000509000000000000" pitchFamily="65" charset="-122"/>
                <a:ea typeface="方正大黑简体" panose="03000509000000000000" pitchFamily="65" charset="-122"/>
              </a:rPr>
              <a:t>II</a:t>
            </a:r>
            <a:r>
              <a:rPr lang="zh-CN" altLang="en-US" sz="1600" dirty="0">
                <a:solidFill>
                  <a:srgbClr val="002060"/>
                </a:solidFill>
                <a:latin typeface="方正大黑简体" panose="03000509000000000000" pitchFamily="65" charset="-122"/>
                <a:ea typeface="方正大黑简体" panose="03000509000000000000" pitchFamily="65" charset="-122"/>
              </a:rPr>
              <a:t>类总砂体</a:t>
            </a:r>
            <a:r>
              <a:rPr lang="en-US" altLang="zh-CN" sz="1600" dirty="0">
                <a:solidFill>
                  <a:srgbClr val="002060"/>
                </a:solidFill>
                <a:latin typeface="方正大黑简体" panose="03000509000000000000" pitchFamily="65" charset="-122"/>
                <a:ea typeface="方正大黑简体" panose="03000509000000000000" pitchFamily="65" charset="-122"/>
              </a:rPr>
              <a:t>223</a:t>
            </a:r>
            <a:r>
              <a:rPr lang="zh-CN" altLang="en-US" sz="1600" dirty="0">
                <a:solidFill>
                  <a:srgbClr val="002060"/>
                </a:solidFill>
                <a:latin typeface="方正大黑简体" panose="03000509000000000000" pitchFamily="65" charset="-122"/>
                <a:ea typeface="方正大黑简体" panose="03000509000000000000" pitchFamily="65" charset="-122"/>
              </a:rPr>
              <a:t>个，储量</a:t>
            </a:r>
            <a:r>
              <a:rPr lang="en-US" altLang="zh-CN" sz="1600" dirty="0">
                <a:solidFill>
                  <a:srgbClr val="002060"/>
                </a:solidFill>
                <a:latin typeface="方正大黑简体" panose="03000509000000000000" pitchFamily="65" charset="-122"/>
                <a:ea typeface="方正大黑简体" panose="03000509000000000000" pitchFamily="65" charset="-122"/>
              </a:rPr>
              <a:t>1175</a:t>
            </a:r>
            <a:r>
              <a:rPr lang="zh-CN" altLang="en-US" sz="1600" dirty="0">
                <a:solidFill>
                  <a:srgbClr val="002060"/>
                </a:solidFill>
                <a:latin typeface="方正大黑简体" panose="03000509000000000000" pitchFamily="65" charset="-122"/>
                <a:ea typeface="方正大黑简体" panose="03000509000000000000" pitchFamily="65" charset="-122"/>
              </a:rPr>
              <a:t>万吨，储量占比</a:t>
            </a:r>
            <a:r>
              <a:rPr lang="en-US" altLang="zh-CN" sz="1600" dirty="0">
                <a:solidFill>
                  <a:srgbClr val="002060"/>
                </a:solidFill>
                <a:latin typeface="方正大黑简体" panose="03000509000000000000" pitchFamily="65" charset="-122"/>
                <a:ea typeface="方正大黑简体" panose="03000509000000000000" pitchFamily="65" charset="-122"/>
              </a:rPr>
              <a:t>73.1%</a:t>
            </a:r>
            <a:endParaRPr lang="zh-CN" altLang="en-US" sz="1600" dirty="0">
              <a:solidFill>
                <a:srgbClr val="002060"/>
              </a:solidFill>
              <a:latin typeface="方正大黑简体" panose="03000509000000000000" pitchFamily="65" charset="-122"/>
              <a:ea typeface="方正大黑简体" panose="03000509000000000000" pitchFamily="65" charset="-122"/>
            </a:endParaRPr>
          </a:p>
        </p:txBody>
      </p:sp>
      <p:sp>
        <p:nvSpPr>
          <p:cNvPr id="31" name="文本框 30">
            <a:extLst>
              <a:ext uri="{FF2B5EF4-FFF2-40B4-BE49-F238E27FC236}">
                <a16:creationId xmlns:a16="http://schemas.microsoft.com/office/drawing/2014/main" id="{D3CF29FB-9026-4ABF-9530-698EA4BB2B91}"/>
              </a:ext>
            </a:extLst>
          </p:cNvPr>
          <p:cNvSpPr txBox="1"/>
          <p:nvPr/>
        </p:nvSpPr>
        <p:spPr>
          <a:xfrm>
            <a:off x="377575" y="1016974"/>
            <a:ext cx="246191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solidFill>
                  <a:srgbClr val="C00000"/>
                </a:solidFill>
                <a:latin typeface="方正大黑简体" panose="02010601030101010101" pitchFamily="2" charset="-122"/>
                <a:ea typeface="方正大黑简体" panose="02010601030101010101" pitchFamily="2" charset="-122"/>
              </a:rPr>
              <a:t>渗流场评价</a:t>
            </a:r>
            <a:endParaRPr lang="zh-CN" altLang="en-US" dirty="0">
              <a:solidFill>
                <a:srgbClr val="C00000"/>
              </a:solidFill>
              <a:latin typeface="方正大黑简体" panose="02010601030101010101" pitchFamily="2" charset="-122"/>
              <a:ea typeface="方正大黑简体" panose="02010601030101010101" pitchFamily="2" charset="-122"/>
            </a:endParaRPr>
          </a:p>
        </p:txBody>
      </p:sp>
    </p:spTree>
    <p:extLst>
      <p:ext uri="{BB962C8B-B14F-4D97-AF65-F5344CB8AC3E}">
        <p14:creationId xmlns:p14="http://schemas.microsoft.com/office/powerpoint/2010/main" val="243503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32">
            <a:extLst>
              <a:ext uri="{FF2B5EF4-FFF2-40B4-BE49-F238E27FC236}">
                <a16:creationId xmlns:a16="http://schemas.microsoft.com/office/drawing/2014/main" id="{F21A7649-0BE6-4CE5-976B-06290210F89C}"/>
              </a:ext>
            </a:extLst>
          </p:cNvPr>
          <p:cNvSpPr txBox="1">
            <a:spLocks noChangeArrowheads="1"/>
          </p:cNvSpPr>
          <p:nvPr/>
        </p:nvSpPr>
        <p:spPr bwMode="auto">
          <a:xfrm>
            <a:off x="944764" y="2033580"/>
            <a:ext cx="11272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lgn="ctr" fontAlgn="base">
              <a:spcBef>
                <a:spcPct val="0"/>
              </a:spcBef>
              <a:spcAft>
                <a:spcPct val="0"/>
              </a:spcAft>
              <a:defRPr/>
            </a:pPr>
            <a:r>
              <a:rPr lang="zh-CN" altLang="en-US" sz="1400" b="1" dirty="0">
                <a:solidFill>
                  <a:srgbClr val="0000FF"/>
                </a:solidFill>
                <a:latin typeface="方正大黑简体" panose="03000509000000000000" pitchFamily="2" charset="-122"/>
                <a:ea typeface="方正大黑简体" panose="03000509000000000000" pitchFamily="2" charset="-122"/>
              </a:rPr>
              <a:t>饱和度分级</a:t>
            </a:r>
          </a:p>
        </p:txBody>
      </p:sp>
      <p:sp>
        <p:nvSpPr>
          <p:cNvPr id="50" name="文本框 33">
            <a:extLst>
              <a:ext uri="{FF2B5EF4-FFF2-40B4-BE49-F238E27FC236}">
                <a16:creationId xmlns:a16="http://schemas.microsoft.com/office/drawing/2014/main" id="{08C1BA84-86D1-4AC5-BA80-B61737AA82DB}"/>
              </a:ext>
            </a:extLst>
          </p:cNvPr>
          <p:cNvSpPr txBox="1">
            <a:spLocks noChangeArrowheads="1"/>
          </p:cNvSpPr>
          <p:nvPr/>
        </p:nvSpPr>
        <p:spPr bwMode="auto">
          <a:xfrm>
            <a:off x="2226837" y="2035875"/>
            <a:ext cx="944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400" b="1" dirty="0">
                <a:solidFill>
                  <a:srgbClr val="0000FF"/>
                </a:solidFill>
                <a:latin typeface="方正大黑简体" panose="03000509000000000000" pitchFamily="2" charset="-122"/>
                <a:ea typeface="方正大黑简体" panose="03000509000000000000" pitchFamily="2" charset="-122"/>
              </a:rPr>
              <a:t>流场轻度储量分级</a:t>
            </a:r>
          </a:p>
        </p:txBody>
      </p:sp>
      <p:sp>
        <p:nvSpPr>
          <p:cNvPr id="51" name="文本框 34">
            <a:extLst>
              <a:ext uri="{FF2B5EF4-FFF2-40B4-BE49-F238E27FC236}">
                <a16:creationId xmlns:a16="http://schemas.microsoft.com/office/drawing/2014/main" id="{E79D25EC-4EC2-4B82-919F-50DD82E9108A}"/>
              </a:ext>
            </a:extLst>
          </p:cNvPr>
          <p:cNvSpPr txBox="1">
            <a:spLocks noChangeArrowheads="1"/>
          </p:cNvSpPr>
          <p:nvPr/>
        </p:nvSpPr>
        <p:spPr bwMode="auto">
          <a:xfrm>
            <a:off x="3439959" y="2008419"/>
            <a:ext cx="1092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lgn="ctr" fontAlgn="base">
              <a:spcBef>
                <a:spcPct val="0"/>
              </a:spcBef>
              <a:spcAft>
                <a:spcPct val="0"/>
              </a:spcAft>
              <a:defRPr/>
            </a:pPr>
            <a:r>
              <a:rPr lang="zh-CN" altLang="en-US" sz="1400" b="1" dirty="0">
                <a:solidFill>
                  <a:srgbClr val="0000FF"/>
                </a:solidFill>
                <a:latin typeface="方正大黑简体" panose="03000509000000000000" pitchFamily="2" charset="-122"/>
                <a:ea typeface="方正大黑简体" panose="03000509000000000000" pitchFamily="2" charset="-122"/>
                <a:sym typeface="+mn-ea"/>
              </a:rPr>
              <a:t>流场强度区域特点</a:t>
            </a:r>
          </a:p>
        </p:txBody>
      </p:sp>
      <p:sp>
        <p:nvSpPr>
          <p:cNvPr id="52" name="文本框 35">
            <a:extLst>
              <a:ext uri="{FF2B5EF4-FFF2-40B4-BE49-F238E27FC236}">
                <a16:creationId xmlns:a16="http://schemas.microsoft.com/office/drawing/2014/main" id="{C6F14EA0-344B-45E9-9FC8-75C7E1FF0E16}"/>
              </a:ext>
            </a:extLst>
          </p:cNvPr>
          <p:cNvSpPr txBox="1">
            <a:spLocks noChangeArrowheads="1"/>
          </p:cNvSpPr>
          <p:nvPr/>
        </p:nvSpPr>
        <p:spPr bwMode="auto">
          <a:xfrm>
            <a:off x="6605660" y="2062248"/>
            <a:ext cx="2603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lgn="ctr" fontAlgn="base">
              <a:spcBef>
                <a:spcPct val="0"/>
              </a:spcBef>
              <a:spcAft>
                <a:spcPct val="0"/>
              </a:spcAft>
              <a:defRPr/>
            </a:pPr>
            <a:r>
              <a:rPr lang="zh-CN" altLang="en-US" sz="1400" b="1" dirty="0">
                <a:solidFill>
                  <a:srgbClr val="0000FF"/>
                </a:solidFill>
                <a:latin typeface="方正大黑简体" panose="03000509000000000000" pitchFamily="2" charset="-122"/>
                <a:ea typeface="方正大黑简体" panose="03000509000000000000" pitchFamily="2" charset="-122"/>
                <a:sym typeface="+mn-ea"/>
              </a:rPr>
              <a:t>调控模式</a:t>
            </a:r>
          </a:p>
        </p:txBody>
      </p:sp>
      <p:sp>
        <p:nvSpPr>
          <p:cNvPr id="32" name="矩形 31">
            <a:extLst>
              <a:ext uri="{FF2B5EF4-FFF2-40B4-BE49-F238E27FC236}">
                <a16:creationId xmlns:a16="http://schemas.microsoft.com/office/drawing/2014/main" id="{C7E6B7AB-2F73-4EB2-86FC-B87A6C5A269F}"/>
              </a:ext>
            </a:extLst>
          </p:cNvPr>
          <p:cNvSpPr/>
          <p:nvPr/>
        </p:nvSpPr>
        <p:spPr bwMode="auto">
          <a:xfrm>
            <a:off x="2570936" y="4324470"/>
            <a:ext cx="639275" cy="503996"/>
          </a:xfrm>
          <a:prstGeom prst="rect">
            <a:avLst/>
          </a:prstGeom>
          <a:solidFill>
            <a:schemeClr val="bg1"/>
          </a:solidFill>
          <a:ln w="15875">
            <a:noFill/>
            <a:prstDash val="dash"/>
            <a:miter lim="800000"/>
          </a:ln>
        </p:spPr>
        <p:txBody>
          <a:bodyPr wrap="none" rtlCol="0" anchor="ctr"/>
          <a:lstStyle/>
          <a:p>
            <a:pPr algn="ctr" eaLnBrk="0" fontAlgn="base" hangingPunct="0">
              <a:spcBef>
                <a:spcPct val="0"/>
              </a:spcBef>
              <a:spcAft>
                <a:spcPct val="0"/>
              </a:spcAft>
            </a:pPr>
            <a:endParaRPr lang="zh-CN" altLang="en-US" sz="960">
              <a:solidFill>
                <a:srgbClr val="0000CC"/>
              </a:solidFill>
              <a:latin typeface="方正大黑简体" panose="03000509000000000000" pitchFamily="65" charset="-122"/>
              <a:ea typeface="方正大黑简体" panose="03000509000000000000" pitchFamily="65" charset="-122"/>
            </a:endParaRPr>
          </a:p>
        </p:txBody>
      </p:sp>
      <p:sp>
        <p:nvSpPr>
          <p:cNvPr id="33" name="圆角矩形 35">
            <a:extLst>
              <a:ext uri="{FF2B5EF4-FFF2-40B4-BE49-F238E27FC236}">
                <a16:creationId xmlns:a16="http://schemas.microsoft.com/office/drawing/2014/main" id="{ED891A09-93F7-447D-9497-B1A8C386315F}"/>
              </a:ext>
            </a:extLst>
          </p:cNvPr>
          <p:cNvSpPr/>
          <p:nvPr/>
        </p:nvSpPr>
        <p:spPr bwMode="auto">
          <a:xfrm>
            <a:off x="1012103" y="2380688"/>
            <a:ext cx="987029" cy="882253"/>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prstClr val="black"/>
              </a:solidFill>
              <a:latin typeface="方正大黑简体" panose="03000509000000000000" pitchFamily="2" charset="-122"/>
              <a:ea typeface="方正大黑简体" panose="03000509000000000000" pitchFamily="2" charset="-122"/>
            </a:endParaRPr>
          </a:p>
        </p:txBody>
      </p:sp>
      <p:sp>
        <p:nvSpPr>
          <p:cNvPr id="36" name="圆角矩形 32">
            <a:extLst>
              <a:ext uri="{FF2B5EF4-FFF2-40B4-BE49-F238E27FC236}">
                <a16:creationId xmlns:a16="http://schemas.microsoft.com/office/drawing/2014/main" id="{5FDFA1D5-9035-49F4-A39F-0C58C0511485}"/>
              </a:ext>
            </a:extLst>
          </p:cNvPr>
          <p:cNvSpPr/>
          <p:nvPr/>
        </p:nvSpPr>
        <p:spPr>
          <a:xfrm>
            <a:off x="1012103" y="3319495"/>
            <a:ext cx="987029" cy="882253"/>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prstClr val="black"/>
              </a:solidFill>
              <a:latin typeface="方正大黑简体" panose="03000509000000000000" pitchFamily="2" charset="-122"/>
              <a:ea typeface="方正大黑简体" panose="03000509000000000000" pitchFamily="2" charset="-122"/>
            </a:endParaRPr>
          </a:p>
        </p:txBody>
      </p:sp>
      <p:sp>
        <p:nvSpPr>
          <p:cNvPr id="37" name="文本框 14">
            <a:extLst>
              <a:ext uri="{FF2B5EF4-FFF2-40B4-BE49-F238E27FC236}">
                <a16:creationId xmlns:a16="http://schemas.microsoft.com/office/drawing/2014/main" id="{C6325292-4D4E-4F12-9226-5159F4181438}"/>
              </a:ext>
            </a:extLst>
          </p:cNvPr>
          <p:cNvSpPr txBox="1">
            <a:spLocks noChangeArrowheads="1"/>
          </p:cNvSpPr>
          <p:nvPr/>
        </p:nvSpPr>
        <p:spPr bwMode="auto">
          <a:xfrm>
            <a:off x="1073385" y="3298573"/>
            <a:ext cx="8739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buClr>
                <a:prstClr val="white"/>
              </a:buClr>
              <a:defRPr/>
            </a:pP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45&gt;So</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sym typeface="+mn-ea"/>
              </a:rPr>
              <a:t>≥40</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a:t>
            </a:r>
          </a:p>
        </p:txBody>
      </p:sp>
      <p:grpSp>
        <p:nvGrpSpPr>
          <p:cNvPr id="38" name="组合 21">
            <a:extLst>
              <a:ext uri="{FF2B5EF4-FFF2-40B4-BE49-F238E27FC236}">
                <a16:creationId xmlns:a16="http://schemas.microsoft.com/office/drawing/2014/main" id="{7E1A9B33-B0F7-4049-8212-265E77619E72}"/>
              </a:ext>
            </a:extLst>
          </p:cNvPr>
          <p:cNvGrpSpPr/>
          <p:nvPr/>
        </p:nvGrpSpPr>
        <p:grpSpPr bwMode="auto">
          <a:xfrm>
            <a:off x="2309884" y="2519990"/>
            <a:ext cx="815579" cy="657225"/>
            <a:chOff x="7694" y="2771"/>
            <a:chExt cx="1800" cy="1701"/>
          </a:xfrm>
        </p:grpSpPr>
        <p:sp>
          <p:nvSpPr>
            <p:cNvPr id="39" name="圆角矩形 29">
              <a:extLst>
                <a:ext uri="{FF2B5EF4-FFF2-40B4-BE49-F238E27FC236}">
                  <a16:creationId xmlns:a16="http://schemas.microsoft.com/office/drawing/2014/main" id="{725BD249-5827-4C77-AFE9-C380D2009704}"/>
                </a:ext>
              </a:extLst>
            </p:cNvPr>
            <p:cNvSpPr/>
            <p:nvPr/>
          </p:nvSpPr>
          <p:spPr>
            <a:xfrm>
              <a:off x="7694" y="2771"/>
              <a:ext cx="1800" cy="1701"/>
            </a:xfrm>
            <a:prstGeom prst="roundRect">
              <a:avLst>
                <a:gd name="adj" fmla="val 1666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Clr>
                  <a:prstClr val="white"/>
                </a:buClr>
                <a:defRPr/>
              </a:pPr>
              <a:endParaRPr kern="0" dirty="0">
                <a:solidFill>
                  <a:prstClr val="black"/>
                </a:solidFill>
                <a:latin typeface="方正大黑简体" panose="03000509000000000000" pitchFamily="2" charset="-122"/>
                <a:ea typeface="方正大黑简体" panose="03000509000000000000" pitchFamily="2" charset="-122"/>
              </a:endParaRPr>
            </a:p>
          </p:txBody>
        </p:sp>
        <p:sp>
          <p:nvSpPr>
            <p:cNvPr id="40" name="文本框 47142">
              <a:extLst>
                <a:ext uri="{FF2B5EF4-FFF2-40B4-BE49-F238E27FC236}">
                  <a16:creationId xmlns:a16="http://schemas.microsoft.com/office/drawing/2014/main" id="{CDBE9B51-DD2B-432F-8ACB-8F85BF99E36B}"/>
                </a:ext>
              </a:extLst>
            </p:cNvPr>
            <p:cNvSpPr txBox="1">
              <a:spLocks noChangeArrowheads="1"/>
            </p:cNvSpPr>
            <p:nvPr/>
          </p:nvSpPr>
          <p:spPr bwMode="auto">
            <a:xfrm>
              <a:off x="7849" y="2773"/>
              <a:ext cx="1603"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buClr>
                  <a:prstClr val="white"/>
                </a:buClr>
                <a:defRPr/>
              </a:pPr>
              <a:r>
                <a:rPr lang="en-US" altLang="zh-CN" sz="1050" b="1" kern="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Fs≥0.65</a:t>
              </a:r>
            </a:p>
          </p:txBody>
        </p:sp>
      </p:grpSp>
      <p:grpSp>
        <p:nvGrpSpPr>
          <p:cNvPr id="41" name="组合 20">
            <a:extLst>
              <a:ext uri="{FF2B5EF4-FFF2-40B4-BE49-F238E27FC236}">
                <a16:creationId xmlns:a16="http://schemas.microsoft.com/office/drawing/2014/main" id="{B279C7D7-2381-4A66-85F5-8B127B96B581}"/>
              </a:ext>
            </a:extLst>
          </p:cNvPr>
          <p:cNvGrpSpPr/>
          <p:nvPr/>
        </p:nvGrpSpPr>
        <p:grpSpPr bwMode="auto">
          <a:xfrm>
            <a:off x="2295597" y="3312881"/>
            <a:ext cx="962180" cy="697706"/>
            <a:chOff x="7733" y="6739"/>
            <a:chExt cx="2122" cy="1805"/>
          </a:xfrm>
        </p:grpSpPr>
        <p:sp>
          <p:nvSpPr>
            <p:cNvPr id="42" name="圆角矩形 26">
              <a:extLst>
                <a:ext uri="{FF2B5EF4-FFF2-40B4-BE49-F238E27FC236}">
                  <a16:creationId xmlns:a16="http://schemas.microsoft.com/office/drawing/2014/main" id="{FEE055C3-1274-41CC-8890-B793CBA09955}"/>
                </a:ext>
              </a:extLst>
            </p:cNvPr>
            <p:cNvSpPr/>
            <p:nvPr/>
          </p:nvSpPr>
          <p:spPr>
            <a:xfrm>
              <a:off x="7791" y="6739"/>
              <a:ext cx="1801" cy="1805"/>
            </a:xfrm>
            <a:prstGeom prst="roundRect">
              <a:avLst>
                <a:gd name="adj" fmla="val 1666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Clr>
                  <a:prstClr val="white"/>
                </a:buClr>
                <a:defRPr/>
              </a:pPr>
              <a:endParaRPr kern="0" dirty="0">
                <a:solidFill>
                  <a:prstClr val="black"/>
                </a:solidFill>
                <a:latin typeface="方正大黑简体" panose="03000509000000000000" pitchFamily="2" charset="-122"/>
                <a:ea typeface="方正大黑简体" panose="03000509000000000000" pitchFamily="2" charset="-122"/>
              </a:endParaRPr>
            </a:p>
          </p:txBody>
        </p:sp>
        <p:sp>
          <p:nvSpPr>
            <p:cNvPr id="43" name="文本框 47150">
              <a:extLst>
                <a:ext uri="{FF2B5EF4-FFF2-40B4-BE49-F238E27FC236}">
                  <a16:creationId xmlns:a16="http://schemas.microsoft.com/office/drawing/2014/main" id="{6155EEEB-2C82-4262-80E3-818A06CFBC00}"/>
                </a:ext>
              </a:extLst>
            </p:cNvPr>
            <p:cNvSpPr txBox="1">
              <a:spLocks noChangeArrowheads="1"/>
            </p:cNvSpPr>
            <p:nvPr/>
          </p:nvSpPr>
          <p:spPr bwMode="auto">
            <a:xfrm>
              <a:off x="7733" y="6848"/>
              <a:ext cx="2122"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buClr>
                  <a:prstClr val="white"/>
                </a:buClr>
                <a:defRPr/>
              </a:pPr>
              <a:r>
                <a:rPr lang="en-US" altLang="zh-CN" sz="825" b="1" kern="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0.65&gt; Fs</a:t>
              </a:r>
              <a:r>
                <a:rPr lang="en-US" altLang="zh-CN" sz="825" b="1" kern="0" baseline="-2500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 </a:t>
              </a:r>
              <a:r>
                <a:rPr lang="en-US" altLang="zh-CN" sz="825" b="1" kern="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 0.55</a:t>
              </a:r>
            </a:p>
          </p:txBody>
        </p:sp>
      </p:grpSp>
      <p:sp>
        <p:nvSpPr>
          <p:cNvPr id="44" name="文本框 47134">
            <a:extLst>
              <a:ext uri="{FF2B5EF4-FFF2-40B4-BE49-F238E27FC236}">
                <a16:creationId xmlns:a16="http://schemas.microsoft.com/office/drawing/2014/main" id="{A78A6B81-0C1D-4FCF-8541-226C967DABBB}"/>
              </a:ext>
            </a:extLst>
          </p:cNvPr>
          <p:cNvSpPr txBox="1"/>
          <p:nvPr/>
        </p:nvSpPr>
        <p:spPr>
          <a:xfrm>
            <a:off x="3632331" y="2675430"/>
            <a:ext cx="1092994" cy="1632178"/>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en-US" altLang="zh-CN" sz="1050" b="1" kern="0" dirty="0">
                <a:solidFill>
                  <a:srgbClr val="0000FF"/>
                </a:solidFill>
                <a:latin typeface="方正大黑简体" panose="03000509000000000000" pitchFamily="2" charset="-122"/>
                <a:ea typeface="方正大黑简体" panose="03000509000000000000" pitchFamily="2" charset="-122"/>
              </a:rPr>
              <a:t>A</a:t>
            </a:r>
            <a:r>
              <a:rPr lang="zh-CN" altLang="en-US" sz="1050" b="1" kern="0" dirty="0">
                <a:solidFill>
                  <a:srgbClr val="0000FF"/>
                </a:solidFill>
                <a:latin typeface="方正大黑简体" panose="03000509000000000000" pitchFamily="2" charset="-122"/>
                <a:ea typeface="方正大黑简体" panose="03000509000000000000" pitchFamily="2" charset="-122"/>
              </a:rPr>
              <a:t>类潜力区</a:t>
            </a:r>
            <a:endParaRPr lang="en-US" altLang="zh-CN" sz="1050" b="1" kern="0" dirty="0">
              <a:solidFill>
                <a:srgbClr val="0000FF"/>
              </a:solidFill>
              <a:latin typeface="方正大黑简体" panose="03000509000000000000" pitchFamily="2"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流场强度大</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含油饱和度低</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水通量大</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注入水低效</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无效循环</a:t>
            </a:r>
            <a:endParaRPr lang="en-US" altLang="zh-CN" sz="900" b="1" kern="0" dirty="0">
              <a:solidFill>
                <a:srgbClr val="000066"/>
              </a:solidFill>
              <a:latin typeface="微软雅黑" panose="020B0503020204020204" pitchFamily="34" charset="-122"/>
              <a:ea typeface="方正大黑简体" panose="03000509000000000000" pitchFamily="2" charset="-122"/>
            </a:endParaRPr>
          </a:p>
        </p:txBody>
      </p:sp>
      <p:sp>
        <p:nvSpPr>
          <p:cNvPr id="45" name="文本框 47152">
            <a:extLst>
              <a:ext uri="{FF2B5EF4-FFF2-40B4-BE49-F238E27FC236}">
                <a16:creationId xmlns:a16="http://schemas.microsoft.com/office/drawing/2014/main" id="{B6A746FF-703A-4F17-AD09-71DF78DFC1DE}"/>
              </a:ext>
            </a:extLst>
          </p:cNvPr>
          <p:cNvSpPr txBox="1"/>
          <p:nvPr/>
        </p:nvSpPr>
        <p:spPr>
          <a:xfrm>
            <a:off x="3624300" y="4948921"/>
            <a:ext cx="1092994" cy="1355179"/>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en-US" altLang="zh-CN" sz="1050" b="1" kern="0" dirty="0">
                <a:solidFill>
                  <a:srgbClr val="0000FF"/>
                </a:solidFill>
                <a:latin typeface="方正大黑简体" panose="03000509000000000000" pitchFamily="2" charset="-122"/>
                <a:ea typeface="方正大黑简体" panose="03000509000000000000" pitchFamily="2" charset="-122"/>
              </a:rPr>
              <a:t>B</a:t>
            </a:r>
            <a:r>
              <a:rPr lang="zh-CN" altLang="en-US" sz="1050" b="1" kern="0" dirty="0">
                <a:solidFill>
                  <a:srgbClr val="0000FF"/>
                </a:solidFill>
                <a:latin typeface="方正大黑简体" panose="03000509000000000000" pitchFamily="2" charset="-122"/>
                <a:ea typeface="方正大黑简体" panose="03000509000000000000" pitchFamily="2" charset="-122"/>
              </a:rPr>
              <a:t>类潜力区</a:t>
            </a:r>
            <a:endParaRPr lang="en-US" altLang="zh-CN" sz="1050" b="1" kern="0" dirty="0">
              <a:solidFill>
                <a:srgbClr val="0000FF"/>
              </a:solidFill>
              <a:latin typeface="方正大黑简体" panose="03000509000000000000" pitchFamily="2"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流场强度小</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含油饱和度高</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水通量小</a:t>
            </a:r>
            <a:endParaRPr lang="en-US" altLang="zh-CN" sz="900" b="1" kern="0" dirty="0">
              <a:solidFill>
                <a:srgbClr val="000066"/>
              </a:solidFill>
              <a:latin typeface="微软雅黑" panose="020B0503020204020204" pitchFamily="34" charset="-122"/>
              <a:ea typeface="方正大黑简体" panose="03000509000000000000" pitchFamily="2" charset="-122"/>
            </a:endParaRPr>
          </a:p>
          <a:p>
            <a:pPr algn="ctr">
              <a:lnSpc>
                <a:spcPct val="150000"/>
              </a:lnSpc>
              <a:spcBef>
                <a:spcPct val="50000"/>
              </a:spcBef>
              <a:buClr>
                <a:prstClr val="white"/>
              </a:buClr>
              <a:defRPr/>
            </a:pPr>
            <a:r>
              <a:rPr lang="zh-CN" altLang="en-US" sz="900" b="1" kern="0" dirty="0">
                <a:solidFill>
                  <a:srgbClr val="000066"/>
                </a:solidFill>
                <a:latin typeface="微软雅黑" panose="020B0503020204020204" pitchFamily="34" charset="-122"/>
                <a:ea typeface="方正大黑简体" panose="03000509000000000000" pitchFamily="2" charset="-122"/>
              </a:rPr>
              <a:t>潜力大</a:t>
            </a:r>
          </a:p>
        </p:txBody>
      </p:sp>
      <p:cxnSp>
        <p:nvCxnSpPr>
          <p:cNvPr id="46" name="直接箭头连接符 11">
            <a:extLst>
              <a:ext uri="{FF2B5EF4-FFF2-40B4-BE49-F238E27FC236}">
                <a16:creationId xmlns:a16="http://schemas.microsoft.com/office/drawing/2014/main" id="{770C0F45-C455-42FD-B5AA-83E2C8424E55}"/>
              </a:ext>
            </a:extLst>
          </p:cNvPr>
          <p:cNvCxnSpPr>
            <a:cxnSpLocks noChangeShapeType="1"/>
          </p:cNvCxnSpPr>
          <p:nvPr/>
        </p:nvCxnSpPr>
        <p:spPr bwMode="auto">
          <a:xfrm>
            <a:off x="2000321" y="2741446"/>
            <a:ext cx="309563" cy="0"/>
          </a:xfrm>
          <a:prstGeom prst="straightConnector1">
            <a:avLst/>
          </a:prstGeom>
          <a:noFill/>
          <a:ln w="28575">
            <a:solidFill>
              <a:srgbClr val="0000CC"/>
            </a:solidFill>
            <a:miter lim="800000"/>
            <a:tailEnd type="triangle" w="med" len="med"/>
          </a:ln>
          <a:extLst>
            <a:ext uri="{909E8E84-426E-40DD-AFC4-6F175D3DCCD1}">
              <a14:hiddenFill xmlns:a14="http://schemas.microsoft.com/office/drawing/2010/main">
                <a:noFill/>
              </a14:hiddenFill>
            </a:ext>
          </a:extLst>
        </p:spPr>
      </p:cxnSp>
      <p:cxnSp>
        <p:nvCxnSpPr>
          <p:cNvPr id="47" name="直接箭头连接符 12">
            <a:extLst>
              <a:ext uri="{FF2B5EF4-FFF2-40B4-BE49-F238E27FC236}">
                <a16:creationId xmlns:a16="http://schemas.microsoft.com/office/drawing/2014/main" id="{F101B2DE-44A5-4DEC-AA0E-ECD7A891D0A4}"/>
              </a:ext>
            </a:extLst>
          </p:cNvPr>
          <p:cNvCxnSpPr>
            <a:cxnSpLocks noChangeShapeType="1"/>
          </p:cNvCxnSpPr>
          <p:nvPr/>
        </p:nvCxnSpPr>
        <p:spPr bwMode="auto">
          <a:xfrm>
            <a:off x="3125462" y="2741446"/>
            <a:ext cx="328613" cy="501254"/>
          </a:xfrm>
          <a:prstGeom prst="straightConnector1">
            <a:avLst/>
          </a:prstGeom>
          <a:noFill/>
          <a:ln w="28575">
            <a:solidFill>
              <a:srgbClr val="0000CC"/>
            </a:solidFill>
            <a:miter lim="800000"/>
            <a:tailEnd type="triangle" w="med" len="med"/>
          </a:ln>
          <a:extLst>
            <a:ext uri="{909E8E84-426E-40DD-AFC4-6F175D3DCCD1}">
              <a14:hiddenFill xmlns:a14="http://schemas.microsoft.com/office/drawing/2010/main">
                <a:noFill/>
              </a14:hiddenFill>
            </a:ext>
          </a:extLst>
        </p:spPr>
      </p:cxnSp>
      <p:cxnSp>
        <p:nvCxnSpPr>
          <p:cNvPr id="48" name="直接箭头连接符 15">
            <a:extLst>
              <a:ext uri="{FF2B5EF4-FFF2-40B4-BE49-F238E27FC236}">
                <a16:creationId xmlns:a16="http://schemas.microsoft.com/office/drawing/2014/main" id="{DEF0068C-F313-42D0-8732-90517E800362}"/>
              </a:ext>
            </a:extLst>
          </p:cNvPr>
          <p:cNvCxnSpPr>
            <a:cxnSpLocks noChangeShapeType="1"/>
            <a:stCxn id="42" idx="3"/>
          </p:cNvCxnSpPr>
          <p:nvPr/>
        </p:nvCxnSpPr>
        <p:spPr bwMode="auto">
          <a:xfrm flipV="1">
            <a:off x="3138525" y="3390392"/>
            <a:ext cx="287593" cy="271342"/>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cxnSp>
        <p:nvCxnSpPr>
          <p:cNvPr id="53" name="直接箭头连接符 24">
            <a:extLst>
              <a:ext uri="{FF2B5EF4-FFF2-40B4-BE49-F238E27FC236}">
                <a16:creationId xmlns:a16="http://schemas.microsoft.com/office/drawing/2014/main" id="{45E08EFB-067D-4160-91DE-82DB09BBE3AC}"/>
              </a:ext>
            </a:extLst>
          </p:cNvPr>
          <p:cNvCxnSpPr>
            <a:cxnSpLocks noChangeShapeType="1"/>
          </p:cNvCxnSpPr>
          <p:nvPr/>
        </p:nvCxnSpPr>
        <p:spPr bwMode="auto">
          <a:xfrm>
            <a:off x="1999131" y="3760621"/>
            <a:ext cx="309563" cy="1191"/>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sp>
        <p:nvSpPr>
          <p:cNvPr id="54" name="左大括号 53">
            <a:extLst>
              <a:ext uri="{FF2B5EF4-FFF2-40B4-BE49-F238E27FC236}">
                <a16:creationId xmlns:a16="http://schemas.microsoft.com/office/drawing/2014/main" id="{99CD4AF9-25C0-455B-9296-307D446570F2}"/>
              </a:ext>
            </a:extLst>
          </p:cNvPr>
          <p:cNvSpPr/>
          <p:nvPr/>
        </p:nvSpPr>
        <p:spPr>
          <a:xfrm>
            <a:off x="732308" y="2691440"/>
            <a:ext cx="267890" cy="3731523"/>
          </a:xfrm>
          <a:prstGeom prst="leftBrace">
            <a:avLst/>
          </a:prstGeom>
          <a:noFill/>
          <a:ln w="38100" cap="flat" cmpd="sng" algn="ctr">
            <a:solidFill>
              <a:srgbClr val="8064A2">
                <a:lumMod val="50000"/>
              </a:srgbClr>
            </a:solidFill>
            <a:prstDash val="solid"/>
          </a:ln>
          <a:effectLst/>
        </p:spPr>
        <p:txBody>
          <a:bodyPr anchor="ctr"/>
          <a:lstStyle/>
          <a:p>
            <a:pPr algn="ctr">
              <a:defRPr/>
            </a:pPr>
            <a:endParaRPr lang="zh-CN" altLang="en-US" kern="0">
              <a:solidFill>
                <a:prstClr val="black"/>
              </a:solidFill>
              <a:latin typeface="方正大黑简体" panose="03000509000000000000" pitchFamily="2" charset="-122"/>
              <a:ea typeface="方正大黑简体" panose="03000509000000000000" pitchFamily="2" charset="-122"/>
            </a:endParaRPr>
          </a:p>
        </p:txBody>
      </p:sp>
      <p:sp>
        <p:nvSpPr>
          <p:cNvPr id="55" name="圆角矩形 43">
            <a:extLst>
              <a:ext uri="{FF2B5EF4-FFF2-40B4-BE49-F238E27FC236}">
                <a16:creationId xmlns:a16="http://schemas.microsoft.com/office/drawing/2014/main" id="{2B1F77A7-585E-4DFF-A619-FBF401312284}"/>
              </a:ext>
            </a:extLst>
          </p:cNvPr>
          <p:cNvSpPr/>
          <p:nvPr/>
        </p:nvSpPr>
        <p:spPr>
          <a:xfrm>
            <a:off x="1006338" y="4289259"/>
            <a:ext cx="987029" cy="88225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prstClr val="black"/>
              </a:solidFill>
              <a:latin typeface="方正大黑简体" panose="03000509000000000000" pitchFamily="2" charset="-122"/>
              <a:ea typeface="方正大黑简体" panose="03000509000000000000" pitchFamily="2" charset="-122"/>
            </a:endParaRPr>
          </a:p>
        </p:txBody>
      </p:sp>
      <p:cxnSp>
        <p:nvCxnSpPr>
          <p:cNvPr id="56" name="直接箭头连接符 45">
            <a:extLst>
              <a:ext uri="{FF2B5EF4-FFF2-40B4-BE49-F238E27FC236}">
                <a16:creationId xmlns:a16="http://schemas.microsoft.com/office/drawing/2014/main" id="{FE88E83E-7E46-4903-AB1D-971961E25DA8}"/>
              </a:ext>
            </a:extLst>
          </p:cNvPr>
          <p:cNvCxnSpPr>
            <a:cxnSpLocks noChangeShapeType="1"/>
          </p:cNvCxnSpPr>
          <p:nvPr/>
        </p:nvCxnSpPr>
        <p:spPr bwMode="auto">
          <a:xfrm>
            <a:off x="1986034" y="4653590"/>
            <a:ext cx="309563" cy="0"/>
          </a:xfrm>
          <a:prstGeom prst="straightConnector1">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57" name="文本框 14">
            <a:extLst>
              <a:ext uri="{FF2B5EF4-FFF2-40B4-BE49-F238E27FC236}">
                <a16:creationId xmlns:a16="http://schemas.microsoft.com/office/drawing/2014/main" id="{904ED3D9-8E2F-4D5E-9FA3-9EE1D407B4FE}"/>
              </a:ext>
            </a:extLst>
          </p:cNvPr>
          <p:cNvSpPr txBox="1">
            <a:spLocks noChangeArrowheads="1"/>
          </p:cNvSpPr>
          <p:nvPr/>
        </p:nvSpPr>
        <p:spPr bwMode="auto">
          <a:xfrm>
            <a:off x="1229989" y="2377116"/>
            <a:ext cx="6303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buClr>
                <a:prstClr val="white"/>
              </a:buClr>
              <a:defRPr/>
            </a:pPr>
            <a:r>
              <a:rPr lang="en-US" altLang="zh-CN" sz="90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So</a:t>
            </a:r>
            <a:r>
              <a:rPr lang="en-US" altLang="zh-CN" sz="90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sym typeface="+mn-ea"/>
              </a:rPr>
              <a:t>&lt;40</a:t>
            </a:r>
            <a:r>
              <a:rPr lang="en-US" altLang="zh-CN" sz="90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a:t>
            </a:r>
          </a:p>
        </p:txBody>
      </p:sp>
      <p:grpSp>
        <p:nvGrpSpPr>
          <p:cNvPr id="58" name="组合 20">
            <a:extLst>
              <a:ext uri="{FF2B5EF4-FFF2-40B4-BE49-F238E27FC236}">
                <a16:creationId xmlns:a16="http://schemas.microsoft.com/office/drawing/2014/main" id="{B7602400-39D4-40E7-BBA8-31B7B4C13CE6}"/>
              </a:ext>
            </a:extLst>
          </p:cNvPr>
          <p:cNvGrpSpPr/>
          <p:nvPr/>
        </p:nvGrpSpPr>
        <p:grpSpPr bwMode="auto">
          <a:xfrm>
            <a:off x="2288455" y="4289260"/>
            <a:ext cx="1002153" cy="697706"/>
            <a:chOff x="7733" y="6739"/>
            <a:chExt cx="2212" cy="1805"/>
          </a:xfrm>
        </p:grpSpPr>
        <p:sp>
          <p:nvSpPr>
            <p:cNvPr id="59" name="圆角矩形 49">
              <a:extLst>
                <a:ext uri="{FF2B5EF4-FFF2-40B4-BE49-F238E27FC236}">
                  <a16:creationId xmlns:a16="http://schemas.microsoft.com/office/drawing/2014/main" id="{69DDA1DE-3E4F-4817-A49A-F8485B925EF0}"/>
                </a:ext>
              </a:extLst>
            </p:cNvPr>
            <p:cNvSpPr/>
            <p:nvPr/>
          </p:nvSpPr>
          <p:spPr>
            <a:xfrm>
              <a:off x="7791" y="6739"/>
              <a:ext cx="1800" cy="1805"/>
            </a:xfrm>
            <a:prstGeom prst="roundRect">
              <a:avLst>
                <a:gd name="adj" fmla="val 1666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Clr>
                  <a:prstClr val="white"/>
                </a:buClr>
                <a:defRPr/>
              </a:pPr>
              <a:endParaRPr kern="0" dirty="0">
                <a:solidFill>
                  <a:prstClr val="black"/>
                </a:solidFill>
                <a:latin typeface="方正大黑简体" panose="03000509000000000000" pitchFamily="2" charset="-122"/>
                <a:ea typeface="方正大黑简体" panose="03000509000000000000" pitchFamily="2" charset="-122"/>
              </a:endParaRPr>
            </a:p>
          </p:txBody>
        </p:sp>
        <p:sp>
          <p:nvSpPr>
            <p:cNvPr id="60" name="文本框 47150">
              <a:extLst>
                <a:ext uri="{FF2B5EF4-FFF2-40B4-BE49-F238E27FC236}">
                  <a16:creationId xmlns:a16="http://schemas.microsoft.com/office/drawing/2014/main" id="{5AB8F52A-3FBE-47F4-9F1A-267371DD3614}"/>
                </a:ext>
              </a:extLst>
            </p:cNvPr>
            <p:cNvSpPr txBox="1">
              <a:spLocks noChangeArrowheads="1"/>
            </p:cNvSpPr>
            <p:nvPr/>
          </p:nvSpPr>
          <p:spPr bwMode="auto">
            <a:xfrm>
              <a:off x="7733" y="6848"/>
              <a:ext cx="2212"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buClr>
                  <a:prstClr val="white"/>
                </a:buClr>
                <a:defRPr/>
              </a:pPr>
              <a:r>
                <a:rPr lang="en-US" altLang="zh-CN" sz="900" b="1" kern="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0.55&gt; Fs≥ 0.45</a:t>
              </a:r>
            </a:p>
          </p:txBody>
        </p:sp>
      </p:grpSp>
      <p:sp>
        <p:nvSpPr>
          <p:cNvPr id="61" name="TextBox 53">
            <a:extLst>
              <a:ext uri="{FF2B5EF4-FFF2-40B4-BE49-F238E27FC236}">
                <a16:creationId xmlns:a16="http://schemas.microsoft.com/office/drawing/2014/main" id="{E9F2E5EA-1CF2-46C1-8D32-F3DBA7955299}"/>
              </a:ext>
            </a:extLst>
          </p:cNvPr>
          <p:cNvSpPr txBox="1">
            <a:spLocks noChangeArrowheads="1"/>
          </p:cNvSpPr>
          <p:nvPr/>
        </p:nvSpPr>
        <p:spPr bwMode="auto">
          <a:xfrm>
            <a:off x="2321792" y="2765260"/>
            <a:ext cx="8596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050">
                <a:solidFill>
                  <a:prstClr val="black"/>
                </a:solidFill>
                <a:latin typeface="方正大黑简体" panose="03000509000000000000" pitchFamily="2" charset="-122"/>
                <a:ea typeface="方正大黑简体" panose="03000509000000000000" pitchFamily="2" charset="-122"/>
              </a:rPr>
              <a:t>强优势流场</a:t>
            </a:r>
          </a:p>
        </p:txBody>
      </p:sp>
      <p:sp>
        <p:nvSpPr>
          <p:cNvPr id="62" name="TextBox 54">
            <a:extLst>
              <a:ext uri="{FF2B5EF4-FFF2-40B4-BE49-F238E27FC236}">
                <a16:creationId xmlns:a16="http://schemas.microsoft.com/office/drawing/2014/main" id="{8BCB0A09-FA21-420B-BA02-B35B155AAF41}"/>
              </a:ext>
            </a:extLst>
          </p:cNvPr>
          <p:cNvSpPr txBox="1">
            <a:spLocks noChangeArrowheads="1"/>
          </p:cNvSpPr>
          <p:nvPr/>
        </p:nvSpPr>
        <p:spPr bwMode="auto">
          <a:xfrm>
            <a:off x="2295596" y="3614388"/>
            <a:ext cx="98702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050" dirty="0">
                <a:solidFill>
                  <a:prstClr val="black"/>
                </a:solidFill>
                <a:latin typeface="方正大黑简体" panose="03000509000000000000" pitchFamily="2" charset="-122"/>
                <a:ea typeface="方正大黑简体" panose="03000509000000000000" pitchFamily="2" charset="-122"/>
              </a:rPr>
              <a:t>优势流场</a:t>
            </a:r>
            <a:r>
              <a:rPr lang="en-US" altLang="zh-CN" sz="1050" dirty="0">
                <a:solidFill>
                  <a:prstClr val="black"/>
                </a:solidFill>
                <a:latin typeface="方正大黑简体" panose="03000509000000000000" pitchFamily="2" charset="-122"/>
                <a:ea typeface="方正大黑简体" panose="03000509000000000000" pitchFamily="2" charset="-122"/>
              </a:rPr>
              <a:t>I</a:t>
            </a:r>
            <a:r>
              <a:rPr lang="zh-CN" altLang="en-US" sz="1050" dirty="0">
                <a:solidFill>
                  <a:prstClr val="black"/>
                </a:solidFill>
                <a:latin typeface="方正大黑简体" panose="03000509000000000000" pitchFamily="2" charset="-122"/>
                <a:ea typeface="方正大黑简体" panose="03000509000000000000" pitchFamily="2" charset="-122"/>
              </a:rPr>
              <a:t>类</a:t>
            </a:r>
          </a:p>
        </p:txBody>
      </p:sp>
      <p:sp>
        <p:nvSpPr>
          <p:cNvPr id="63" name="TextBox 55">
            <a:extLst>
              <a:ext uri="{FF2B5EF4-FFF2-40B4-BE49-F238E27FC236}">
                <a16:creationId xmlns:a16="http://schemas.microsoft.com/office/drawing/2014/main" id="{1FA88A1D-EACD-4E16-BF5A-15213E6DBDF4}"/>
              </a:ext>
            </a:extLst>
          </p:cNvPr>
          <p:cNvSpPr txBox="1">
            <a:spLocks noChangeArrowheads="1"/>
          </p:cNvSpPr>
          <p:nvPr/>
        </p:nvSpPr>
        <p:spPr bwMode="auto">
          <a:xfrm>
            <a:off x="2264256" y="4622530"/>
            <a:ext cx="9319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050" dirty="0">
                <a:solidFill>
                  <a:prstClr val="black"/>
                </a:solidFill>
                <a:latin typeface="方正大黑简体" panose="03000509000000000000" pitchFamily="2" charset="-122"/>
                <a:ea typeface="方正大黑简体" panose="03000509000000000000" pitchFamily="2" charset="-122"/>
              </a:rPr>
              <a:t>优势流场</a:t>
            </a:r>
            <a:r>
              <a:rPr lang="en-US" altLang="zh-CN" sz="1050" dirty="0">
                <a:solidFill>
                  <a:prstClr val="black"/>
                </a:solidFill>
                <a:latin typeface="方正大黑简体" panose="03000509000000000000" pitchFamily="2" charset="-122"/>
                <a:ea typeface="方正大黑简体" panose="03000509000000000000" pitchFamily="2" charset="-122"/>
              </a:rPr>
              <a:t>II</a:t>
            </a:r>
            <a:r>
              <a:rPr lang="zh-CN" altLang="en-US" sz="1050" dirty="0">
                <a:solidFill>
                  <a:prstClr val="black"/>
                </a:solidFill>
                <a:latin typeface="方正大黑简体" panose="03000509000000000000" pitchFamily="2" charset="-122"/>
                <a:ea typeface="方正大黑简体" panose="03000509000000000000" pitchFamily="2" charset="-122"/>
              </a:rPr>
              <a:t>类</a:t>
            </a:r>
          </a:p>
        </p:txBody>
      </p:sp>
      <p:cxnSp>
        <p:nvCxnSpPr>
          <p:cNvPr id="64" name="直接箭头连接符 63">
            <a:extLst>
              <a:ext uri="{FF2B5EF4-FFF2-40B4-BE49-F238E27FC236}">
                <a16:creationId xmlns:a16="http://schemas.microsoft.com/office/drawing/2014/main" id="{C2B5BECB-FA57-4B06-A5D4-C0CD4E38AF07}"/>
              </a:ext>
            </a:extLst>
          </p:cNvPr>
          <p:cNvCxnSpPr>
            <a:cxnSpLocks noChangeShapeType="1"/>
          </p:cNvCxnSpPr>
          <p:nvPr/>
        </p:nvCxnSpPr>
        <p:spPr bwMode="auto">
          <a:xfrm>
            <a:off x="3164754" y="4635731"/>
            <a:ext cx="419564" cy="532935"/>
          </a:xfrm>
          <a:prstGeom prst="straightConnector1">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cxnSp>
        <p:nvCxnSpPr>
          <p:cNvPr id="66" name="直接箭头连接符 67">
            <a:extLst>
              <a:ext uri="{FF2B5EF4-FFF2-40B4-BE49-F238E27FC236}">
                <a16:creationId xmlns:a16="http://schemas.microsoft.com/office/drawing/2014/main" id="{62435D95-455B-410C-A68B-7D2AED4C7B2C}"/>
              </a:ext>
            </a:extLst>
          </p:cNvPr>
          <p:cNvCxnSpPr>
            <a:cxnSpLocks noChangeShapeType="1"/>
          </p:cNvCxnSpPr>
          <p:nvPr/>
        </p:nvCxnSpPr>
        <p:spPr bwMode="auto">
          <a:xfrm>
            <a:off x="4717294" y="2915695"/>
            <a:ext cx="619816" cy="0"/>
          </a:xfrm>
          <a:prstGeom prst="straightConnector1">
            <a:avLst/>
          </a:prstGeom>
          <a:noFill/>
          <a:ln w="28575">
            <a:solidFill>
              <a:srgbClr val="0000CC"/>
            </a:solidFill>
            <a:miter lim="800000"/>
            <a:tailEnd type="triangle" w="med" len="med"/>
          </a:ln>
          <a:extLst>
            <a:ext uri="{909E8E84-426E-40DD-AFC4-6F175D3DCCD1}">
              <a14:hiddenFill xmlns:a14="http://schemas.microsoft.com/office/drawing/2010/main">
                <a:noFill/>
              </a14:hiddenFill>
            </a:ext>
          </a:extLst>
        </p:spPr>
      </p:cxnSp>
      <p:grpSp>
        <p:nvGrpSpPr>
          <p:cNvPr id="72" name="组合 20">
            <a:extLst>
              <a:ext uri="{FF2B5EF4-FFF2-40B4-BE49-F238E27FC236}">
                <a16:creationId xmlns:a16="http://schemas.microsoft.com/office/drawing/2014/main" id="{35B6F935-FE17-4C0E-A0C5-5D0A2F746D49}"/>
              </a:ext>
            </a:extLst>
          </p:cNvPr>
          <p:cNvGrpSpPr/>
          <p:nvPr/>
        </p:nvGrpSpPr>
        <p:grpSpPr bwMode="auto">
          <a:xfrm>
            <a:off x="2303811" y="5178343"/>
            <a:ext cx="906105" cy="697706"/>
            <a:chOff x="7733" y="6739"/>
            <a:chExt cx="2000" cy="1805"/>
          </a:xfrm>
        </p:grpSpPr>
        <p:sp>
          <p:nvSpPr>
            <p:cNvPr id="73" name="圆角矩形 49">
              <a:extLst>
                <a:ext uri="{FF2B5EF4-FFF2-40B4-BE49-F238E27FC236}">
                  <a16:creationId xmlns:a16="http://schemas.microsoft.com/office/drawing/2014/main" id="{E0D49DF1-805E-4CB6-8C10-3509166B2885}"/>
                </a:ext>
              </a:extLst>
            </p:cNvPr>
            <p:cNvSpPr/>
            <p:nvPr/>
          </p:nvSpPr>
          <p:spPr>
            <a:xfrm>
              <a:off x="7791" y="6739"/>
              <a:ext cx="1800" cy="1805"/>
            </a:xfrm>
            <a:prstGeom prst="roundRect">
              <a:avLst>
                <a:gd name="adj" fmla="val 1666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Clr>
                  <a:prstClr val="white"/>
                </a:buClr>
                <a:defRPr/>
              </a:pPr>
              <a:endParaRPr kern="0" dirty="0">
                <a:solidFill>
                  <a:prstClr val="black"/>
                </a:solidFill>
                <a:latin typeface="方正大黑简体" panose="03000509000000000000" pitchFamily="2" charset="-122"/>
                <a:ea typeface="方正大黑简体" panose="03000509000000000000" pitchFamily="2" charset="-122"/>
              </a:endParaRPr>
            </a:p>
          </p:txBody>
        </p:sp>
        <p:sp>
          <p:nvSpPr>
            <p:cNvPr id="74" name="文本框 47150">
              <a:extLst>
                <a:ext uri="{FF2B5EF4-FFF2-40B4-BE49-F238E27FC236}">
                  <a16:creationId xmlns:a16="http://schemas.microsoft.com/office/drawing/2014/main" id="{FE8E8E22-1CC0-4944-B8FD-4D78FA153397}"/>
                </a:ext>
              </a:extLst>
            </p:cNvPr>
            <p:cNvSpPr txBox="1">
              <a:spLocks noChangeArrowheads="1"/>
            </p:cNvSpPr>
            <p:nvPr/>
          </p:nvSpPr>
          <p:spPr bwMode="auto">
            <a:xfrm>
              <a:off x="7733" y="6848"/>
              <a:ext cx="2000"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buClr>
                  <a:prstClr val="white"/>
                </a:buClr>
                <a:defRPr/>
              </a:pPr>
              <a:r>
                <a:rPr lang="en-US" altLang="zh-CN" sz="900" b="1" kern="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0.45&gt; Fs≥ 25</a:t>
              </a:r>
            </a:p>
          </p:txBody>
        </p:sp>
      </p:grpSp>
      <p:grpSp>
        <p:nvGrpSpPr>
          <p:cNvPr id="75" name="组合 20">
            <a:extLst>
              <a:ext uri="{FF2B5EF4-FFF2-40B4-BE49-F238E27FC236}">
                <a16:creationId xmlns:a16="http://schemas.microsoft.com/office/drawing/2014/main" id="{F2D88B51-8C64-4A70-A6FB-FA70B8FAEB35}"/>
              </a:ext>
            </a:extLst>
          </p:cNvPr>
          <p:cNvGrpSpPr/>
          <p:nvPr/>
        </p:nvGrpSpPr>
        <p:grpSpPr bwMode="auto">
          <a:xfrm>
            <a:off x="2315591" y="6020294"/>
            <a:ext cx="841772" cy="697706"/>
            <a:chOff x="7733" y="6739"/>
            <a:chExt cx="1858" cy="1805"/>
          </a:xfrm>
        </p:grpSpPr>
        <p:sp>
          <p:nvSpPr>
            <p:cNvPr id="76" name="圆角矩形 49">
              <a:extLst>
                <a:ext uri="{FF2B5EF4-FFF2-40B4-BE49-F238E27FC236}">
                  <a16:creationId xmlns:a16="http://schemas.microsoft.com/office/drawing/2014/main" id="{056BB5A4-9396-4C84-9547-61B02BF2A313}"/>
                </a:ext>
              </a:extLst>
            </p:cNvPr>
            <p:cNvSpPr/>
            <p:nvPr/>
          </p:nvSpPr>
          <p:spPr>
            <a:xfrm>
              <a:off x="7791" y="6739"/>
              <a:ext cx="1800" cy="1805"/>
            </a:xfrm>
            <a:prstGeom prst="roundRect">
              <a:avLst>
                <a:gd name="adj" fmla="val 16667"/>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Clr>
                  <a:prstClr val="white"/>
                </a:buClr>
                <a:defRPr/>
              </a:pPr>
              <a:endParaRPr kern="0" dirty="0">
                <a:solidFill>
                  <a:prstClr val="black"/>
                </a:solidFill>
                <a:latin typeface="方正大黑简体" panose="03000509000000000000" pitchFamily="2" charset="-122"/>
                <a:ea typeface="方正大黑简体" panose="03000509000000000000" pitchFamily="2" charset="-122"/>
              </a:endParaRPr>
            </a:p>
          </p:txBody>
        </p:sp>
        <p:sp>
          <p:nvSpPr>
            <p:cNvPr id="77" name="文本框 47150">
              <a:extLst>
                <a:ext uri="{FF2B5EF4-FFF2-40B4-BE49-F238E27FC236}">
                  <a16:creationId xmlns:a16="http://schemas.microsoft.com/office/drawing/2014/main" id="{A9905774-78F5-4865-8A4C-046CCC86795F}"/>
                </a:ext>
              </a:extLst>
            </p:cNvPr>
            <p:cNvSpPr txBox="1">
              <a:spLocks noChangeArrowheads="1"/>
            </p:cNvSpPr>
            <p:nvPr/>
          </p:nvSpPr>
          <p:spPr bwMode="auto">
            <a:xfrm>
              <a:off x="7733" y="6848"/>
              <a:ext cx="1858" cy="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buClr>
                  <a:prstClr val="white"/>
                </a:buClr>
                <a:defRPr/>
              </a:pPr>
              <a:r>
                <a:rPr lang="en-US" altLang="zh-CN" sz="900" b="1" kern="0" dirty="0">
                  <a:solidFill>
                    <a:srgbClr val="FF0000"/>
                  </a:solidFill>
                  <a:latin typeface="方正大黑简体" panose="03000509000000000000" pitchFamily="2" charset="-122"/>
                  <a:ea typeface="方正大黑简体" panose="03000509000000000000" pitchFamily="2" charset="-122"/>
                  <a:cs typeface="Times New Roman" panose="02020603050405020304" pitchFamily="18" charset="0"/>
                </a:rPr>
                <a:t>0.25&gt; Fs≥ 0</a:t>
              </a:r>
            </a:p>
          </p:txBody>
        </p:sp>
      </p:grpSp>
      <p:sp>
        <p:nvSpPr>
          <p:cNvPr id="78" name="圆角矩形 43">
            <a:extLst>
              <a:ext uri="{FF2B5EF4-FFF2-40B4-BE49-F238E27FC236}">
                <a16:creationId xmlns:a16="http://schemas.microsoft.com/office/drawing/2014/main" id="{82B43C87-A1EB-479B-B383-53346920D76B}"/>
              </a:ext>
            </a:extLst>
          </p:cNvPr>
          <p:cNvSpPr/>
          <p:nvPr/>
        </p:nvSpPr>
        <p:spPr>
          <a:xfrm>
            <a:off x="985451" y="5291155"/>
            <a:ext cx="987029" cy="72161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dirty="0">
              <a:solidFill>
                <a:prstClr val="black"/>
              </a:solidFill>
              <a:latin typeface="方正大黑简体" panose="03000509000000000000" pitchFamily="2" charset="-122"/>
              <a:ea typeface="方正大黑简体" panose="03000509000000000000" pitchFamily="2" charset="-122"/>
            </a:endParaRPr>
          </a:p>
        </p:txBody>
      </p:sp>
      <p:cxnSp>
        <p:nvCxnSpPr>
          <p:cNvPr id="81" name="直接箭头连接符 45">
            <a:extLst>
              <a:ext uri="{FF2B5EF4-FFF2-40B4-BE49-F238E27FC236}">
                <a16:creationId xmlns:a16="http://schemas.microsoft.com/office/drawing/2014/main" id="{488A48F3-2699-4E92-9229-DA9F10E33408}"/>
              </a:ext>
            </a:extLst>
          </p:cNvPr>
          <p:cNvCxnSpPr>
            <a:cxnSpLocks noChangeShapeType="1"/>
          </p:cNvCxnSpPr>
          <p:nvPr/>
        </p:nvCxnSpPr>
        <p:spPr bwMode="auto">
          <a:xfrm>
            <a:off x="1947342" y="5626511"/>
            <a:ext cx="309563" cy="0"/>
          </a:xfrm>
          <a:prstGeom prst="straightConnector1">
            <a:avLst/>
          </a:prstGeom>
          <a:noFill/>
          <a:ln w="28575">
            <a:solidFill>
              <a:srgbClr val="0070C0"/>
            </a:solidFill>
            <a:miter lim="800000"/>
            <a:tailEnd type="triangle" w="med" len="med"/>
          </a:ln>
          <a:extLst>
            <a:ext uri="{909E8E84-426E-40DD-AFC4-6F175D3DCCD1}">
              <a14:hiddenFill xmlns:a14="http://schemas.microsoft.com/office/drawing/2010/main">
                <a:noFill/>
              </a14:hiddenFill>
            </a:ext>
          </a:extLst>
        </p:spPr>
      </p:cxnSp>
      <p:sp>
        <p:nvSpPr>
          <p:cNvPr id="82" name="圆角矩形 43">
            <a:extLst>
              <a:ext uri="{FF2B5EF4-FFF2-40B4-BE49-F238E27FC236}">
                <a16:creationId xmlns:a16="http://schemas.microsoft.com/office/drawing/2014/main" id="{4544EDF4-46A4-4B84-AA22-3D4DB13359F3}"/>
              </a:ext>
            </a:extLst>
          </p:cNvPr>
          <p:cNvSpPr/>
          <p:nvPr/>
        </p:nvSpPr>
        <p:spPr>
          <a:xfrm>
            <a:off x="985451" y="6136390"/>
            <a:ext cx="987029" cy="72161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endParaRPr lang="zh-CN" altLang="en-US" kern="0">
              <a:solidFill>
                <a:prstClr val="black"/>
              </a:solidFill>
              <a:latin typeface="方正大黑简体" panose="03000509000000000000" pitchFamily="2" charset="-122"/>
              <a:ea typeface="方正大黑简体" panose="03000509000000000000" pitchFamily="2" charset="-122"/>
            </a:endParaRPr>
          </a:p>
        </p:txBody>
      </p:sp>
      <p:sp>
        <p:nvSpPr>
          <p:cNvPr id="83" name="文本框 47128">
            <a:extLst>
              <a:ext uri="{FF2B5EF4-FFF2-40B4-BE49-F238E27FC236}">
                <a16:creationId xmlns:a16="http://schemas.microsoft.com/office/drawing/2014/main" id="{12F89890-1331-4FAE-8EC3-7309224DCAAA}"/>
              </a:ext>
            </a:extLst>
          </p:cNvPr>
          <p:cNvSpPr txBox="1">
            <a:spLocks noChangeArrowheads="1"/>
          </p:cNvSpPr>
          <p:nvPr/>
        </p:nvSpPr>
        <p:spPr bwMode="auto">
          <a:xfrm>
            <a:off x="1153141" y="6116150"/>
            <a:ext cx="7104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buClr>
                <a:prstClr val="white"/>
              </a:buClr>
              <a:defRPr/>
            </a:pP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So ≥55%</a:t>
            </a:r>
          </a:p>
        </p:txBody>
      </p:sp>
      <p:sp>
        <p:nvSpPr>
          <p:cNvPr id="85" name="文本框 14">
            <a:extLst>
              <a:ext uri="{FF2B5EF4-FFF2-40B4-BE49-F238E27FC236}">
                <a16:creationId xmlns:a16="http://schemas.microsoft.com/office/drawing/2014/main" id="{110B35D1-A95F-4399-9811-FAB4547A23EF}"/>
              </a:ext>
            </a:extLst>
          </p:cNvPr>
          <p:cNvSpPr txBox="1">
            <a:spLocks noChangeArrowheads="1"/>
          </p:cNvSpPr>
          <p:nvPr/>
        </p:nvSpPr>
        <p:spPr bwMode="auto">
          <a:xfrm>
            <a:off x="1073385" y="5250029"/>
            <a:ext cx="8739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buClr>
                <a:prstClr val="white"/>
              </a:buClr>
              <a:defRPr/>
            </a:pP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55&gt;So</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sym typeface="+mn-ea"/>
              </a:rPr>
              <a:t>≥50</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a:t>
            </a:r>
          </a:p>
        </p:txBody>
      </p:sp>
      <p:pic>
        <p:nvPicPr>
          <p:cNvPr id="10" name="图片 9">
            <a:extLst>
              <a:ext uri="{FF2B5EF4-FFF2-40B4-BE49-F238E27FC236}">
                <a16:creationId xmlns:a16="http://schemas.microsoft.com/office/drawing/2014/main" id="{330DA994-6E50-4450-9D3E-412809838D4F}"/>
              </a:ext>
            </a:extLst>
          </p:cNvPr>
          <p:cNvPicPr>
            <a:picLocks noChangeAspect="1"/>
          </p:cNvPicPr>
          <p:nvPr/>
        </p:nvPicPr>
        <p:blipFill>
          <a:blip r:embed="rId2"/>
          <a:stretch>
            <a:fillRect/>
          </a:stretch>
        </p:blipFill>
        <p:spPr>
          <a:xfrm>
            <a:off x="1147035" y="6280907"/>
            <a:ext cx="724274" cy="538160"/>
          </a:xfrm>
          <a:prstGeom prst="rect">
            <a:avLst/>
          </a:prstGeom>
        </p:spPr>
      </p:pic>
      <p:pic>
        <p:nvPicPr>
          <p:cNvPr id="11" name="图片 10">
            <a:extLst>
              <a:ext uri="{FF2B5EF4-FFF2-40B4-BE49-F238E27FC236}">
                <a16:creationId xmlns:a16="http://schemas.microsoft.com/office/drawing/2014/main" id="{6E46D15E-9EC6-4732-BC3C-E9CC1A49F585}"/>
              </a:ext>
            </a:extLst>
          </p:cNvPr>
          <p:cNvPicPr>
            <a:picLocks noChangeAspect="1"/>
          </p:cNvPicPr>
          <p:nvPr/>
        </p:nvPicPr>
        <p:blipFill>
          <a:blip r:embed="rId3"/>
          <a:stretch>
            <a:fillRect/>
          </a:stretch>
        </p:blipFill>
        <p:spPr>
          <a:xfrm>
            <a:off x="1168586" y="5462193"/>
            <a:ext cx="729026" cy="550572"/>
          </a:xfrm>
          <a:prstGeom prst="rect">
            <a:avLst/>
          </a:prstGeom>
        </p:spPr>
      </p:pic>
      <p:sp>
        <p:nvSpPr>
          <p:cNvPr id="86" name="文本框 14">
            <a:extLst>
              <a:ext uri="{FF2B5EF4-FFF2-40B4-BE49-F238E27FC236}">
                <a16:creationId xmlns:a16="http://schemas.microsoft.com/office/drawing/2014/main" id="{24848952-30AD-4B74-9428-69ED8F3E5FE6}"/>
              </a:ext>
            </a:extLst>
          </p:cNvPr>
          <p:cNvSpPr txBox="1">
            <a:spLocks noChangeArrowheads="1"/>
          </p:cNvSpPr>
          <p:nvPr/>
        </p:nvSpPr>
        <p:spPr bwMode="auto">
          <a:xfrm>
            <a:off x="1083367" y="4241079"/>
            <a:ext cx="8739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buClr>
                <a:prstClr val="white"/>
              </a:buClr>
              <a:defRPr/>
            </a:pP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50&gt;So</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sym typeface="+mn-ea"/>
              </a:rPr>
              <a:t>≥45</a:t>
            </a:r>
            <a:r>
              <a:rPr lang="en-US" altLang="zh-CN" sz="900" dirty="0">
                <a:solidFill>
                  <a:srgbClr val="0000FF"/>
                </a:solidFill>
                <a:latin typeface="方正大黑简体" panose="03000509000000000000" pitchFamily="2" charset="-122"/>
                <a:ea typeface="方正大黑简体" panose="03000509000000000000" pitchFamily="2" charset="-122"/>
                <a:cs typeface="Times New Roman" panose="02020603050405020304" pitchFamily="18" charset="0"/>
              </a:rPr>
              <a:t>%</a:t>
            </a:r>
          </a:p>
        </p:txBody>
      </p:sp>
      <p:pic>
        <p:nvPicPr>
          <p:cNvPr id="1442817" name="Picture 1">
            <a:extLst>
              <a:ext uri="{FF2B5EF4-FFF2-40B4-BE49-F238E27FC236}">
                <a16:creationId xmlns:a16="http://schemas.microsoft.com/office/drawing/2014/main" id="{FD239ED8-0F2D-4BF8-A0C4-B35BD134730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6946"/>
          <a:stretch/>
        </p:blipFill>
        <p:spPr bwMode="auto">
          <a:xfrm>
            <a:off x="1163965" y="2592552"/>
            <a:ext cx="751439" cy="594708"/>
          </a:xfrm>
          <a:prstGeom prst="rect">
            <a:avLst/>
          </a:prstGeom>
          <a:noFill/>
          <a:extLst>
            <a:ext uri="{909E8E84-426E-40DD-AFC4-6F175D3DCCD1}">
              <a14:hiddenFill xmlns:a14="http://schemas.microsoft.com/office/drawing/2010/main">
                <a:solidFill>
                  <a:srgbClr val="FFFFFF"/>
                </a:solidFill>
              </a14:hiddenFill>
            </a:ext>
          </a:extLst>
        </p:spPr>
      </p:pic>
      <p:pic>
        <p:nvPicPr>
          <p:cNvPr id="1442818" name="Picture 2">
            <a:extLst>
              <a:ext uri="{FF2B5EF4-FFF2-40B4-BE49-F238E27FC236}">
                <a16:creationId xmlns:a16="http://schemas.microsoft.com/office/drawing/2014/main" id="{C22FA586-39B3-4100-990F-862E1333D3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9247" y="3482839"/>
            <a:ext cx="716481" cy="686270"/>
          </a:xfrm>
          <a:prstGeom prst="rect">
            <a:avLst/>
          </a:prstGeom>
          <a:noFill/>
          <a:extLst>
            <a:ext uri="{909E8E84-426E-40DD-AFC4-6F175D3DCCD1}">
              <a14:hiddenFill xmlns:a14="http://schemas.microsoft.com/office/drawing/2010/main">
                <a:solidFill>
                  <a:srgbClr val="FFFFFF"/>
                </a:solidFill>
              </a14:hiddenFill>
            </a:ext>
          </a:extLst>
        </p:spPr>
      </p:pic>
      <p:pic>
        <p:nvPicPr>
          <p:cNvPr id="1442819" name="Picture 3">
            <a:extLst>
              <a:ext uri="{FF2B5EF4-FFF2-40B4-BE49-F238E27FC236}">
                <a16:creationId xmlns:a16="http://schemas.microsoft.com/office/drawing/2014/main" id="{1633A47E-AF18-44C1-9586-5BE32F949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829" y="4491909"/>
            <a:ext cx="698692" cy="686434"/>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直接箭头连接符 45">
            <a:extLst>
              <a:ext uri="{FF2B5EF4-FFF2-40B4-BE49-F238E27FC236}">
                <a16:creationId xmlns:a16="http://schemas.microsoft.com/office/drawing/2014/main" id="{0F8A1BAB-0701-4A37-9147-4B05E1D8EE8D}"/>
              </a:ext>
            </a:extLst>
          </p:cNvPr>
          <p:cNvCxnSpPr>
            <a:cxnSpLocks noChangeShapeType="1"/>
          </p:cNvCxnSpPr>
          <p:nvPr/>
        </p:nvCxnSpPr>
        <p:spPr bwMode="auto">
          <a:xfrm>
            <a:off x="1970795" y="6377914"/>
            <a:ext cx="309563" cy="0"/>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cxnSp>
        <p:nvCxnSpPr>
          <p:cNvPr id="90" name="直接箭头连接符 89">
            <a:extLst>
              <a:ext uri="{FF2B5EF4-FFF2-40B4-BE49-F238E27FC236}">
                <a16:creationId xmlns:a16="http://schemas.microsoft.com/office/drawing/2014/main" id="{4B43CDFA-AF43-48B3-A98D-BB6EEFCD0CE2}"/>
              </a:ext>
            </a:extLst>
          </p:cNvPr>
          <p:cNvCxnSpPr>
            <a:cxnSpLocks noChangeShapeType="1"/>
          </p:cNvCxnSpPr>
          <p:nvPr/>
        </p:nvCxnSpPr>
        <p:spPr bwMode="auto">
          <a:xfrm>
            <a:off x="3203935" y="5518104"/>
            <a:ext cx="308372" cy="0"/>
          </a:xfrm>
          <a:prstGeom prst="straightConnector1">
            <a:avLst/>
          </a:prstGeom>
          <a:noFill/>
          <a:ln w="28575">
            <a:solidFill>
              <a:srgbClr val="0070C0"/>
            </a:solidFill>
            <a:miter lim="800000"/>
            <a:tailEnd type="triangle" w="med" len="med"/>
          </a:ln>
          <a:extLst>
            <a:ext uri="{909E8E84-426E-40DD-AFC4-6F175D3DCCD1}">
              <a14:hiddenFill xmlns:a14="http://schemas.microsoft.com/office/drawing/2010/main">
                <a:noFill/>
              </a14:hiddenFill>
            </a:ext>
          </a:extLst>
        </p:spPr>
      </p:cxnSp>
      <p:cxnSp>
        <p:nvCxnSpPr>
          <p:cNvPr id="91" name="直接箭头连接符 90">
            <a:extLst>
              <a:ext uri="{FF2B5EF4-FFF2-40B4-BE49-F238E27FC236}">
                <a16:creationId xmlns:a16="http://schemas.microsoft.com/office/drawing/2014/main" id="{4894FC64-0373-4537-BB58-1C7978E078E0}"/>
              </a:ext>
            </a:extLst>
          </p:cNvPr>
          <p:cNvCxnSpPr>
            <a:cxnSpLocks noChangeShapeType="1"/>
          </p:cNvCxnSpPr>
          <p:nvPr/>
        </p:nvCxnSpPr>
        <p:spPr bwMode="auto">
          <a:xfrm flipV="1">
            <a:off x="3177653" y="5876049"/>
            <a:ext cx="350373" cy="470933"/>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cxnSp>
        <p:nvCxnSpPr>
          <p:cNvPr id="99" name="直接箭头连接符 67">
            <a:extLst>
              <a:ext uri="{FF2B5EF4-FFF2-40B4-BE49-F238E27FC236}">
                <a16:creationId xmlns:a16="http://schemas.microsoft.com/office/drawing/2014/main" id="{7CAA90D2-3A57-4D46-83B8-278D18C55111}"/>
              </a:ext>
            </a:extLst>
          </p:cNvPr>
          <p:cNvCxnSpPr>
            <a:cxnSpLocks noChangeShapeType="1"/>
            <a:stCxn id="110" idx="3"/>
          </p:cNvCxnSpPr>
          <p:nvPr/>
        </p:nvCxnSpPr>
        <p:spPr bwMode="auto">
          <a:xfrm>
            <a:off x="6605661" y="6321473"/>
            <a:ext cx="446493" cy="0"/>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sp>
        <p:nvSpPr>
          <p:cNvPr id="101" name="TextBox 55">
            <a:extLst>
              <a:ext uri="{FF2B5EF4-FFF2-40B4-BE49-F238E27FC236}">
                <a16:creationId xmlns:a16="http://schemas.microsoft.com/office/drawing/2014/main" id="{1D2C83CF-BF7B-47EE-B181-0B2248054D72}"/>
              </a:ext>
            </a:extLst>
          </p:cNvPr>
          <p:cNvSpPr txBox="1">
            <a:spLocks noChangeArrowheads="1"/>
          </p:cNvSpPr>
          <p:nvPr/>
        </p:nvSpPr>
        <p:spPr bwMode="auto">
          <a:xfrm>
            <a:off x="2300682" y="6398792"/>
            <a:ext cx="9319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050" dirty="0">
                <a:solidFill>
                  <a:prstClr val="black"/>
                </a:solidFill>
                <a:latin typeface="方正大黑简体" panose="03000509000000000000" pitchFamily="2" charset="-122"/>
                <a:ea typeface="方正大黑简体" panose="03000509000000000000" pitchFamily="2" charset="-122"/>
              </a:rPr>
              <a:t>弱势流场</a:t>
            </a:r>
            <a:r>
              <a:rPr lang="en-US" altLang="zh-CN" sz="1050" dirty="0">
                <a:solidFill>
                  <a:prstClr val="black"/>
                </a:solidFill>
                <a:latin typeface="方正大黑简体" panose="03000509000000000000" pitchFamily="2" charset="-122"/>
                <a:ea typeface="方正大黑简体" panose="03000509000000000000" pitchFamily="2" charset="-122"/>
              </a:rPr>
              <a:t>II</a:t>
            </a:r>
            <a:r>
              <a:rPr lang="zh-CN" altLang="en-US" sz="1050" dirty="0">
                <a:solidFill>
                  <a:prstClr val="black"/>
                </a:solidFill>
                <a:latin typeface="方正大黑简体" panose="03000509000000000000" pitchFamily="2" charset="-122"/>
                <a:ea typeface="方正大黑简体" panose="03000509000000000000" pitchFamily="2" charset="-122"/>
              </a:rPr>
              <a:t>类</a:t>
            </a:r>
          </a:p>
        </p:txBody>
      </p:sp>
      <p:sp>
        <p:nvSpPr>
          <p:cNvPr id="102" name="TextBox 55">
            <a:extLst>
              <a:ext uri="{FF2B5EF4-FFF2-40B4-BE49-F238E27FC236}">
                <a16:creationId xmlns:a16="http://schemas.microsoft.com/office/drawing/2014/main" id="{7F14E84F-56E1-4AC2-9E5E-05E7184D84E7}"/>
              </a:ext>
            </a:extLst>
          </p:cNvPr>
          <p:cNvSpPr txBox="1">
            <a:spLocks noChangeArrowheads="1"/>
          </p:cNvSpPr>
          <p:nvPr/>
        </p:nvSpPr>
        <p:spPr bwMode="auto">
          <a:xfrm>
            <a:off x="2300682" y="5580598"/>
            <a:ext cx="9319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fontAlgn="base">
              <a:spcBef>
                <a:spcPct val="0"/>
              </a:spcBef>
              <a:spcAft>
                <a:spcPct val="0"/>
              </a:spcAft>
              <a:defRPr/>
            </a:pPr>
            <a:r>
              <a:rPr lang="zh-CN" altLang="en-US" sz="1050" dirty="0">
                <a:solidFill>
                  <a:prstClr val="black"/>
                </a:solidFill>
                <a:latin typeface="方正大黑简体" panose="03000509000000000000" pitchFamily="2" charset="-122"/>
                <a:ea typeface="方正大黑简体" panose="03000509000000000000" pitchFamily="2" charset="-122"/>
              </a:rPr>
              <a:t>弱势流场</a:t>
            </a:r>
            <a:r>
              <a:rPr lang="en-US" altLang="zh-CN" sz="1050" dirty="0">
                <a:solidFill>
                  <a:prstClr val="black"/>
                </a:solidFill>
                <a:latin typeface="方正大黑简体" panose="03000509000000000000" pitchFamily="2" charset="-122"/>
                <a:ea typeface="方正大黑简体" panose="03000509000000000000" pitchFamily="2" charset="-122"/>
              </a:rPr>
              <a:t>I</a:t>
            </a:r>
            <a:r>
              <a:rPr lang="zh-CN" altLang="en-US" sz="1050" dirty="0">
                <a:solidFill>
                  <a:prstClr val="black"/>
                </a:solidFill>
                <a:latin typeface="方正大黑简体" panose="03000509000000000000" pitchFamily="2" charset="-122"/>
                <a:ea typeface="方正大黑简体" panose="03000509000000000000" pitchFamily="2" charset="-122"/>
              </a:rPr>
              <a:t>类</a:t>
            </a:r>
          </a:p>
        </p:txBody>
      </p:sp>
      <p:sp>
        <p:nvSpPr>
          <p:cNvPr id="1442820" name="文本框 1442819">
            <a:extLst>
              <a:ext uri="{FF2B5EF4-FFF2-40B4-BE49-F238E27FC236}">
                <a16:creationId xmlns:a16="http://schemas.microsoft.com/office/drawing/2014/main" id="{FEBFDB9D-F484-4A6F-8E6C-9C4B06B31E69}"/>
              </a:ext>
            </a:extLst>
          </p:cNvPr>
          <p:cNvSpPr txBox="1"/>
          <p:nvPr/>
        </p:nvSpPr>
        <p:spPr>
          <a:xfrm>
            <a:off x="1957324" y="1706672"/>
            <a:ext cx="4225837" cy="307777"/>
          </a:xfrm>
          <a:prstGeom prst="rect">
            <a:avLst/>
          </a:prstGeom>
          <a:noFill/>
        </p:spPr>
        <p:txBody>
          <a:bodyPr wrap="none" rtlCol="0">
            <a:spAutoFit/>
          </a:bodyPr>
          <a:lstStyle/>
          <a:p>
            <a:r>
              <a:rPr lang="zh-CN" altLang="en-US" sz="1400" dirty="0">
                <a:solidFill>
                  <a:srgbClr val="002060"/>
                </a:solidFill>
                <a:latin typeface="方正大黑简体" panose="02010601030101010101" pitchFamily="2" charset="-122"/>
                <a:ea typeface="方正大黑简体" panose="02010601030101010101" pitchFamily="2" charset="-122"/>
              </a:rPr>
              <a:t>建立渗流场调控的五类技术对策，形成</a:t>
            </a:r>
            <a:r>
              <a:rPr lang="en-US" altLang="zh-CN" sz="1400" dirty="0">
                <a:solidFill>
                  <a:srgbClr val="002060"/>
                </a:solidFill>
                <a:latin typeface="方正大黑简体" panose="02010601030101010101" pitchFamily="2" charset="-122"/>
                <a:ea typeface="方正大黑简体" panose="02010601030101010101" pitchFamily="2" charset="-122"/>
              </a:rPr>
              <a:t>5</a:t>
            </a:r>
            <a:r>
              <a:rPr lang="zh-CN" altLang="en-US" sz="1400" dirty="0">
                <a:solidFill>
                  <a:srgbClr val="002060"/>
                </a:solidFill>
                <a:latin typeface="方正大黑简体" panose="02010601030101010101" pitchFamily="2" charset="-122"/>
                <a:ea typeface="方正大黑简体" panose="02010601030101010101" pitchFamily="2" charset="-122"/>
              </a:rPr>
              <a:t>类调控模式</a:t>
            </a:r>
          </a:p>
        </p:txBody>
      </p:sp>
      <p:grpSp>
        <p:nvGrpSpPr>
          <p:cNvPr id="80" name="组合 79">
            <a:extLst>
              <a:ext uri="{FF2B5EF4-FFF2-40B4-BE49-F238E27FC236}">
                <a16:creationId xmlns:a16="http://schemas.microsoft.com/office/drawing/2014/main" id="{DA078741-87EB-4EFF-917F-D27882FAEAF3}"/>
              </a:ext>
            </a:extLst>
          </p:cNvPr>
          <p:cNvGrpSpPr/>
          <p:nvPr/>
        </p:nvGrpSpPr>
        <p:grpSpPr>
          <a:xfrm>
            <a:off x="7124869" y="5643252"/>
            <a:ext cx="1634922" cy="1143175"/>
            <a:chOff x="2158372" y="2734824"/>
            <a:chExt cx="1753642" cy="1888698"/>
          </a:xfrm>
        </p:grpSpPr>
        <p:grpSp>
          <p:nvGrpSpPr>
            <p:cNvPr id="94" name="组合 93">
              <a:extLst>
                <a:ext uri="{FF2B5EF4-FFF2-40B4-BE49-F238E27FC236}">
                  <a16:creationId xmlns:a16="http://schemas.microsoft.com/office/drawing/2014/main" id="{6A402898-401B-4B0B-BB32-63F034F3912A}"/>
                </a:ext>
              </a:extLst>
            </p:cNvPr>
            <p:cNvGrpSpPr/>
            <p:nvPr/>
          </p:nvGrpSpPr>
          <p:grpSpPr>
            <a:xfrm>
              <a:off x="2158372" y="2734824"/>
              <a:ext cx="1753642" cy="1888698"/>
              <a:chOff x="337965" y="4581656"/>
              <a:chExt cx="4155017" cy="2015994"/>
            </a:xfrm>
          </p:grpSpPr>
          <p:sp>
            <p:nvSpPr>
              <p:cNvPr id="98" name="矩形 97">
                <a:extLst>
                  <a:ext uri="{FF2B5EF4-FFF2-40B4-BE49-F238E27FC236}">
                    <a16:creationId xmlns:a16="http://schemas.microsoft.com/office/drawing/2014/main" id="{16E2458C-2BD8-4F18-AF04-080B1DF01802}"/>
                  </a:ext>
                </a:extLst>
              </p:cNvPr>
              <p:cNvSpPr/>
              <p:nvPr/>
            </p:nvSpPr>
            <p:spPr>
              <a:xfrm>
                <a:off x="337965" y="4581656"/>
                <a:ext cx="4155017" cy="17258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3620"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59685" algn="l" defTabSz="1023620" rtl="0" eaLnBrk="1" latinLnBrk="0" hangingPunct="1">
                  <a:defRPr sz="2000" kern="1200">
                    <a:solidFill>
                      <a:schemeClr val="lt1"/>
                    </a:solidFill>
                    <a:latin typeface="+mn-lt"/>
                    <a:ea typeface="+mn-ea"/>
                    <a:cs typeface="+mn-cs"/>
                  </a:defRPr>
                </a:lvl6pPr>
                <a:lvl7pPr marL="3071495"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5750" algn="l" defTabSz="1023620" rtl="0" eaLnBrk="1" latinLnBrk="0" hangingPunct="1">
                  <a:defRPr sz="2000" kern="1200">
                    <a:solidFill>
                      <a:schemeClr val="lt1"/>
                    </a:solidFill>
                    <a:latin typeface="+mn-lt"/>
                    <a:ea typeface="+mn-ea"/>
                    <a:cs typeface="+mn-cs"/>
                  </a:defRPr>
                </a:lvl9pPr>
              </a:lstStyle>
              <a:p>
                <a:pPr algn="ctr" eaLnBrk="0" hangingPunct="0"/>
                <a:endParaRPr lang="zh-CN" altLang="en-US">
                  <a:solidFill>
                    <a:prstClr val="white"/>
                  </a:solidFill>
                  <a:ea typeface="方正大黑简体" panose="03000509000000000000" charset="-122"/>
                </a:endParaRPr>
              </a:p>
            </p:txBody>
          </p:sp>
          <p:sp>
            <p:nvSpPr>
              <p:cNvPr id="100" name="文本框 3">
                <a:extLst>
                  <a:ext uri="{FF2B5EF4-FFF2-40B4-BE49-F238E27FC236}">
                    <a16:creationId xmlns:a16="http://schemas.microsoft.com/office/drawing/2014/main" id="{2AA15028-7ABA-4609-BCA3-0F6C1EBB87C6}"/>
                  </a:ext>
                </a:extLst>
              </p:cNvPr>
              <p:cNvSpPr txBox="1">
                <a:spLocks noChangeArrowheads="1"/>
              </p:cNvSpPr>
              <p:nvPr/>
            </p:nvSpPr>
            <p:spPr bwMode="auto">
              <a:xfrm>
                <a:off x="339031" y="6298429"/>
                <a:ext cx="4153951" cy="299221"/>
              </a:xfrm>
              <a:prstGeom prst="rect">
                <a:avLst/>
              </a:prstGeom>
              <a:solidFill>
                <a:srgbClr val="0070C0"/>
              </a:solidFill>
              <a:ln>
                <a:solidFill>
                  <a:srgbClr val="0070C0"/>
                </a:solidFill>
              </a:ln>
            </p:spPr>
            <p:txBody>
              <a:bodyPr wrap="square" lIns="0" rIns="0" anchor="ctr">
                <a:no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lgn="ctr" eaLnBrk="0" hangingPunct="0">
                  <a:defRPr/>
                </a:pPr>
                <a:r>
                  <a:rPr lang="zh-CN" altLang="en-US" sz="1200" kern="0" dirty="0">
                    <a:solidFill>
                      <a:srgbClr val="C00000"/>
                    </a:solidFill>
                    <a:effectLst>
                      <a:glow rad="127000">
                        <a:prstClr val="white"/>
                      </a:glow>
                      <a:outerShdw blurRad="38100" dist="38100" dir="2700000" algn="tl">
                        <a:srgbClr val="000000">
                          <a:alpha val="43137"/>
                        </a:srgbClr>
                      </a:outerShdw>
                    </a:effectLst>
                    <a:latin typeface="方正大黑简体" panose="03000509000000000000" charset="-122"/>
                    <a:ea typeface="方正大黑简体" panose="03000509000000000000" charset="-122"/>
                  </a:rPr>
                  <a:t>井组协同</a:t>
                </a:r>
              </a:p>
            </p:txBody>
          </p:sp>
        </p:grpSp>
        <p:grpSp>
          <p:nvGrpSpPr>
            <p:cNvPr id="95" name="组合 94">
              <a:extLst>
                <a:ext uri="{FF2B5EF4-FFF2-40B4-BE49-F238E27FC236}">
                  <a16:creationId xmlns:a16="http://schemas.microsoft.com/office/drawing/2014/main" id="{9B7C6E94-2701-43C8-9E7F-2C790BCCD7B5}"/>
                </a:ext>
              </a:extLst>
            </p:cNvPr>
            <p:cNvGrpSpPr/>
            <p:nvPr/>
          </p:nvGrpSpPr>
          <p:grpSpPr>
            <a:xfrm>
              <a:off x="2253996" y="2787061"/>
              <a:ext cx="1492504" cy="1481493"/>
              <a:chOff x="2266696" y="2799761"/>
              <a:chExt cx="1337026" cy="1823761"/>
            </a:xfrm>
          </p:grpSpPr>
          <p:pic>
            <p:nvPicPr>
              <p:cNvPr id="96" name="图片 95">
                <a:extLst>
                  <a:ext uri="{FF2B5EF4-FFF2-40B4-BE49-F238E27FC236}">
                    <a16:creationId xmlns:a16="http://schemas.microsoft.com/office/drawing/2014/main" id="{BB62E1F2-BA51-4313-BFE5-9737F8B5AD4F}"/>
                  </a:ext>
                </a:extLst>
              </p:cNvPr>
              <p:cNvPicPr>
                <a:picLocks noChangeAspect="1"/>
              </p:cNvPicPr>
              <p:nvPr/>
            </p:nvPicPr>
            <p:blipFill>
              <a:blip r:embed="rId7" cstate="print"/>
              <a:stretch>
                <a:fillRect/>
              </a:stretch>
            </p:blipFill>
            <p:spPr>
              <a:xfrm>
                <a:off x="2327199" y="2799761"/>
                <a:ext cx="1265558" cy="836862"/>
              </a:xfrm>
              <a:prstGeom prst="rect">
                <a:avLst/>
              </a:prstGeom>
            </p:spPr>
          </p:pic>
          <p:pic>
            <p:nvPicPr>
              <p:cNvPr id="97" name="图片 96">
                <a:extLst>
                  <a:ext uri="{FF2B5EF4-FFF2-40B4-BE49-F238E27FC236}">
                    <a16:creationId xmlns:a16="http://schemas.microsoft.com/office/drawing/2014/main" id="{52392F40-103C-4E01-B148-79627BB2585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6696" y="3698133"/>
                <a:ext cx="1337026" cy="9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 name="组合 2">
            <a:extLst>
              <a:ext uri="{FF2B5EF4-FFF2-40B4-BE49-F238E27FC236}">
                <a16:creationId xmlns:a16="http://schemas.microsoft.com/office/drawing/2014/main" id="{6AF3E7C9-4A2C-4006-AC14-1414AC77DBD1}"/>
              </a:ext>
            </a:extLst>
          </p:cNvPr>
          <p:cNvGrpSpPr/>
          <p:nvPr/>
        </p:nvGrpSpPr>
        <p:grpSpPr>
          <a:xfrm>
            <a:off x="7117313" y="3501173"/>
            <a:ext cx="1625987" cy="970738"/>
            <a:chOff x="7983220" y="5066208"/>
            <a:chExt cx="1872036" cy="1521533"/>
          </a:xfrm>
        </p:grpSpPr>
        <p:grpSp>
          <p:nvGrpSpPr>
            <p:cNvPr id="69" name="组合 68">
              <a:extLst>
                <a:ext uri="{FF2B5EF4-FFF2-40B4-BE49-F238E27FC236}">
                  <a16:creationId xmlns:a16="http://schemas.microsoft.com/office/drawing/2014/main" id="{0CA32622-ED20-4B70-B956-71A514DC6364}"/>
                </a:ext>
              </a:extLst>
            </p:cNvPr>
            <p:cNvGrpSpPr/>
            <p:nvPr/>
          </p:nvGrpSpPr>
          <p:grpSpPr>
            <a:xfrm>
              <a:off x="7983220" y="5066208"/>
              <a:ext cx="1872036" cy="1521533"/>
              <a:chOff x="337965" y="4581656"/>
              <a:chExt cx="4155017" cy="2015994"/>
            </a:xfrm>
          </p:grpSpPr>
          <p:sp>
            <p:nvSpPr>
              <p:cNvPr id="107" name="矩形 106">
                <a:extLst>
                  <a:ext uri="{FF2B5EF4-FFF2-40B4-BE49-F238E27FC236}">
                    <a16:creationId xmlns:a16="http://schemas.microsoft.com/office/drawing/2014/main" id="{47C2BEA7-A109-44F0-B3DD-391E965DB068}"/>
                  </a:ext>
                </a:extLst>
              </p:cNvPr>
              <p:cNvSpPr/>
              <p:nvPr/>
            </p:nvSpPr>
            <p:spPr>
              <a:xfrm>
                <a:off x="337965" y="4581656"/>
                <a:ext cx="4155017" cy="17258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3620"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59685" algn="l" defTabSz="1023620" rtl="0" eaLnBrk="1" latinLnBrk="0" hangingPunct="1">
                  <a:defRPr sz="2000" kern="1200">
                    <a:solidFill>
                      <a:schemeClr val="lt1"/>
                    </a:solidFill>
                    <a:latin typeface="+mn-lt"/>
                    <a:ea typeface="+mn-ea"/>
                    <a:cs typeface="+mn-cs"/>
                  </a:defRPr>
                </a:lvl6pPr>
                <a:lvl7pPr marL="3071495"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5750" algn="l" defTabSz="1023620" rtl="0" eaLnBrk="1" latinLnBrk="0" hangingPunct="1">
                  <a:defRPr sz="2000" kern="1200">
                    <a:solidFill>
                      <a:schemeClr val="lt1"/>
                    </a:solidFill>
                    <a:latin typeface="+mn-lt"/>
                    <a:ea typeface="+mn-ea"/>
                    <a:cs typeface="+mn-cs"/>
                  </a:defRPr>
                </a:lvl9pPr>
              </a:lstStyle>
              <a:p>
                <a:pPr algn="ctr" eaLnBrk="0" hangingPunct="0"/>
                <a:endParaRPr lang="zh-CN" altLang="en-US">
                  <a:solidFill>
                    <a:prstClr val="white"/>
                  </a:solidFill>
                  <a:ea typeface="方正大黑简体" panose="03000509000000000000" charset="-122"/>
                </a:endParaRPr>
              </a:p>
            </p:txBody>
          </p:sp>
          <p:sp>
            <p:nvSpPr>
              <p:cNvPr id="108" name="文本框 3">
                <a:extLst>
                  <a:ext uri="{FF2B5EF4-FFF2-40B4-BE49-F238E27FC236}">
                    <a16:creationId xmlns:a16="http://schemas.microsoft.com/office/drawing/2014/main" id="{29B3F166-5417-49DD-8CD8-7968C01B9F12}"/>
                  </a:ext>
                </a:extLst>
              </p:cNvPr>
              <p:cNvSpPr txBox="1">
                <a:spLocks noChangeArrowheads="1"/>
              </p:cNvSpPr>
              <p:nvPr/>
            </p:nvSpPr>
            <p:spPr bwMode="auto">
              <a:xfrm>
                <a:off x="339031" y="6298429"/>
                <a:ext cx="4153951" cy="299221"/>
              </a:xfrm>
              <a:prstGeom prst="rect">
                <a:avLst/>
              </a:prstGeom>
              <a:solidFill>
                <a:srgbClr val="0070C0"/>
              </a:solidFill>
              <a:ln>
                <a:solidFill>
                  <a:srgbClr val="0070C0"/>
                </a:solidFill>
              </a:ln>
            </p:spPr>
            <p:txBody>
              <a:bodyPr wrap="square" lIns="0" rIns="0" anchor="ctr">
                <a:no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lgn="ctr" eaLnBrk="0" hangingPunct="0">
                  <a:defRPr/>
                </a:pPr>
                <a:r>
                  <a:rPr lang="zh-CN" altLang="en-US" sz="1200" kern="0" dirty="0">
                    <a:solidFill>
                      <a:srgbClr val="C00000"/>
                    </a:solidFill>
                    <a:effectLst>
                      <a:glow rad="127000">
                        <a:prstClr val="white"/>
                      </a:glow>
                      <a:outerShdw blurRad="38100" dist="38100" dir="2700000" algn="tl">
                        <a:srgbClr val="000000">
                          <a:alpha val="43137"/>
                        </a:srgbClr>
                      </a:outerShdw>
                    </a:effectLst>
                    <a:latin typeface="方正大黑简体" panose="03000509000000000000" charset="-122"/>
                    <a:ea typeface="方正大黑简体" panose="03000509000000000000" charset="-122"/>
                  </a:rPr>
                  <a:t>注采耦合</a:t>
                </a:r>
              </a:p>
            </p:txBody>
          </p:sp>
        </p:grpSp>
        <p:pic>
          <p:nvPicPr>
            <p:cNvPr id="87" name="图片 86">
              <a:extLst>
                <a:ext uri="{FF2B5EF4-FFF2-40B4-BE49-F238E27FC236}">
                  <a16:creationId xmlns:a16="http://schemas.microsoft.com/office/drawing/2014/main" id="{368B8F34-01FE-4666-8647-19035CE9AECB}"/>
                </a:ext>
              </a:extLst>
            </p:cNvPr>
            <p:cNvPicPr>
              <a:picLocks noChangeAspect="1"/>
            </p:cNvPicPr>
            <p:nvPr/>
          </p:nvPicPr>
          <p:blipFill>
            <a:blip r:embed="rId9" cstate="print"/>
            <a:stretch>
              <a:fillRect/>
            </a:stretch>
          </p:blipFill>
          <p:spPr>
            <a:xfrm>
              <a:off x="8037449" y="5071618"/>
              <a:ext cx="1726157" cy="599155"/>
            </a:xfrm>
            <a:prstGeom prst="rect">
              <a:avLst/>
            </a:prstGeom>
          </p:spPr>
        </p:pic>
        <p:pic>
          <p:nvPicPr>
            <p:cNvPr id="88" name="图片 87">
              <a:extLst>
                <a:ext uri="{FF2B5EF4-FFF2-40B4-BE49-F238E27FC236}">
                  <a16:creationId xmlns:a16="http://schemas.microsoft.com/office/drawing/2014/main" id="{9632663F-6029-4EA1-8D4D-924A337AEC14}"/>
                </a:ext>
              </a:extLst>
            </p:cNvPr>
            <p:cNvPicPr>
              <a:picLocks noChangeAspect="1"/>
            </p:cNvPicPr>
            <p:nvPr/>
          </p:nvPicPr>
          <p:blipFill>
            <a:blip r:embed="rId10" cstate="print"/>
            <a:stretch>
              <a:fillRect/>
            </a:stretch>
          </p:blipFill>
          <p:spPr>
            <a:xfrm>
              <a:off x="8006979" y="5733044"/>
              <a:ext cx="1839939" cy="610754"/>
            </a:xfrm>
            <a:prstGeom prst="rect">
              <a:avLst/>
            </a:prstGeom>
          </p:spPr>
        </p:pic>
      </p:grpSp>
      <p:grpSp>
        <p:nvGrpSpPr>
          <p:cNvPr id="4" name="组合 3">
            <a:extLst>
              <a:ext uri="{FF2B5EF4-FFF2-40B4-BE49-F238E27FC236}">
                <a16:creationId xmlns:a16="http://schemas.microsoft.com/office/drawing/2014/main" id="{C817A40E-F95D-417F-9268-60832052C349}"/>
              </a:ext>
            </a:extLst>
          </p:cNvPr>
          <p:cNvGrpSpPr/>
          <p:nvPr/>
        </p:nvGrpSpPr>
        <p:grpSpPr>
          <a:xfrm>
            <a:off x="7117313" y="2468442"/>
            <a:ext cx="1603104" cy="948675"/>
            <a:chOff x="9983024" y="5071618"/>
            <a:chExt cx="1872036" cy="1521533"/>
          </a:xfrm>
        </p:grpSpPr>
        <p:grpSp>
          <p:nvGrpSpPr>
            <p:cNvPr id="71" name="组合 70">
              <a:extLst>
                <a:ext uri="{FF2B5EF4-FFF2-40B4-BE49-F238E27FC236}">
                  <a16:creationId xmlns:a16="http://schemas.microsoft.com/office/drawing/2014/main" id="{55A8B72D-4A96-4C27-A1A4-DBE99FA3FE5F}"/>
                </a:ext>
              </a:extLst>
            </p:cNvPr>
            <p:cNvGrpSpPr/>
            <p:nvPr/>
          </p:nvGrpSpPr>
          <p:grpSpPr>
            <a:xfrm>
              <a:off x="9983024" y="5071618"/>
              <a:ext cx="1872036" cy="1521533"/>
              <a:chOff x="337965" y="4581656"/>
              <a:chExt cx="4155017" cy="2015994"/>
            </a:xfrm>
          </p:grpSpPr>
          <p:sp>
            <p:nvSpPr>
              <p:cNvPr id="103" name="矩形 102">
                <a:extLst>
                  <a:ext uri="{FF2B5EF4-FFF2-40B4-BE49-F238E27FC236}">
                    <a16:creationId xmlns:a16="http://schemas.microsoft.com/office/drawing/2014/main" id="{E590080B-386B-4BE5-9A41-54A8EFE3F2B1}"/>
                  </a:ext>
                </a:extLst>
              </p:cNvPr>
              <p:cNvSpPr/>
              <p:nvPr/>
            </p:nvSpPr>
            <p:spPr>
              <a:xfrm>
                <a:off x="337965" y="4581656"/>
                <a:ext cx="4155017" cy="17258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3620"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59685" algn="l" defTabSz="1023620" rtl="0" eaLnBrk="1" latinLnBrk="0" hangingPunct="1">
                  <a:defRPr sz="2000" kern="1200">
                    <a:solidFill>
                      <a:schemeClr val="lt1"/>
                    </a:solidFill>
                    <a:latin typeface="+mn-lt"/>
                    <a:ea typeface="+mn-ea"/>
                    <a:cs typeface="+mn-cs"/>
                  </a:defRPr>
                </a:lvl6pPr>
                <a:lvl7pPr marL="3071495"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5750" algn="l" defTabSz="1023620" rtl="0" eaLnBrk="1" latinLnBrk="0" hangingPunct="1">
                  <a:defRPr sz="2000" kern="1200">
                    <a:solidFill>
                      <a:schemeClr val="lt1"/>
                    </a:solidFill>
                    <a:latin typeface="+mn-lt"/>
                    <a:ea typeface="+mn-ea"/>
                    <a:cs typeface="+mn-cs"/>
                  </a:defRPr>
                </a:lvl9pPr>
              </a:lstStyle>
              <a:p>
                <a:pPr algn="ctr" eaLnBrk="0" hangingPunct="0"/>
                <a:endParaRPr lang="zh-CN" altLang="en-US">
                  <a:solidFill>
                    <a:prstClr val="white"/>
                  </a:solidFill>
                  <a:ea typeface="方正大黑简体" panose="03000509000000000000" charset="-122"/>
                </a:endParaRPr>
              </a:p>
            </p:txBody>
          </p:sp>
          <p:sp>
            <p:nvSpPr>
              <p:cNvPr id="104" name="文本框 3">
                <a:extLst>
                  <a:ext uri="{FF2B5EF4-FFF2-40B4-BE49-F238E27FC236}">
                    <a16:creationId xmlns:a16="http://schemas.microsoft.com/office/drawing/2014/main" id="{32337646-5FB6-4572-B61A-FFCCB3BFCFED}"/>
                  </a:ext>
                </a:extLst>
              </p:cNvPr>
              <p:cNvSpPr txBox="1">
                <a:spLocks noChangeArrowheads="1"/>
              </p:cNvSpPr>
              <p:nvPr/>
            </p:nvSpPr>
            <p:spPr bwMode="auto">
              <a:xfrm>
                <a:off x="339031" y="6298429"/>
                <a:ext cx="4153951" cy="299221"/>
              </a:xfrm>
              <a:prstGeom prst="rect">
                <a:avLst/>
              </a:prstGeom>
              <a:solidFill>
                <a:srgbClr val="0070C0"/>
              </a:solidFill>
              <a:ln>
                <a:solidFill>
                  <a:srgbClr val="0070C0"/>
                </a:solidFill>
              </a:ln>
            </p:spPr>
            <p:txBody>
              <a:bodyPr wrap="square" lIns="0" rIns="0" anchor="ctr">
                <a:no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lgn="ctr" eaLnBrk="0" hangingPunct="0">
                  <a:defRPr/>
                </a:pPr>
                <a:r>
                  <a:rPr lang="zh-CN" altLang="en-US" sz="1200" kern="0" dirty="0">
                    <a:solidFill>
                      <a:srgbClr val="C00000"/>
                    </a:solidFill>
                    <a:effectLst>
                      <a:glow rad="127000">
                        <a:prstClr val="white"/>
                      </a:glow>
                      <a:outerShdw blurRad="38100" dist="38100" dir="2700000" algn="tl">
                        <a:srgbClr val="000000">
                          <a:alpha val="43137"/>
                        </a:srgbClr>
                      </a:outerShdw>
                    </a:effectLst>
                    <a:latin typeface="方正大黑简体" panose="03000509000000000000" charset="-122"/>
                    <a:ea typeface="方正大黑简体" panose="03000509000000000000" charset="-122"/>
                  </a:rPr>
                  <a:t>流度交替</a:t>
                </a:r>
              </a:p>
            </p:txBody>
          </p:sp>
        </p:grpSp>
        <p:pic>
          <p:nvPicPr>
            <p:cNvPr id="79" name="图片 78">
              <a:extLst>
                <a:ext uri="{FF2B5EF4-FFF2-40B4-BE49-F238E27FC236}">
                  <a16:creationId xmlns:a16="http://schemas.microsoft.com/office/drawing/2014/main" id="{7E435217-BF04-4503-8521-69C86887F1BD}"/>
                </a:ext>
              </a:extLst>
            </p:cNvPr>
            <p:cNvPicPr>
              <a:picLocks noChangeAspect="1"/>
            </p:cNvPicPr>
            <p:nvPr/>
          </p:nvPicPr>
          <p:blipFill>
            <a:blip r:embed="rId11" cstate="print"/>
            <a:stretch>
              <a:fillRect/>
            </a:stretch>
          </p:blipFill>
          <p:spPr>
            <a:xfrm>
              <a:off x="10010911" y="5770163"/>
              <a:ext cx="1688497" cy="548507"/>
            </a:xfrm>
            <a:prstGeom prst="rect">
              <a:avLst/>
            </a:prstGeom>
          </p:spPr>
        </p:pic>
        <p:pic>
          <p:nvPicPr>
            <p:cNvPr id="92" name="图片 91">
              <a:extLst>
                <a:ext uri="{FF2B5EF4-FFF2-40B4-BE49-F238E27FC236}">
                  <a16:creationId xmlns:a16="http://schemas.microsoft.com/office/drawing/2014/main" id="{5529AD48-3B01-4F56-8E61-F0C31AD863C1}"/>
                </a:ext>
              </a:extLst>
            </p:cNvPr>
            <p:cNvPicPr>
              <a:picLocks noChangeAspect="1"/>
            </p:cNvPicPr>
            <p:nvPr/>
          </p:nvPicPr>
          <p:blipFill>
            <a:blip r:embed="rId12" cstate="print"/>
            <a:stretch>
              <a:fillRect/>
            </a:stretch>
          </p:blipFill>
          <p:spPr>
            <a:xfrm>
              <a:off x="10010911" y="5115436"/>
              <a:ext cx="1844149" cy="613767"/>
            </a:xfrm>
            <a:prstGeom prst="rect">
              <a:avLst/>
            </a:prstGeom>
          </p:spPr>
        </p:pic>
      </p:grpSp>
      <p:grpSp>
        <p:nvGrpSpPr>
          <p:cNvPr id="2" name="组合 1">
            <a:extLst>
              <a:ext uri="{FF2B5EF4-FFF2-40B4-BE49-F238E27FC236}">
                <a16:creationId xmlns:a16="http://schemas.microsoft.com/office/drawing/2014/main" id="{239865F2-6563-45EA-9847-A3A22CC5AA13}"/>
              </a:ext>
            </a:extLst>
          </p:cNvPr>
          <p:cNvGrpSpPr/>
          <p:nvPr/>
        </p:nvGrpSpPr>
        <p:grpSpPr>
          <a:xfrm>
            <a:off x="7107958" y="4576468"/>
            <a:ext cx="1635342" cy="960796"/>
            <a:chOff x="5911161" y="5061856"/>
            <a:chExt cx="1872036" cy="1521533"/>
          </a:xfrm>
        </p:grpSpPr>
        <p:grpSp>
          <p:nvGrpSpPr>
            <p:cNvPr id="70" name="组合 69">
              <a:extLst>
                <a:ext uri="{FF2B5EF4-FFF2-40B4-BE49-F238E27FC236}">
                  <a16:creationId xmlns:a16="http://schemas.microsoft.com/office/drawing/2014/main" id="{0564CD8A-90CC-4567-B6AE-2609F1D9D7D5}"/>
                </a:ext>
              </a:extLst>
            </p:cNvPr>
            <p:cNvGrpSpPr/>
            <p:nvPr/>
          </p:nvGrpSpPr>
          <p:grpSpPr>
            <a:xfrm>
              <a:off x="5911161" y="5061856"/>
              <a:ext cx="1872036" cy="1521533"/>
              <a:chOff x="337965" y="4581656"/>
              <a:chExt cx="4155017" cy="2015994"/>
            </a:xfrm>
          </p:grpSpPr>
          <p:sp>
            <p:nvSpPr>
              <p:cNvPr id="105" name="矩形 104">
                <a:extLst>
                  <a:ext uri="{FF2B5EF4-FFF2-40B4-BE49-F238E27FC236}">
                    <a16:creationId xmlns:a16="http://schemas.microsoft.com/office/drawing/2014/main" id="{54B50254-7924-40EE-8EAF-695B8BF9CCF3}"/>
                  </a:ext>
                </a:extLst>
              </p:cNvPr>
              <p:cNvSpPr/>
              <p:nvPr/>
            </p:nvSpPr>
            <p:spPr>
              <a:xfrm>
                <a:off x="337965" y="4581656"/>
                <a:ext cx="4155017" cy="1725822"/>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023620" rtl="0" eaLnBrk="1" latinLnBrk="0" hangingPunct="1">
                  <a:defRPr sz="2000" kern="1200">
                    <a:solidFill>
                      <a:schemeClr val="lt1"/>
                    </a:solidFill>
                    <a:latin typeface="+mn-lt"/>
                    <a:ea typeface="+mn-ea"/>
                    <a:cs typeface="+mn-cs"/>
                  </a:defRPr>
                </a:lvl1pPr>
                <a:lvl2pPr marL="511810" algn="l" defTabSz="1023620" rtl="0" eaLnBrk="1" latinLnBrk="0" hangingPunct="1">
                  <a:defRPr sz="2000" kern="1200">
                    <a:solidFill>
                      <a:schemeClr val="lt1"/>
                    </a:solidFill>
                    <a:latin typeface="+mn-lt"/>
                    <a:ea typeface="+mn-ea"/>
                    <a:cs typeface="+mn-cs"/>
                  </a:defRPr>
                </a:lvl2pPr>
                <a:lvl3pPr marL="1023620" algn="l" defTabSz="1023620" rtl="0" eaLnBrk="1" latinLnBrk="0" hangingPunct="1">
                  <a:defRPr sz="2000" kern="1200">
                    <a:solidFill>
                      <a:schemeClr val="lt1"/>
                    </a:solidFill>
                    <a:latin typeface="+mn-lt"/>
                    <a:ea typeface="+mn-ea"/>
                    <a:cs typeface="+mn-cs"/>
                  </a:defRPr>
                </a:lvl3pPr>
                <a:lvl4pPr marL="1536065" algn="l" defTabSz="1023620" rtl="0" eaLnBrk="1" latinLnBrk="0" hangingPunct="1">
                  <a:defRPr sz="2000" kern="1200">
                    <a:solidFill>
                      <a:schemeClr val="lt1"/>
                    </a:solidFill>
                    <a:latin typeface="+mn-lt"/>
                    <a:ea typeface="+mn-ea"/>
                    <a:cs typeface="+mn-cs"/>
                  </a:defRPr>
                </a:lvl4pPr>
                <a:lvl5pPr marL="2047875" algn="l" defTabSz="1023620" rtl="0" eaLnBrk="1" latinLnBrk="0" hangingPunct="1">
                  <a:defRPr sz="2000" kern="1200">
                    <a:solidFill>
                      <a:schemeClr val="lt1"/>
                    </a:solidFill>
                    <a:latin typeface="+mn-lt"/>
                    <a:ea typeface="+mn-ea"/>
                    <a:cs typeface="+mn-cs"/>
                  </a:defRPr>
                </a:lvl5pPr>
                <a:lvl6pPr marL="2559685" algn="l" defTabSz="1023620" rtl="0" eaLnBrk="1" latinLnBrk="0" hangingPunct="1">
                  <a:defRPr sz="2000" kern="1200">
                    <a:solidFill>
                      <a:schemeClr val="lt1"/>
                    </a:solidFill>
                    <a:latin typeface="+mn-lt"/>
                    <a:ea typeface="+mn-ea"/>
                    <a:cs typeface="+mn-cs"/>
                  </a:defRPr>
                </a:lvl6pPr>
                <a:lvl7pPr marL="3071495" algn="l" defTabSz="1023620" rtl="0" eaLnBrk="1" latinLnBrk="0" hangingPunct="1">
                  <a:defRPr sz="2000" kern="1200">
                    <a:solidFill>
                      <a:schemeClr val="lt1"/>
                    </a:solidFill>
                    <a:latin typeface="+mn-lt"/>
                    <a:ea typeface="+mn-ea"/>
                    <a:cs typeface="+mn-cs"/>
                  </a:defRPr>
                </a:lvl7pPr>
                <a:lvl8pPr marL="3583940" algn="l" defTabSz="1023620" rtl="0" eaLnBrk="1" latinLnBrk="0" hangingPunct="1">
                  <a:defRPr sz="2000" kern="1200">
                    <a:solidFill>
                      <a:schemeClr val="lt1"/>
                    </a:solidFill>
                    <a:latin typeface="+mn-lt"/>
                    <a:ea typeface="+mn-ea"/>
                    <a:cs typeface="+mn-cs"/>
                  </a:defRPr>
                </a:lvl8pPr>
                <a:lvl9pPr marL="4095750" algn="l" defTabSz="1023620" rtl="0" eaLnBrk="1" latinLnBrk="0" hangingPunct="1">
                  <a:defRPr sz="2000" kern="1200">
                    <a:solidFill>
                      <a:schemeClr val="lt1"/>
                    </a:solidFill>
                    <a:latin typeface="+mn-lt"/>
                    <a:ea typeface="+mn-ea"/>
                    <a:cs typeface="+mn-cs"/>
                  </a:defRPr>
                </a:lvl9pPr>
              </a:lstStyle>
              <a:p>
                <a:pPr algn="ctr" eaLnBrk="0" hangingPunct="0"/>
                <a:endParaRPr lang="zh-CN" altLang="en-US">
                  <a:solidFill>
                    <a:prstClr val="white"/>
                  </a:solidFill>
                  <a:ea typeface="方正大黑简体" panose="03000509000000000000" charset="-122"/>
                </a:endParaRPr>
              </a:p>
            </p:txBody>
          </p:sp>
          <p:sp>
            <p:nvSpPr>
              <p:cNvPr id="106" name="文本框 3">
                <a:extLst>
                  <a:ext uri="{FF2B5EF4-FFF2-40B4-BE49-F238E27FC236}">
                    <a16:creationId xmlns:a16="http://schemas.microsoft.com/office/drawing/2014/main" id="{5875C967-56BE-4747-8A2B-42E213229636}"/>
                  </a:ext>
                </a:extLst>
              </p:cNvPr>
              <p:cNvSpPr txBox="1">
                <a:spLocks noChangeArrowheads="1"/>
              </p:cNvSpPr>
              <p:nvPr/>
            </p:nvSpPr>
            <p:spPr bwMode="auto">
              <a:xfrm>
                <a:off x="339030" y="6298429"/>
                <a:ext cx="4153952" cy="299221"/>
              </a:xfrm>
              <a:prstGeom prst="rect">
                <a:avLst/>
              </a:prstGeom>
              <a:solidFill>
                <a:srgbClr val="0070C0"/>
              </a:solidFill>
              <a:ln>
                <a:solidFill>
                  <a:srgbClr val="0070C0"/>
                </a:solidFill>
              </a:ln>
            </p:spPr>
            <p:txBody>
              <a:bodyPr wrap="square" lIns="0" rIns="0" anchor="ctr">
                <a:noAutofit/>
              </a:bodyPr>
              <a:lstStyle>
                <a:lvl1pPr>
                  <a:defRPr sz="1600">
                    <a:solidFill>
                      <a:schemeClr val="tx1"/>
                    </a:solidFill>
                    <a:latin typeface="Arial" panose="020B0604020202020204" pitchFamily="34" charset="0"/>
                    <a:ea typeface="宋体" panose="02010600030101010101" pitchFamily="2" charset="-122"/>
                  </a:defRPr>
                </a:lvl1pPr>
                <a:lvl2pPr marL="742950" indent="-285750">
                  <a:defRPr sz="1600">
                    <a:solidFill>
                      <a:schemeClr val="tx1"/>
                    </a:solidFill>
                    <a:latin typeface="Arial" panose="020B0604020202020204" pitchFamily="34" charset="0"/>
                    <a:ea typeface="宋体" panose="02010600030101010101" pitchFamily="2" charset="-122"/>
                  </a:defRPr>
                </a:lvl2pPr>
                <a:lvl3pPr marL="1143000" indent="-228600">
                  <a:defRPr sz="1600">
                    <a:solidFill>
                      <a:schemeClr val="tx1"/>
                    </a:solidFill>
                    <a:latin typeface="Arial" panose="020B0604020202020204" pitchFamily="34" charset="0"/>
                    <a:ea typeface="宋体" panose="02010600030101010101" pitchFamily="2" charset="-122"/>
                  </a:defRPr>
                </a:lvl3pPr>
                <a:lvl4pPr marL="1600200" indent="-228600">
                  <a:defRPr sz="1600">
                    <a:solidFill>
                      <a:schemeClr val="tx1"/>
                    </a:solidFill>
                    <a:latin typeface="Arial" panose="020B0604020202020204" pitchFamily="34" charset="0"/>
                    <a:ea typeface="宋体" panose="02010600030101010101" pitchFamily="2" charset="-122"/>
                  </a:defRPr>
                </a:lvl4pPr>
                <a:lvl5pPr marL="2057400" indent="-228600">
                  <a:defRPr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宋体" panose="02010600030101010101" pitchFamily="2" charset="-122"/>
                  </a:defRPr>
                </a:lvl9pPr>
              </a:lstStyle>
              <a:p>
                <a:pPr algn="ctr" eaLnBrk="0" hangingPunct="0">
                  <a:defRPr/>
                </a:pPr>
                <a:r>
                  <a:rPr lang="zh-CN" altLang="en-US" sz="1200" kern="0" dirty="0">
                    <a:solidFill>
                      <a:srgbClr val="C00000"/>
                    </a:solidFill>
                    <a:effectLst>
                      <a:glow rad="127000">
                        <a:prstClr val="white"/>
                      </a:glow>
                      <a:outerShdw blurRad="38100" dist="38100" dir="2700000" algn="tl">
                        <a:srgbClr val="000000">
                          <a:alpha val="43137"/>
                        </a:srgbClr>
                      </a:outerShdw>
                    </a:effectLst>
                    <a:latin typeface="方正大黑简体" panose="03000509000000000000" charset="-122"/>
                    <a:ea typeface="方正大黑简体" panose="03000509000000000000" charset="-122"/>
                  </a:rPr>
                  <a:t>层系重组、精细分层</a:t>
                </a:r>
              </a:p>
            </p:txBody>
          </p:sp>
        </p:grpSp>
        <p:pic>
          <p:nvPicPr>
            <p:cNvPr id="84" name="图片 83">
              <a:extLst>
                <a:ext uri="{FF2B5EF4-FFF2-40B4-BE49-F238E27FC236}">
                  <a16:creationId xmlns:a16="http://schemas.microsoft.com/office/drawing/2014/main" id="{6CC6A0BB-3EEA-4C32-B9E5-2732950AB890}"/>
                </a:ext>
              </a:extLst>
            </p:cNvPr>
            <p:cNvPicPr>
              <a:picLocks noChangeAspect="1"/>
            </p:cNvPicPr>
            <p:nvPr/>
          </p:nvPicPr>
          <p:blipFill>
            <a:blip r:embed="rId13" cstate="print"/>
            <a:stretch>
              <a:fillRect/>
            </a:stretch>
          </p:blipFill>
          <p:spPr>
            <a:xfrm>
              <a:off x="5933455" y="5729204"/>
              <a:ext cx="1827447" cy="578222"/>
            </a:xfrm>
            <a:prstGeom prst="rect">
              <a:avLst/>
            </a:prstGeom>
          </p:spPr>
        </p:pic>
        <p:pic>
          <p:nvPicPr>
            <p:cNvPr id="93" name="图片 92">
              <a:extLst>
                <a:ext uri="{FF2B5EF4-FFF2-40B4-BE49-F238E27FC236}">
                  <a16:creationId xmlns:a16="http://schemas.microsoft.com/office/drawing/2014/main" id="{66E7A55E-7C5F-4468-BBDD-E3316840F648}"/>
                </a:ext>
              </a:extLst>
            </p:cNvPr>
            <p:cNvPicPr>
              <a:picLocks noChangeAspect="1"/>
            </p:cNvPicPr>
            <p:nvPr/>
          </p:nvPicPr>
          <p:blipFill>
            <a:blip r:embed="rId14" cstate="print"/>
            <a:stretch>
              <a:fillRect/>
            </a:stretch>
          </p:blipFill>
          <p:spPr>
            <a:xfrm>
              <a:off x="5930520" y="5095425"/>
              <a:ext cx="1806909" cy="621512"/>
            </a:xfrm>
            <a:prstGeom prst="rect">
              <a:avLst/>
            </a:prstGeom>
          </p:spPr>
        </p:pic>
      </p:grpSp>
      <p:sp>
        <p:nvSpPr>
          <p:cNvPr id="109" name="文本框 35">
            <a:extLst>
              <a:ext uri="{FF2B5EF4-FFF2-40B4-BE49-F238E27FC236}">
                <a16:creationId xmlns:a16="http://schemas.microsoft.com/office/drawing/2014/main" id="{B95209FF-01F0-46E8-B8C3-4A64F0CF2CFC}"/>
              </a:ext>
            </a:extLst>
          </p:cNvPr>
          <p:cNvSpPr txBox="1">
            <a:spLocks noChangeArrowheads="1"/>
          </p:cNvSpPr>
          <p:nvPr/>
        </p:nvSpPr>
        <p:spPr bwMode="auto">
          <a:xfrm>
            <a:off x="4785157" y="2066877"/>
            <a:ext cx="2603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2" charset="-122"/>
              </a:defRPr>
            </a:lvl1pPr>
            <a:lvl2pPr marL="742950" indent="-285750">
              <a:defRPr sz="2000">
                <a:solidFill>
                  <a:schemeClr val="tx1"/>
                </a:solidFill>
                <a:latin typeface="Arial" panose="020B0604020202020204" pitchFamily="34" charset="0"/>
                <a:ea typeface="黑体" panose="02010609060101010101" pitchFamily="2" charset="-122"/>
              </a:defRPr>
            </a:lvl2pPr>
            <a:lvl3pPr marL="1143000" indent="-228600">
              <a:defRPr sz="2000">
                <a:solidFill>
                  <a:schemeClr val="tx1"/>
                </a:solidFill>
                <a:latin typeface="Arial" panose="020B0604020202020204" pitchFamily="34" charset="0"/>
                <a:ea typeface="黑体" panose="02010609060101010101" pitchFamily="2" charset="-122"/>
              </a:defRPr>
            </a:lvl3pPr>
            <a:lvl4pPr marL="1600200" indent="-228600">
              <a:defRPr sz="2000">
                <a:solidFill>
                  <a:schemeClr val="tx1"/>
                </a:solidFill>
                <a:latin typeface="Arial" panose="020B0604020202020204" pitchFamily="34" charset="0"/>
                <a:ea typeface="黑体" panose="02010609060101010101" pitchFamily="2" charset="-122"/>
              </a:defRPr>
            </a:lvl4pPr>
            <a:lvl5pPr marL="2057400" indent="-228600">
              <a:defRPr sz="2000">
                <a:solidFill>
                  <a:schemeClr val="tx1"/>
                </a:solidFill>
                <a:latin typeface="Arial" panose="020B0604020202020204" pitchFamily="34" charset="0"/>
                <a:ea typeface="黑体" panose="0201060906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2" charset="-122"/>
              </a:defRPr>
            </a:lvl9pPr>
          </a:lstStyle>
          <a:p>
            <a:pPr algn="ctr" fontAlgn="base">
              <a:spcBef>
                <a:spcPct val="0"/>
              </a:spcBef>
              <a:spcAft>
                <a:spcPct val="0"/>
              </a:spcAft>
              <a:defRPr/>
            </a:pPr>
            <a:r>
              <a:rPr lang="zh-CN" altLang="en-US" sz="1400" b="1" dirty="0">
                <a:solidFill>
                  <a:srgbClr val="0000FF"/>
                </a:solidFill>
                <a:latin typeface="方正大黑简体" panose="03000509000000000000" pitchFamily="2" charset="-122"/>
                <a:ea typeface="方正大黑简体" panose="03000509000000000000" pitchFamily="2" charset="-122"/>
                <a:sym typeface="+mn-ea"/>
              </a:rPr>
              <a:t>技术对策</a:t>
            </a:r>
          </a:p>
        </p:txBody>
      </p:sp>
      <p:sp>
        <p:nvSpPr>
          <p:cNvPr id="110" name="文本框 47134">
            <a:extLst>
              <a:ext uri="{FF2B5EF4-FFF2-40B4-BE49-F238E27FC236}">
                <a16:creationId xmlns:a16="http://schemas.microsoft.com/office/drawing/2014/main" id="{7A133BDA-8394-42C6-981A-07A3166765AE}"/>
              </a:ext>
            </a:extLst>
          </p:cNvPr>
          <p:cNvSpPr txBox="1"/>
          <p:nvPr/>
        </p:nvSpPr>
        <p:spPr>
          <a:xfrm>
            <a:off x="5512667" y="6062427"/>
            <a:ext cx="1092994" cy="518091"/>
          </a:xfrm>
          <a:prstGeom prst="rect">
            <a:avLst/>
          </a:prstGeom>
          <a:solidFill>
            <a:schemeClr val="accent2">
              <a:lumMod val="20000"/>
              <a:lumOff val="80000"/>
            </a:scheme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部署新井</a:t>
            </a:r>
            <a:endParaRPr lang="en-US" altLang="zh-CN" sz="1050" dirty="0">
              <a:solidFill>
                <a:srgbClr val="002060"/>
              </a:solidFill>
              <a:latin typeface="微软雅黑" panose="020B0503020204020204" pitchFamily="34" charset="-122"/>
              <a:ea typeface="方正大黑简体" panose="03000509000000000000" pitchFamily="2" charset="-122"/>
            </a:endParaRPr>
          </a:p>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重建井网</a:t>
            </a:r>
            <a:endParaRPr lang="en-US" altLang="zh-CN" sz="900" b="1" kern="0" dirty="0">
              <a:solidFill>
                <a:srgbClr val="000066"/>
              </a:solidFill>
              <a:latin typeface="微软雅黑" panose="020B0503020204020204" pitchFamily="34" charset="-122"/>
              <a:ea typeface="方正大黑简体" panose="03000509000000000000" pitchFamily="2" charset="-122"/>
            </a:endParaRPr>
          </a:p>
        </p:txBody>
      </p:sp>
      <p:sp>
        <p:nvSpPr>
          <p:cNvPr id="111" name="文本框 47134">
            <a:extLst>
              <a:ext uri="{FF2B5EF4-FFF2-40B4-BE49-F238E27FC236}">
                <a16:creationId xmlns:a16="http://schemas.microsoft.com/office/drawing/2014/main" id="{B355A960-7F9B-4DAD-8DCF-3068B57F9781}"/>
              </a:ext>
            </a:extLst>
          </p:cNvPr>
          <p:cNvSpPr txBox="1"/>
          <p:nvPr/>
        </p:nvSpPr>
        <p:spPr>
          <a:xfrm>
            <a:off x="5501300" y="5268150"/>
            <a:ext cx="1092994" cy="518091"/>
          </a:xfrm>
          <a:prstGeom prst="rect">
            <a:avLst/>
          </a:prstGeom>
          <a:solidFill>
            <a:schemeClr val="accent2">
              <a:lumMod val="20000"/>
              <a:lumOff val="80000"/>
            </a:scheme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层系重组</a:t>
            </a:r>
            <a:endParaRPr lang="en-US" altLang="zh-CN" sz="1050" dirty="0">
              <a:solidFill>
                <a:srgbClr val="002060"/>
              </a:solidFill>
              <a:latin typeface="微软雅黑" panose="020B0503020204020204" pitchFamily="34" charset="-122"/>
              <a:ea typeface="方正大黑简体" panose="03000509000000000000" pitchFamily="2" charset="-122"/>
            </a:endParaRPr>
          </a:p>
          <a:p>
            <a:pPr algn="ctr">
              <a:lnSpc>
                <a:spcPct val="110000"/>
              </a:lnSpc>
              <a:spcBef>
                <a:spcPct val="50000"/>
              </a:spcBef>
              <a:buClr>
                <a:prstClr val="white"/>
              </a:buClr>
              <a:defRPr/>
            </a:pPr>
            <a:r>
              <a:rPr lang="zh-CN" altLang="en-US" sz="1050" b="1" kern="0" dirty="0">
                <a:solidFill>
                  <a:srgbClr val="002060"/>
                </a:solidFill>
                <a:latin typeface="微软雅黑" panose="020B0503020204020204" pitchFamily="34" charset="-122"/>
                <a:ea typeface="方正大黑简体" panose="03000509000000000000" pitchFamily="2" charset="-122"/>
              </a:rPr>
              <a:t>完善井网</a:t>
            </a:r>
            <a:endParaRPr lang="en-US" altLang="zh-CN" sz="900" b="1" kern="0" dirty="0">
              <a:solidFill>
                <a:srgbClr val="000066"/>
              </a:solidFill>
              <a:latin typeface="微软雅黑" panose="020B0503020204020204" pitchFamily="34" charset="-122"/>
              <a:ea typeface="方正大黑简体" panose="03000509000000000000" pitchFamily="2" charset="-122"/>
            </a:endParaRPr>
          </a:p>
        </p:txBody>
      </p:sp>
      <p:cxnSp>
        <p:nvCxnSpPr>
          <p:cNvPr id="112" name="直接箭头连接符 67">
            <a:extLst>
              <a:ext uri="{FF2B5EF4-FFF2-40B4-BE49-F238E27FC236}">
                <a16:creationId xmlns:a16="http://schemas.microsoft.com/office/drawing/2014/main" id="{9720A78A-9A7F-4A3E-820F-22C2C3A51160}"/>
              </a:ext>
            </a:extLst>
          </p:cNvPr>
          <p:cNvCxnSpPr>
            <a:cxnSpLocks noChangeShapeType="1"/>
            <a:endCxn id="110" idx="1"/>
          </p:cNvCxnSpPr>
          <p:nvPr/>
        </p:nvCxnSpPr>
        <p:spPr bwMode="auto">
          <a:xfrm>
            <a:off x="4717294" y="5876049"/>
            <a:ext cx="795373" cy="445424"/>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cxnSp>
        <p:nvCxnSpPr>
          <p:cNvPr id="113" name="直接箭头连接符 67">
            <a:extLst>
              <a:ext uri="{FF2B5EF4-FFF2-40B4-BE49-F238E27FC236}">
                <a16:creationId xmlns:a16="http://schemas.microsoft.com/office/drawing/2014/main" id="{ED38D9C0-B005-49A2-9E8C-824FCF0D8F00}"/>
              </a:ext>
            </a:extLst>
          </p:cNvPr>
          <p:cNvCxnSpPr>
            <a:cxnSpLocks noChangeShapeType="1"/>
          </p:cNvCxnSpPr>
          <p:nvPr/>
        </p:nvCxnSpPr>
        <p:spPr bwMode="auto">
          <a:xfrm flipV="1">
            <a:off x="6605661" y="5220476"/>
            <a:ext cx="502002" cy="350943"/>
          </a:xfrm>
          <a:prstGeom prst="straightConnector1">
            <a:avLst/>
          </a:prstGeom>
          <a:noFill/>
          <a:ln w="28575">
            <a:solidFill>
              <a:srgbClr val="0070C0"/>
            </a:solidFill>
            <a:miter lim="800000"/>
            <a:tailEnd type="triangle" w="med" len="med"/>
          </a:ln>
          <a:extLst>
            <a:ext uri="{909E8E84-426E-40DD-AFC4-6F175D3DCCD1}">
              <a14:hiddenFill xmlns:a14="http://schemas.microsoft.com/office/drawing/2010/main">
                <a:noFill/>
              </a14:hiddenFill>
            </a:ext>
          </a:extLst>
        </p:spPr>
      </p:cxnSp>
      <p:sp>
        <p:nvSpPr>
          <p:cNvPr id="114" name="文本框 47134">
            <a:extLst>
              <a:ext uri="{FF2B5EF4-FFF2-40B4-BE49-F238E27FC236}">
                <a16:creationId xmlns:a16="http://schemas.microsoft.com/office/drawing/2014/main" id="{5D2ECCB6-36DB-4887-A641-75E41524DF42}"/>
              </a:ext>
            </a:extLst>
          </p:cNvPr>
          <p:cNvSpPr txBox="1"/>
          <p:nvPr/>
        </p:nvSpPr>
        <p:spPr>
          <a:xfrm>
            <a:off x="5488687" y="4597666"/>
            <a:ext cx="1092994" cy="259558"/>
          </a:xfrm>
          <a:prstGeom prst="rect">
            <a:avLst/>
          </a:prstGeom>
          <a:solidFill>
            <a:schemeClr val="accent2">
              <a:lumMod val="20000"/>
              <a:lumOff val="80000"/>
            </a:scheme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液量调整</a:t>
            </a:r>
            <a:endParaRPr lang="en-US" altLang="zh-CN" sz="1050" dirty="0">
              <a:solidFill>
                <a:srgbClr val="002060"/>
              </a:solidFill>
              <a:latin typeface="微软雅黑" panose="020B0503020204020204" pitchFamily="34" charset="-122"/>
              <a:ea typeface="方正大黑简体" panose="03000509000000000000" pitchFamily="2" charset="-122"/>
            </a:endParaRPr>
          </a:p>
        </p:txBody>
      </p:sp>
      <p:cxnSp>
        <p:nvCxnSpPr>
          <p:cNvPr id="115" name="直接箭头连接符 67">
            <a:extLst>
              <a:ext uri="{FF2B5EF4-FFF2-40B4-BE49-F238E27FC236}">
                <a16:creationId xmlns:a16="http://schemas.microsoft.com/office/drawing/2014/main" id="{79B969EA-D5D6-4252-8A3D-9DBE9B49E5D9}"/>
              </a:ext>
            </a:extLst>
          </p:cNvPr>
          <p:cNvCxnSpPr>
            <a:cxnSpLocks noChangeShapeType="1"/>
          </p:cNvCxnSpPr>
          <p:nvPr/>
        </p:nvCxnSpPr>
        <p:spPr bwMode="auto">
          <a:xfrm flipV="1">
            <a:off x="4763664" y="5487800"/>
            <a:ext cx="718816" cy="1"/>
          </a:xfrm>
          <a:prstGeom prst="straightConnector1">
            <a:avLst/>
          </a:prstGeom>
          <a:noFill/>
          <a:ln w="28575">
            <a:solidFill>
              <a:srgbClr val="0070C0"/>
            </a:solidFill>
            <a:miter lim="800000"/>
            <a:tailEnd type="triangle" w="med" len="med"/>
          </a:ln>
          <a:extLst>
            <a:ext uri="{909E8E84-426E-40DD-AFC4-6F175D3DCCD1}">
              <a14:hiddenFill xmlns:a14="http://schemas.microsoft.com/office/drawing/2010/main">
                <a:noFill/>
              </a14:hiddenFill>
            </a:ext>
          </a:extLst>
        </p:spPr>
      </p:cxnSp>
      <p:cxnSp>
        <p:nvCxnSpPr>
          <p:cNvPr id="116" name="直接箭头连接符 67">
            <a:extLst>
              <a:ext uri="{FF2B5EF4-FFF2-40B4-BE49-F238E27FC236}">
                <a16:creationId xmlns:a16="http://schemas.microsoft.com/office/drawing/2014/main" id="{9C3E8BBE-39E6-4FA1-9557-048EC76286D7}"/>
              </a:ext>
            </a:extLst>
          </p:cNvPr>
          <p:cNvCxnSpPr>
            <a:cxnSpLocks noChangeShapeType="1"/>
            <a:endCxn id="88" idx="1"/>
          </p:cNvCxnSpPr>
          <p:nvPr/>
        </p:nvCxnSpPr>
        <p:spPr bwMode="auto">
          <a:xfrm flipV="1">
            <a:off x="6581681" y="4121445"/>
            <a:ext cx="556268" cy="631670"/>
          </a:xfrm>
          <a:prstGeom prst="straightConnector1">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7" name="文本框 47134">
            <a:extLst>
              <a:ext uri="{FF2B5EF4-FFF2-40B4-BE49-F238E27FC236}">
                <a16:creationId xmlns:a16="http://schemas.microsoft.com/office/drawing/2014/main" id="{1C723855-B320-4145-818F-416AA1E1A580}"/>
              </a:ext>
            </a:extLst>
          </p:cNvPr>
          <p:cNvSpPr txBox="1"/>
          <p:nvPr/>
        </p:nvSpPr>
        <p:spPr>
          <a:xfrm>
            <a:off x="5471955" y="3552949"/>
            <a:ext cx="1092994" cy="259558"/>
          </a:xfrm>
          <a:prstGeom prst="rect">
            <a:avLst/>
          </a:prstGeom>
          <a:solidFill>
            <a:schemeClr val="accent2">
              <a:lumMod val="20000"/>
              <a:lumOff val="80000"/>
            </a:scheme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精细分注</a:t>
            </a:r>
            <a:endParaRPr lang="en-US" altLang="zh-CN" sz="1050" dirty="0">
              <a:solidFill>
                <a:srgbClr val="002060"/>
              </a:solidFill>
              <a:latin typeface="微软雅黑" panose="020B0503020204020204" pitchFamily="34" charset="-122"/>
              <a:ea typeface="方正大黑简体" panose="03000509000000000000" pitchFamily="2" charset="-122"/>
            </a:endParaRPr>
          </a:p>
        </p:txBody>
      </p:sp>
      <p:cxnSp>
        <p:nvCxnSpPr>
          <p:cNvPr id="118" name="直接箭头连接符 117">
            <a:extLst>
              <a:ext uri="{FF2B5EF4-FFF2-40B4-BE49-F238E27FC236}">
                <a16:creationId xmlns:a16="http://schemas.microsoft.com/office/drawing/2014/main" id="{65445082-CE88-4B5F-872F-5C3853974E41}"/>
              </a:ext>
            </a:extLst>
          </p:cNvPr>
          <p:cNvCxnSpPr>
            <a:cxnSpLocks noChangeShapeType="1"/>
            <a:endCxn id="114" idx="1"/>
          </p:cNvCxnSpPr>
          <p:nvPr/>
        </p:nvCxnSpPr>
        <p:spPr bwMode="auto">
          <a:xfrm flipV="1">
            <a:off x="4689733" y="4727445"/>
            <a:ext cx="798954" cy="418574"/>
          </a:xfrm>
          <a:prstGeom prst="straightConnector1">
            <a:avLst/>
          </a:prstGeom>
          <a:noFill/>
          <a:ln w="28575">
            <a:solidFill>
              <a:srgbClr val="FF0000"/>
            </a:solidFill>
            <a:miter lim="800000"/>
            <a:tailEnd type="triangle" w="med" len="med"/>
          </a:ln>
          <a:extLst>
            <a:ext uri="{909E8E84-426E-40DD-AFC4-6F175D3DCCD1}">
              <a14:hiddenFill xmlns:a14="http://schemas.microsoft.com/office/drawing/2010/main">
                <a:noFill/>
              </a14:hiddenFill>
            </a:ext>
          </a:extLst>
        </p:spPr>
      </p:cxnSp>
      <p:sp>
        <p:nvSpPr>
          <p:cNvPr id="119" name="文本框 47134">
            <a:extLst>
              <a:ext uri="{FF2B5EF4-FFF2-40B4-BE49-F238E27FC236}">
                <a16:creationId xmlns:a16="http://schemas.microsoft.com/office/drawing/2014/main" id="{8E37899B-1D3D-4702-AA05-A148EF0D7392}"/>
              </a:ext>
            </a:extLst>
          </p:cNvPr>
          <p:cNvSpPr txBox="1"/>
          <p:nvPr/>
        </p:nvSpPr>
        <p:spPr>
          <a:xfrm>
            <a:off x="5482480" y="2601044"/>
            <a:ext cx="1092994" cy="518091"/>
          </a:xfrm>
          <a:prstGeom prst="rect">
            <a:avLst/>
          </a:prstGeom>
          <a:solidFill>
            <a:schemeClr val="accent2">
              <a:lumMod val="20000"/>
              <a:lumOff val="80000"/>
            </a:schemeClr>
          </a:soli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spAutoFit/>
          </a:bodyPr>
          <a:lstStyle/>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调剖调驱</a:t>
            </a:r>
            <a:endParaRPr lang="en-US" altLang="zh-CN" sz="1050" dirty="0">
              <a:solidFill>
                <a:srgbClr val="002060"/>
              </a:solidFill>
              <a:latin typeface="微软雅黑" panose="020B0503020204020204" pitchFamily="34" charset="-122"/>
              <a:ea typeface="方正大黑简体" panose="03000509000000000000" pitchFamily="2" charset="-122"/>
            </a:endParaRPr>
          </a:p>
          <a:p>
            <a:pPr algn="ctr">
              <a:lnSpc>
                <a:spcPct val="110000"/>
              </a:lnSpc>
              <a:spcBef>
                <a:spcPct val="50000"/>
              </a:spcBef>
              <a:buClr>
                <a:prstClr val="white"/>
              </a:buClr>
              <a:defRPr/>
            </a:pPr>
            <a:r>
              <a:rPr lang="zh-CN" altLang="en-US" sz="1050" dirty="0">
                <a:solidFill>
                  <a:srgbClr val="002060"/>
                </a:solidFill>
                <a:latin typeface="微软雅黑" panose="020B0503020204020204" pitchFamily="34" charset="-122"/>
                <a:ea typeface="方正大黑简体" panose="03000509000000000000" pitchFamily="2" charset="-122"/>
              </a:rPr>
              <a:t>一井一策</a:t>
            </a:r>
            <a:endParaRPr lang="en-US" altLang="zh-CN" sz="1050" dirty="0">
              <a:solidFill>
                <a:srgbClr val="002060"/>
              </a:solidFill>
              <a:latin typeface="微软雅黑" panose="020B0503020204020204" pitchFamily="34" charset="-122"/>
              <a:ea typeface="方正大黑简体" panose="03000509000000000000" pitchFamily="2" charset="-122"/>
            </a:endParaRPr>
          </a:p>
        </p:txBody>
      </p:sp>
      <p:cxnSp>
        <p:nvCxnSpPr>
          <p:cNvPr id="120" name="直接箭头连接符 67">
            <a:extLst>
              <a:ext uri="{FF2B5EF4-FFF2-40B4-BE49-F238E27FC236}">
                <a16:creationId xmlns:a16="http://schemas.microsoft.com/office/drawing/2014/main" id="{AE550DBB-42D4-4D9C-A698-4F2BD53288FD}"/>
              </a:ext>
            </a:extLst>
          </p:cNvPr>
          <p:cNvCxnSpPr>
            <a:cxnSpLocks noChangeShapeType="1"/>
          </p:cNvCxnSpPr>
          <p:nvPr/>
        </p:nvCxnSpPr>
        <p:spPr bwMode="auto">
          <a:xfrm>
            <a:off x="6594294" y="2901578"/>
            <a:ext cx="513369" cy="14117"/>
          </a:xfrm>
          <a:prstGeom prst="straightConnector1">
            <a:avLst/>
          </a:prstGeom>
          <a:noFill/>
          <a:ln w="28575">
            <a:solidFill>
              <a:srgbClr val="0000CC"/>
            </a:solidFill>
            <a:miter lim="800000"/>
            <a:tailEnd type="triangle" w="med" len="med"/>
          </a:ln>
          <a:extLst>
            <a:ext uri="{909E8E84-426E-40DD-AFC4-6F175D3DCCD1}">
              <a14:hiddenFill xmlns:a14="http://schemas.microsoft.com/office/drawing/2010/main">
                <a:noFill/>
              </a14:hiddenFill>
            </a:ext>
          </a:extLst>
        </p:spPr>
      </p:cxnSp>
      <p:cxnSp>
        <p:nvCxnSpPr>
          <p:cNvPr id="121" name="直接箭头连接符 15">
            <a:extLst>
              <a:ext uri="{FF2B5EF4-FFF2-40B4-BE49-F238E27FC236}">
                <a16:creationId xmlns:a16="http://schemas.microsoft.com/office/drawing/2014/main" id="{0C0CEF52-BF47-42A2-AC5B-1C023CFF19F6}"/>
              </a:ext>
            </a:extLst>
          </p:cNvPr>
          <p:cNvCxnSpPr>
            <a:cxnSpLocks noChangeShapeType="1"/>
          </p:cNvCxnSpPr>
          <p:nvPr/>
        </p:nvCxnSpPr>
        <p:spPr bwMode="auto">
          <a:xfrm>
            <a:off x="4785157" y="3821570"/>
            <a:ext cx="551953" cy="0"/>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cxnSp>
        <p:nvCxnSpPr>
          <p:cNvPr id="122" name="直接箭头连接符 15">
            <a:extLst>
              <a:ext uri="{FF2B5EF4-FFF2-40B4-BE49-F238E27FC236}">
                <a16:creationId xmlns:a16="http://schemas.microsoft.com/office/drawing/2014/main" id="{FE75CE87-BA03-4417-AAF6-BA291E80B1EE}"/>
              </a:ext>
            </a:extLst>
          </p:cNvPr>
          <p:cNvCxnSpPr>
            <a:cxnSpLocks noChangeShapeType="1"/>
          </p:cNvCxnSpPr>
          <p:nvPr/>
        </p:nvCxnSpPr>
        <p:spPr bwMode="auto">
          <a:xfrm>
            <a:off x="6585996" y="3821570"/>
            <a:ext cx="521667" cy="1013556"/>
          </a:xfrm>
          <a:prstGeom prst="straightConnector1">
            <a:avLst/>
          </a:prstGeom>
          <a:noFill/>
          <a:ln w="28575">
            <a:solidFill>
              <a:srgbClr val="800080"/>
            </a:solidFill>
            <a:miter lim="800000"/>
            <a:tailEnd type="triangle" w="med" len="med"/>
          </a:ln>
          <a:extLst>
            <a:ext uri="{909E8E84-426E-40DD-AFC4-6F175D3DCCD1}">
              <a14:hiddenFill xmlns:a14="http://schemas.microsoft.com/office/drawing/2010/main">
                <a:noFill/>
              </a14:hiddenFill>
            </a:ext>
          </a:extLst>
        </p:spPr>
      </p:cxnSp>
      <p:sp>
        <p:nvSpPr>
          <p:cNvPr id="123" name="文本框 122">
            <a:extLst>
              <a:ext uri="{FF2B5EF4-FFF2-40B4-BE49-F238E27FC236}">
                <a16:creationId xmlns:a16="http://schemas.microsoft.com/office/drawing/2014/main" id="{D3CF29FB-9026-4ABF-9530-698EA4BB2B91}"/>
              </a:ext>
            </a:extLst>
          </p:cNvPr>
          <p:cNvSpPr txBox="1"/>
          <p:nvPr/>
        </p:nvSpPr>
        <p:spPr>
          <a:xfrm>
            <a:off x="377575" y="1016974"/>
            <a:ext cx="246191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solidFill>
                  <a:srgbClr val="C00000"/>
                </a:solidFill>
                <a:latin typeface="方正大黑简体" panose="02010601030101010101" pitchFamily="2" charset="-122"/>
                <a:ea typeface="方正大黑简体" panose="02010601030101010101" pitchFamily="2" charset="-122"/>
              </a:rPr>
              <a:t>渗流场调控</a:t>
            </a:r>
            <a:endParaRPr lang="zh-CN" altLang="en-US" dirty="0">
              <a:solidFill>
                <a:srgbClr val="C00000"/>
              </a:solidFill>
              <a:latin typeface="方正大黑简体" panose="02010601030101010101" pitchFamily="2" charset="-122"/>
              <a:ea typeface="方正大黑简体" panose="02010601030101010101" pitchFamily="2" charset="-122"/>
            </a:endParaRPr>
          </a:p>
        </p:txBody>
      </p:sp>
    </p:spTree>
    <p:extLst>
      <p:ext uri="{BB962C8B-B14F-4D97-AF65-F5344CB8AC3E}">
        <p14:creationId xmlns:p14="http://schemas.microsoft.com/office/powerpoint/2010/main" val="2128998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BFEEF8B-0D1A-4493-9AF2-EABFF5206065}"/>
              </a:ext>
            </a:extLst>
          </p:cNvPr>
          <p:cNvPicPr>
            <a:picLocks noChangeAspect="1"/>
          </p:cNvPicPr>
          <p:nvPr/>
        </p:nvPicPr>
        <p:blipFill rotWithShape="1">
          <a:blip r:embed="rId2"/>
          <a:srcRect r="57928"/>
          <a:stretch/>
        </p:blipFill>
        <p:spPr>
          <a:xfrm>
            <a:off x="691332" y="2544453"/>
            <a:ext cx="2800390" cy="3904927"/>
          </a:xfrm>
          <a:prstGeom prst="rect">
            <a:avLst/>
          </a:prstGeom>
        </p:spPr>
      </p:pic>
      <p:sp>
        <p:nvSpPr>
          <p:cNvPr id="96" name="文本框 95">
            <a:extLst>
              <a:ext uri="{FF2B5EF4-FFF2-40B4-BE49-F238E27FC236}">
                <a16:creationId xmlns:a16="http://schemas.microsoft.com/office/drawing/2014/main" id="{9F6B1F2B-4279-40AF-9A18-67779664EFBE}"/>
              </a:ext>
            </a:extLst>
          </p:cNvPr>
          <p:cNvSpPr txBox="1"/>
          <p:nvPr/>
        </p:nvSpPr>
        <p:spPr>
          <a:xfrm>
            <a:off x="957987" y="3635143"/>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强优势流场</a:t>
            </a:r>
          </a:p>
        </p:txBody>
      </p:sp>
      <p:sp>
        <p:nvSpPr>
          <p:cNvPr id="97" name="文本框 96">
            <a:extLst>
              <a:ext uri="{FF2B5EF4-FFF2-40B4-BE49-F238E27FC236}">
                <a16:creationId xmlns:a16="http://schemas.microsoft.com/office/drawing/2014/main" id="{252AADBB-A2F2-4972-9E2E-E8643CCC1790}"/>
              </a:ext>
            </a:extLst>
          </p:cNvPr>
          <p:cNvSpPr txBox="1"/>
          <p:nvPr/>
        </p:nvSpPr>
        <p:spPr>
          <a:xfrm>
            <a:off x="957987" y="3462223"/>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优势流场</a:t>
            </a:r>
            <a:r>
              <a:rPr lang="en-US" altLang="zh-CN" sz="600" dirty="0">
                <a:solidFill>
                  <a:srgbClr val="002060"/>
                </a:solidFill>
                <a:latin typeface="方正大黑简体" panose="03000509000000000000" pitchFamily="65" charset="-122"/>
                <a:ea typeface="方正大黑简体" panose="03000509000000000000" pitchFamily="65" charset="-122"/>
              </a:rPr>
              <a:t>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98" name="文本框 97">
            <a:extLst>
              <a:ext uri="{FF2B5EF4-FFF2-40B4-BE49-F238E27FC236}">
                <a16:creationId xmlns:a16="http://schemas.microsoft.com/office/drawing/2014/main" id="{70D49979-0F41-4516-91C4-E7DEFEC029B3}"/>
              </a:ext>
            </a:extLst>
          </p:cNvPr>
          <p:cNvSpPr txBox="1"/>
          <p:nvPr/>
        </p:nvSpPr>
        <p:spPr>
          <a:xfrm>
            <a:off x="957987" y="3311007"/>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优势流场</a:t>
            </a:r>
            <a:r>
              <a:rPr lang="en-US" altLang="zh-CN" sz="600" dirty="0">
                <a:solidFill>
                  <a:srgbClr val="002060"/>
                </a:solidFill>
                <a:latin typeface="方正大黑简体" panose="03000509000000000000" pitchFamily="65" charset="-122"/>
                <a:ea typeface="方正大黑简体" panose="03000509000000000000" pitchFamily="65" charset="-122"/>
              </a:rPr>
              <a:t>II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99" name="文本框 98">
            <a:extLst>
              <a:ext uri="{FF2B5EF4-FFF2-40B4-BE49-F238E27FC236}">
                <a16:creationId xmlns:a16="http://schemas.microsoft.com/office/drawing/2014/main" id="{47D9ED18-EB19-4278-B5B6-B9E102E4FD90}"/>
              </a:ext>
            </a:extLst>
          </p:cNvPr>
          <p:cNvSpPr txBox="1"/>
          <p:nvPr/>
        </p:nvSpPr>
        <p:spPr>
          <a:xfrm>
            <a:off x="957987" y="3132214"/>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弱势流场</a:t>
            </a:r>
            <a:r>
              <a:rPr lang="en-US" altLang="zh-CN" sz="600" dirty="0">
                <a:solidFill>
                  <a:srgbClr val="002060"/>
                </a:solidFill>
                <a:latin typeface="方正大黑简体" panose="03000509000000000000" pitchFamily="65" charset="-122"/>
                <a:ea typeface="方正大黑简体" panose="03000509000000000000" pitchFamily="65" charset="-122"/>
              </a:rPr>
              <a:t>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100" name="文本框 99">
            <a:extLst>
              <a:ext uri="{FF2B5EF4-FFF2-40B4-BE49-F238E27FC236}">
                <a16:creationId xmlns:a16="http://schemas.microsoft.com/office/drawing/2014/main" id="{EB73E8AD-944F-4309-A98B-84137A8BF202}"/>
              </a:ext>
            </a:extLst>
          </p:cNvPr>
          <p:cNvSpPr txBox="1"/>
          <p:nvPr/>
        </p:nvSpPr>
        <p:spPr>
          <a:xfrm>
            <a:off x="957987" y="2967313"/>
            <a:ext cx="478709" cy="92333"/>
          </a:xfrm>
          <a:prstGeom prst="rect">
            <a:avLst/>
          </a:prstGeom>
          <a:solidFill>
            <a:schemeClr val="bg1"/>
          </a:solidFill>
        </p:spPr>
        <p:txBody>
          <a:bodyPr wrap="square" lIns="0" tIns="0" rIns="0" bIns="0" rtlCol="0">
            <a:spAutoFit/>
          </a:bodyPr>
          <a:lstStyle/>
          <a:p>
            <a:pPr algn="ctr" fontAlgn="ctr"/>
            <a:r>
              <a:rPr lang="zh-CN" altLang="en-US" sz="600" dirty="0">
                <a:solidFill>
                  <a:srgbClr val="002060"/>
                </a:solidFill>
                <a:latin typeface="方正大黑简体" panose="03000509000000000000" pitchFamily="65" charset="-122"/>
                <a:ea typeface="方正大黑简体" panose="03000509000000000000" pitchFamily="65" charset="-122"/>
              </a:rPr>
              <a:t>弱势流场</a:t>
            </a:r>
            <a:r>
              <a:rPr lang="en-US" altLang="zh-CN" sz="600" dirty="0">
                <a:solidFill>
                  <a:srgbClr val="002060"/>
                </a:solidFill>
                <a:latin typeface="方正大黑简体" panose="03000509000000000000" pitchFamily="65" charset="-122"/>
                <a:ea typeface="方正大黑简体" panose="03000509000000000000" pitchFamily="65" charset="-122"/>
              </a:rPr>
              <a:t>II</a:t>
            </a:r>
            <a:r>
              <a:rPr lang="zh-CN" altLang="en-US" sz="600" dirty="0">
                <a:solidFill>
                  <a:srgbClr val="002060"/>
                </a:solidFill>
                <a:latin typeface="方正大黑简体" panose="03000509000000000000" pitchFamily="65" charset="-122"/>
                <a:ea typeface="方正大黑简体" panose="03000509000000000000" pitchFamily="65" charset="-122"/>
              </a:rPr>
              <a:t>类</a:t>
            </a:r>
          </a:p>
        </p:txBody>
      </p:sp>
      <p:sp>
        <p:nvSpPr>
          <p:cNvPr id="101" name="文本框 100">
            <a:extLst>
              <a:ext uri="{FF2B5EF4-FFF2-40B4-BE49-F238E27FC236}">
                <a16:creationId xmlns:a16="http://schemas.microsoft.com/office/drawing/2014/main" id="{5E3CF74C-C0C6-408D-927F-B512CD15FE12}"/>
              </a:ext>
            </a:extLst>
          </p:cNvPr>
          <p:cNvSpPr txBox="1"/>
          <p:nvPr/>
        </p:nvSpPr>
        <p:spPr>
          <a:xfrm>
            <a:off x="1077707" y="6504413"/>
            <a:ext cx="2414015"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枣</a:t>
            </a:r>
            <a:r>
              <a:rPr lang="en-US" altLang="zh-CN" sz="1200" dirty="0">
                <a:latin typeface="方正大黑简体" panose="03000509000000000000" pitchFamily="65" charset="-122"/>
                <a:ea typeface="方正大黑简体" panose="03000509000000000000" pitchFamily="65" charset="-122"/>
              </a:rPr>
              <a:t>V2-2</a:t>
            </a:r>
            <a:r>
              <a:rPr lang="zh-CN" altLang="en-US" sz="1200" dirty="0">
                <a:latin typeface="方正大黑简体" panose="03000509000000000000" pitchFamily="65" charset="-122"/>
                <a:ea typeface="方正大黑简体" panose="03000509000000000000" pitchFamily="65" charset="-122"/>
              </a:rPr>
              <a:t>小层流场强度</a:t>
            </a:r>
            <a:r>
              <a:rPr lang="en-US" altLang="zh-CN" sz="1200" dirty="0">
                <a:latin typeface="方正大黑简体" panose="03000509000000000000" pitchFamily="65" charset="-122"/>
                <a:ea typeface="方正大黑简体" panose="03000509000000000000" pitchFamily="65" charset="-122"/>
              </a:rPr>
              <a:t>Fs</a:t>
            </a:r>
            <a:r>
              <a:rPr lang="zh-CN" altLang="en-US" sz="1200" dirty="0">
                <a:latin typeface="方正大黑简体" panose="03000509000000000000" pitchFamily="65" charset="-122"/>
                <a:ea typeface="方正大黑简体" panose="03000509000000000000" pitchFamily="65" charset="-122"/>
              </a:rPr>
              <a:t>分级图</a:t>
            </a:r>
          </a:p>
        </p:txBody>
      </p:sp>
      <p:sp>
        <p:nvSpPr>
          <p:cNvPr id="12" name="TextBox 33">
            <a:extLst>
              <a:ext uri="{FF2B5EF4-FFF2-40B4-BE49-F238E27FC236}">
                <a16:creationId xmlns:a16="http://schemas.microsoft.com/office/drawing/2014/main" id="{DB60552B-4D71-4F5D-BD87-E7AA51C6930D}"/>
              </a:ext>
            </a:extLst>
          </p:cNvPr>
          <p:cNvSpPr txBox="1">
            <a:spLocks noChangeArrowheads="1"/>
          </p:cNvSpPr>
          <p:nvPr/>
        </p:nvSpPr>
        <p:spPr bwMode="auto">
          <a:xfrm>
            <a:off x="482875" y="1239508"/>
            <a:ext cx="8325776" cy="115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ea typeface="宋体" panose="02010600030101010101" pitchFamily="2" charset="-122"/>
              </a:defRPr>
            </a:lvl1pPr>
            <a:lvl2pPr marL="742950" indent="-285750" eaLnBrk="0" hangingPunct="0">
              <a:defRPr sz="2000">
                <a:solidFill>
                  <a:schemeClr val="tx1"/>
                </a:solidFill>
                <a:latin typeface="Arial" panose="020B0604020202020204" pitchFamily="34" charset="0"/>
                <a:ea typeface="宋体" panose="02010600030101010101" pitchFamily="2" charset="-122"/>
              </a:defRPr>
            </a:lvl2pPr>
            <a:lvl3pPr marL="1143000" indent="-228600" eaLnBrk="0" hangingPunct="0">
              <a:defRPr sz="2000">
                <a:solidFill>
                  <a:schemeClr val="tx1"/>
                </a:solidFill>
                <a:latin typeface="Arial" panose="020B0604020202020204" pitchFamily="34" charset="0"/>
                <a:ea typeface="宋体" panose="02010600030101010101" pitchFamily="2" charset="-122"/>
              </a:defRPr>
            </a:lvl3pPr>
            <a:lvl4pPr marL="1600200" indent="-228600" eaLnBrk="0" hangingPunct="0">
              <a:defRPr sz="2000">
                <a:solidFill>
                  <a:schemeClr val="tx1"/>
                </a:solidFill>
                <a:latin typeface="Arial" panose="020B0604020202020204" pitchFamily="34" charset="0"/>
                <a:ea typeface="宋体" panose="02010600030101010101" pitchFamily="2" charset="-122"/>
              </a:defRPr>
            </a:lvl4pPr>
            <a:lvl5pPr marL="2057400" indent="-228600" eaLnBrk="0" hangingPunct="0">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Wingdings" panose="05000000000000000000" pitchFamily="2" charset="2"/>
              <a:buChar char="u"/>
            </a:pPr>
            <a:r>
              <a:rPr lang="zh-CN" altLang="en-US" sz="1600" dirty="0">
                <a:solidFill>
                  <a:srgbClr val="FF0000"/>
                </a:solidFill>
                <a:latin typeface="微软雅黑" panose="020B0503020204020204" pitchFamily="34" charset="-122"/>
                <a:ea typeface="方正大黑简体" panose="03000509000000000000" pitchFamily="2" charset="-122"/>
              </a:rPr>
              <a:t>弱势渗流场</a:t>
            </a:r>
            <a:r>
              <a:rPr lang="en-US" altLang="zh-CN" sz="1600" dirty="0">
                <a:solidFill>
                  <a:srgbClr val="FF0000"/>
                </a:solidFill>
                <a:latin typeface="微软雅黑" panose="020B0503020204020204" pitchFamily="34" charset="-122"/>
                <a:ea typeface="方正大黑简体" panose="03000509000000000000" pitchFamily="2" charset="-122"/>
              </a:rPr>
              <a:t>I</a:t>
            </a:r>
            <a:r>
              <a:rPr lang="zh-CN" altLang="en-US" sz="1600" dirty="0">
                <a:solidFill>
                  <a:srgbClr val="FF0000"/>
                </a:solidFill>
                <a:latin typeface="微软雅黑" panose="020B0503020204020204" pitchFamily="34" charset="-122"/>
                <a:ea typeface="方正大黑简体" panose="03000509000000000000" pitchFamily="2" charset="-122"/>
              </a:rPr>
              <a:t>类</a:t>
            </a:r>
          </a:p>
          <a:p>
            <a:pPr eaLnBrk="1" hangingPunct="1">
              <a:lnSpc>
                <a:spcPct val="150000"/>
              </a:lnSpc>
            </a:pPr>
            <a:r>
              <a:rPr lang="zh-CN" altLang="en-US" sz="1600" dirty="0">
                <a:solidFill>
                  <a:srgbClr val="FF0000"/>
                </a:solidFill>
                <a:latin typeface="微软雅黑" panose="020B0503020204020204" pitchFamily="34" charset="-122"/>
                <a:ea typeface="方正大黑简体" panose="03000509000000000000" pitchFamily="2" charset="-122"/>
              </a:rPr>
              <a:t>     主要特点：</a:t>
            </a:r>
            <a:r>
              <a:rPr lang="zh-CN" altLang="en-US" sz="1600" dirty="0">
                <a:solidFill>
                  <a:srgbClr val="002060"/>
                </a:solidFill>
                <a:latin typeface="微软雅黑" panose="020B0503020204020204" pitchFamily="34" charset="-122"/>
                <a:ea typeface="方正大黑简体" panose="03000509000000000000" pitchFamily="2" charset="-122"/>
              </a:rPr>
              <a:t>主力砂体注水波</a:t>
            </a:r>
            <a:r>
              <a:rPr lang="zh-CN" altLang="en-US" sz="1600" dirty="0">
                <a:solidFill>
                  <a:srgbClr val="000066"/>
                </a:solidFill>
                <a:latin typeface="微软雅黑" panose="020B0503020204020204" pitchFamily="34" charset="-122"/>
                <a:ea typeface="方正大黑简体" panose="03000509000000000000" pitchFamily="2" charset="-122"/>
              </a:rPr>
              <a:t>及程度高，采出程度较高</a:t>
            </a:r>
            <a:r>
              <a:rPr lang="en-US" altLang="zh-CN" sz="1600" dirty="0">
                <a:solidFill>
                  <a:srgbClr val="000066"/>
                </a:solidFill>
                <a:latin typeface="微软雅黑" panose="020B0503020204020204" pitchFamily="34" charset="-122"/>
                <a:ea typeface="方正大黑简体" panose="03000509000000000000" pitchFamily="2" charset="-122"/>
              </a:rPr>
              <a:t>26.2%</a:t>
            </a:r>
            <a:r>
              <a:rPr lang="zh-CN" altLang="en-US" sz="1600" dirty="0">
                <a:solidFill>
                  <a:srgbClr val="000066"/>
                </a:solidFill>
                <a:latin typeface="微软雅黑" panose="020B0503020204020204" pitchFamily="34" charset="-122"/>
                <a:ea typeface="方正大黑简体" panose="03000509000000000000" pitchFamily="2" charset="-122"/>
              </a:rPr>
              <a:t>，有井网欠完善</a:t>
            </a:r>
            <a:endParaRPr lang="en-US" altLang="zh-CN" sz="1600" dirty="0">
              <a:solidFill>
                <a:srgbClr val="000066"/>
              </a:solidFill>
              <a:latin typeface="微软雅黑" panose="020B0503020204020204" pitchFamily="34" charset="-122"/>
              <a:ea typeface="方正大黑简体" panose="03000509000000000000" pitchFamily="2" charset="-122"/>
            </a:endParaRPr>
          </a:p>
          <a:p>
            <a:pPr eaLnBrk="1" hangingPunct="1">
              <a:lnSpc>
                <a:spcPct val="150000"/>
              </a:lnSpc>
            </a:pPr>
            <a:r>
              <a:rPr lang="en-US" altLang="zh-CN" sz="1600" dirty="0">
                <a:solidFill>
                  <a:srgbClr val="FF0000"/>
                </a:solidFill>
                <a:latin typeface="微软雅黑" panose="020B0503020204020204" pitchFamily="34" charset="-122"/>
                <a:ea typeface="方正大黑简体" panose="03000509000000000000" pitchFamily="2" charset="-122"/>
              </a:rPr>
              <a:t>     </a:t>
            </a:r>
            <a:r>
              <a:rPr lang="zh-CN" altLang="en-US" sz="1600" dirty="0">
                <a:solidFill>
                  <a:srgbClr val="FF0000"/>
                </a:solidFill>
                <a:latin typeface="微软雅黑" panose="020B0503020204020204" pitchFamily="34" charset="-122"/>
                <a:ea typeface="方正大黑简体" panose="03000509000000000000" pitchFamily="2" charset="-122"/>
              </a:rPr>
              <a:t>重构技术：</a:t>
            </a:r>
            <a:r>
              <a:rPr lang="zh-CN" altLang="en-US" sz="1600" dirty="0">
                <a:solidFill>
                  <a:srgbClr val="002060"/>
                </a:solidFill>
                <a:latin typeface="微软雅黑" panose="020B0503020204020204" pitchFamily="34" charset="-122"/>
                <a:ea typeface="方正大黑简体" panose="03000509000000000000" pitchFamily="2" charset="-122"/>
              </a:rPr>
              <a:t>重建层系井网（层系重组</a:t>
            </a:r>
            <a:r>
              <a:rPr lang="en-US" altLang="zh-CN" sz="1600" dirty="0">
                <a:solidFill>
                  <a:srgbClr val="002060"/>
                </a:solidFill>
                <a:latin typeface="微软雅黑" panose="020B0503020204020204" pitchFamily="34" charset="-122"/>
                <a:ea typeface="方正大黑简体" panose="03000509000000000000" pitchFamily="2" charset="-122"/>
              </a:rPr>
              <a:t>-</a:t>
            </a:r>
            <a:r>
              <a:rPr lang="zh-CN" altLang="en-US" sz="1600" dirty="0">
                <a:solidFill>
                  <a:srgbClr val="002060"/>
                </a:solidFill>
                <a:latin typeface="微软雅黑" panose="020B0503020204020204" pitchFamily="34" charset="-122"/>
                <a:ea typeface="方正大黑简体" panose="03000509000000000000" pitchFamily="2" charset="-122"/>
              </a:rPr>
              <a:t>完善井网）</a:t>
            </a:r>
            <a:endParaRPr lang="en-US" altLang="zh-CN" sz="1600" dirty="0">
              <a:solidFill>
                <a:srgbClr val="002060"/>
              </a:solidFill>
              <a:latin typeface="微软雅黑" panose="020B0503020204020204" pitchFamily="34" charset="-122"/>
              <a:ea typeface="方正大黑简体" panose="03000509000000000000" pitchFamily="2" charset="-122"/>
            </a:endParaRPr>
          </a:p>
        </p:txBody>
      </p:sp>
      <p:graphicFrame>
        <p:nvGraphicFramePr>
          <p:cNvPr id="13" name="表格 12">
            <a:extLst>
              <a:ext uri="{FF2B5EF4-FFF2-40B4-BE49-F238E27FC236}">
                <a16:creationId xmlns:a16="http://schemas.microsoft.com/office/drawing/2014/main" id="{4451840C-BCE9-4B82-90DB-98C01DAC163C}"/>
              </a:ext>
            </a:extLst>
          </p:cNvPr>
          <p:cNvGraphicFramePr>
            <a:graphicFrameLocks noGrp="1"/>
          </p:cNvGraphicFramePr>
          <p:nvPr>
            <p:extLst/>
          </p:nvPr>
        </p:nvGraphicFramePr>
        <p:xfrm>
          <a:off x="3583518" y="2496011"/>
          <a:ext cx="5225133" cy="865583"/>
        </p:xfrm>
        <a:graphic>
          <a:graphicData uri="http://schemas.openxmlformats.org/drawingml/2006/table">
            <a:tbl>
              <a:tblPr/>
              <a:tblGrid>
                <a:gridCol w="817092">
                  <a:extLst>
                    <a:ext uri="{9D8B030D-6E8A-4147-A177-3AD203B41FA5}">
                      <a16:colId xmlns:a16="http://schemas.microsoft.com/office/drawing/2014/main" val="3334515065"/>
                    </a:ext>
                  </a:extLst>
                </a:gridCol>
                <a:gridCol w="811470">
                  <a:extLst>
                    <a:ext uri="{9D8B030D-6E8A-4147-A177-3AD203B41FA5}">
                      <a16:colId xmlns:a16="http://schemas.microsoft.com/office/drawing/2014/main" val="1052754390"/>
                    </a:ext>
                  </a:extLst>
                </a:gridCol>
                <a:gridCol w="574624">
                  <a:extLst>
                    <a:ext uri="{9D8B030D-6E8A-4147-A177-3AD203B41FA5}">
                      <a16:colId xmlns:a16="http://schemas.microsoft.com/office/drawing/2014/main" val="2145118644"/>
                    </a:ext>
                  </a:extLst>
                </a:gridCol>
                <a:gridCol w="546420">
                  <a:extLst>
                    <a:ext uri="{9D8B030D-6E8A-4147-A177-3AD203B41FA5}">
                      <a16:colId xmlns:a16="http://schemas.microsoft.com/office/drawing/2014/main" val="1561764685"/>
                    </a:ext>
                  </a:extLst>
                </a:gridCol>
                <a:gridCol w="569054">
                  <a:extLst>
                    <a:ext uri="{9D8B030D-6E8A-4147-A177-3AD203B41FA5}">
                      <a16:colId xmlns:a16="http://schemas.microsoft.com/office/drawing/2014/main" val="2000347369"/>
                    </a:ext>
                  </a:extLst>
                </a:gridCol>
                <a:gridCol w="528035">
                  <a:extLst>
                    <a:ext uri="{9D8B030D-6E8A-4147-A177-3AD203B41FA5}">
                      <a16:colId xmlns:a16="http://schemas.microsoft.com/office/drawing/2014/main" val="3339817635"/>
                    </a:ext>
                  </a:extLst>
                </a:gridCol>
                <a:gridCol w="786750">
                  <a:extLst>
                    <a:ext uri="{9D8B030D-6E8A-4147-A177-3AD203B41FA5}">
                      <a16:colId xmlns:a16="http://schemas.microsoft.com/office/drawing/2014/main" val="136814610"/>
                    </a:ext>
                  </a:extLst>
                </a:gridCol>
                <a:gridCol w="591688">
                  <a:extLst>
                    <a:ext uri="{9D8B030D-6E8A-4147-A177-3AD203B41FA5}">
                      <a16:colId xmlns:a16="http://schemas.microsoft.com/office/drawing/2014/main" val="1340877612"/>
                    </a:ext>
                  </a:extLst>
                </a:gridCol>
              </a:tblGrid>
              <a:tr h="663046">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流场强度</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Fs</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分级标准</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流场</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类型</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砂体</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个数</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（个）</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地质</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储量</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累计采油（万吨）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采出</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程度</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剩余可</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采储量</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（万吨）</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储量</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占比</a:t>
                      </a:r>
                      <a:endPar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endParaRPr>
                    </a:p>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3535596050"/>
                  </a:ext>
                </a:extLst>
              </a:tr>
              <a:tr h="202537">
                <a:tc>
                  <a:txBody>
                    <a:bodyPr/>
                    <a:lstStyle/>
                    <a:p>
                      <a:pPr algn="ctr" rtl="0" fontAlgn="ctr"/>
                      <a:r>
                        <a:rPr lang="en-US" altLang="zh-CN" sz="1050" b="0" i="0" u="none" strike="noStrike" dirty="0">
                          <a:solidFill>
                            <a:srgbClr val="002060"/>
                          </a:solidFill>
                          <a:effectLst/>
                          <a:latin typeface="方正大黑简体" panose="03000509000000000000" pitchFamily="65" charset="-122"/>
                          <a:ea typeface="方正大黑简体" panose="03000509000000000000" pitchFamily="65" charset="-122"/>
                        </a:rPr>
                        <a:t>0.25-0.45</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弱势流场</a:t>
                      </a:r>
                      <a:r>
                        <a:rPr lang="en-US" sz="1050" b="0" i="0" u="none" strike="noStrike" dirty="0">
                          <a:solidFill>
                            <a:srgbClr val="002060"/>
                          </a:solidFill>
                          <a:effectLst/>
                          <a:latin typeface="方正大黑简体" panose="03000509000000000000" pitchFamily="65" charset="-122"/>
                          <a:ea typeface="方正大黑简体" panose="03000509000000000000" pitchFamily="65" charset="-122"/>
                        </a:rPr>
                        <a:t>I</a:t>
                      </a:r>
                      <a:r>
                        <a:rPr lang="zh-CN" altLang="en-US" sz="1050" b="0" i="0" u="none" strike="noStrike" dirty="0">
                          <a:solidFill>
                            <a:srgbClr val="002060"/>
                          </a:solidFill>
                          <a:effectLst/>
                          <a:latin typeface="方正大黑简体" panose="03000509000000000000" pitchFamily="65" charset="-122"/>
                          <a:ea typeface="方正大黑简体" panose="03000509000000000000" pitchFamily="65" charset="-122"/>
                        </a:rPr>
                        <a:t>类</a:t>
                      </a:r>
                    </a:p>
                  </a:txBody>
                  <a:tcPr marL="9525" marR="9525" marT="9525"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115</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519.0</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135.8</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26.2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82.2</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algn="ctr" rtl="0" fontAlgn="ctr"/>
                      <a:r>
                        <a:rPr lang="en-US" altLang="zh-CN" sz="1050" b="0" i="0" u="none" strike="noStrike" dirty="0">
                          <a:solidFill>
                            <a:srgbClr val="002060"/>
                          </a:solidFill>
                          <a:effectLst/>
                          <a:latin typeface="方正大黑简体" panose="02010601030101010101" pitchFamily="2" charset="-122"/>
                          <a:ea typeface="方正大黑简体" panose="02010601030101010101" pitchFamily="2" charset="-122"/>
                        </a:rPr>
                        <a:t>32.3</a:t>
                      </a:r>
                    </a:p>
                  </a:txBody>
                  <a:tcPr marL="7620" marR="7620" marT="7620" marB="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3908330650"/>
                  </a:ext>
                </a:extLst>
              </a:tr>
            </a:tbl>
          </a:graphicData>
        </a:graphic>
      </p:graphicFrame>
      <p:pic>
        <p:nvPicPr>
          <p:cNvPr id="16" name="图片 15" descr="上套方案">
            <a:extLst>
              <a:ext uri="{FF2B5EF4-FFF2-40B4-BE49-F238E27FC236}">
                <a16:creationId xmlns:a16="http://schemas.microsoft.com/office/drawing/2014/main" id="{E90F3A00-4138-4A06-8944-C670A61E4EF9}"/>
              </a:ext>
            </a:extLst>
          </p:cNvPr>
          <p:cNvPicPr>
            <a:picLocks noChangeAspect="1"/>
          </p:cNvPicPr>
          <p:nvPr/>
        </p:nvPicPr>
        <p:blipFill>
          <a:blip r:embed="rId3"/>
          <a:stretch>
            <a:fillRect/>
          </a:stretch>
        </p:blipFill>
        <p:spPr>
          <a:xfrm>
            <a:off x="3791242" y="3357173"/>
            <a:ext cx="1455985" cy="2056419"/>
          </a:xfrm>
          <a:prstGeom prst="rect">
            <a:avLst/>
          </a:prstGeom>
        </p:spPr>
      </p:pic>
      <p:pic>
        <p:nvPicPr>
          <p:cNvPr id="17" name="图片 16" descr="下套方案">
            <a:extLst>
              <a:ext uri="{FF2B5EF4-FFF2-40B4-BE49-F238E27FC236}">
                <a16:creationId xmlns:a16="http://schemas.microsoft.com/office/drawing/2014/main" id="{7CD83505-E52D-4A4C-8904-79EC5AFC9233}"/>
              </a:ext>
            </a:extLst>
          </p:cNvPr>
          <p:cNvPicPr>
            <a:picLocks noChangeAspect="1"/>
          </p:cNvPicPr>
          <p:nvPr/>
        </p:nvPicPr>
        <p:blipFill>
          <a:blip r:embed="rId4"/>
          <a:stretch>
            <a:fillRect/>
          </a:stretch>
        </p:blipFill>
        <p:spPr>
          <a:xfrm>
            <a:off x="5321278" y="3383020"/>
            <a:ext cx="1441681" cy="2055600"/>
          </a:xfrm>
          <a:prstGeom prst="rect">
            <a:avLst/>
          </a:prstGeom>
        </p:spPr>
      </p:pic>
      <p:sp>
        <p:nvSpPr>
          <p:cNvPr id="3" name="文本框 2">
            <a:extLst>
              <a:ext uri="{FF2B5EF4-FFF2-40B4-BE49-F238E27FC236}">
                <a16:creationId xmlns:a16="http://schemas.microsoft.com/office/drawing/2014/main" id="{F2EA8B22-3917-4868-8437-B2C56C596128}"/>
              </a:ext>
            </a:extLst>
          </p:cNvPr>
          <p:cNvSpPr txBox="1"/>
          <p:nvPr/>
        </p:nvSpPr>
        <p:spPr>
          <a:xfrm>
            <a:off x="6837010" y="3466505"/>
            <a:ext cx="1971641" cy="1899623"/>
          </a:xfrm>
          <a:prstGeom prst="rect">
            <a:avLst/>
          </a:prstGeom>
          <a:noFill/>
        </p:spPr>
        <p:txBody>
          <a:bodyPr wrap="square" rtlCol="0">
            <a:spAutoFit/>
          </a:bodyPr>
          <a:lstStyle/>
          <a:p>
            <a:pPr>
              <a:lnSpc>
                <a:spcPct val="150000"/>
              </a:lnSpc>
            </a:pPr>
            <a:r>
              <a:rPr lang="zh-CN" altLang="en-US" sz="1600" dirty="0">
                <a:solidFill>
                  <a:srgbClr val="002060"/>
                </a:solidFill>
                <a:latin typeface="方正大黑简体" panose="02010601030101010101" pitchFamily="2" charset="-122"/>
                <a:ea typeface="方正大黑简体" panose="02010601030101010101" pitchFamily="2" charset="-122"/>
              </a:rPr>
              <a:t>栆</a:t>
            </a:r>
            <a:r>
              <a:rPr lang="en-US" altLang="zh-CN" sz="1600" dirty="0">
                <a:solidFill>
                  <a:srgbClr val="002060"/>
                </a:solidFill>
                <a:latin typeface="方正大黑简体" panose="02010601030101010101" pitchFamily="2" charset="-122"/>
                <a:ea typeface="方正大黑简体" panose="02010601030101010101" pitchFamily="2" charset="-122"/>
              </a:rPr>
              <a:t>V1-V8</a:t>
            </a:r>
            <a:r>
              <a:rPr lang="zh-CN" altLang="en-US" sz="1600" dirty="0">
                <a:solidFill>
                  <a:srgbClr val="002060"/>
                </a:solidFill>
                <a:latin typeface="方正大黑简体" panose="02010601030101010101" pitchFamily="2" charset="-122"/>
                <a:ea typeface="方正大黑简体" panose="02010601030101010101" pitchFamily="2" charset="-122"/>
              </a:rPr>
              <a:t>主力层分两套层系开发</a:t>
            </a:r>
            <a:endParaRPr lang="en-US" altLang="zh-CN" sz="1600" dirty="0">
              <a:solidFill>
                <a:srgbClr val="002060"/>
              </a:solidFill>
              <a:latin typeface="方正大黑简体" panose="02010601030101010101" pitchFamily="2" charset="-122"/>
              <a:ea typeface="方正大黑简体" panose="02010601030101010101" pitchFamily="2" charset="-122"/>
            </a:endParaRPr>
          </a:p>
          <a:p>
            <a:pPr>
              <a:lnSpc>
                <a:spcPct val="150000"/>
              </a:lnSpc>
            </a:pPr>
            <a:r>
              <a:rPr lang="zh-CN" altLang="en-US" sz="1600" dirty="0">
                <a:solidFill>
                  <a:srgbClr val="002060"/>
                </a:solidFill>
                <a:latin typeface="方正大黑简体" panose="02010601030101010101" pitchFamily="2" charset="-122"/>
                <a:ea typeface="方正大黑简体" panose="02010601030101010101" pitchFamily="2" charset="-122"/>
              </a:rPr>
              <a:t>部署相对均衡的五点法井网，最大程度提高波及体积</a:t>
            </a:r>
          </a:p>
        </p:txBody>
      </p:sp>
      <p:graphicFrame>
        <p:nvGraphicFramePr>
          <p:cNvPr id="19" name="表格 18">
            <a:extLst>
              <a:ext uri="{FF2B5EF4-FFF2-40B4-BE49-F238E27FC236}">
                <a16:creationId xmlns:a16="http://schemas.microsoft.com/office/drawing/2014/main" id="{AF4ADF55-B741-4DD4-918F-6C86BC8CBECA}"/>
              </a:ext>
            </a:extLst>
          </p:cNvPr>
          <p:cNvGraphicFramePr>
            <a:graphicFrameLocks noGrp="1"/>
          </p:cNvGraphicFramePr>
          <p:nvPr>
            <p:extLst/>
          </p:nvPr>
        </p:nvGraphicFramePr>
        <p:xfrm>
          <a:off x="3801285" y="5479821"/>
          <a:ext cx="5007366" cy="1151421"/>
        </p:xfrm>
        <a:graphic>
          <a:graphicData uri="http://schemas.openxmlformats.org/drawingml/2006/table">
            <a:tbl>
              <a:tblPr/>
              <a:tblGrid>
                <a:gridCol w="427731">
                  <a:extLst>
                    <a:ext uri="{9D8B030D-6E8A-4147-A177-3AD203B41FA5}">
                      <a16:colId xmlns:a16="http://schemas.microsoft.com/office/drawing/2014/main" val="20000"/>
                    </a:ext>
                  </a:extLst>
                </a:gridCol>
                <a:gridCol w="421968">
                  <a:extLst>
                    <a:ext uri="{9D8B030D-6E8A-4147-A177-3AD203B41FA5}">
                      <a16:colId xmlns:a16="http://schemas.microsoft.com/office/drawing/2014/main" val="20001"/>
                    </a:ext>
                  </a:extLst>
                </a:gridCol>
                <a:gridCol w="369180">
                  <a:extLst>
                    <a:ext uri="{9D8B030D-6E8A-4147-A177-3AD203B41FA5}">
                      <a16:colId xmlns:a16="http://schemas.microsoft.com/office/drawing/2014/main" val="20002"/>
                    </a:ext>
                  </a:extLst>
                </a:gridCol>
                <a:gridCol w="377970">
                  <a:extLst>
                    <a:ext uri="{9D8B030D-6E8A-4147-A177-3AD203B41FA5}">
                      <a16:colId xmlns:a16="http://schemas.microsoft.com/office/drawing/2014/main" val="20003"/>
                    </a:ext>
                  </a:extLst>
                </a:gridCol>
                <a:gridCol w="404341">
                  <a:extLst>
                    <a:ext uri="{9D8B030D-6E8A-4147-A177-3AD203B41FA5}">
                      <a16:colId xmlns:a16="http://schemas.microsoft.com/office/drawing/2014/main" val="20004"/>
                    </a:ext>
                  </a:extLst>
                </a:gridCol>
                <a:gridCol w="391153">
                  <a:extLst>
                    <a:ext uri="{9D8B030D-6E8A-4147-A177-3AD203B41FA5}">
                      <a16:colId xmlns:a16="http://schemas.microsoft.com/office/drawing/2014/main" val="20005"/>
                    </a:ext>
                  </a:extLst>
                </a:gridCol>
                <a:gridCol w="399943">
                  <a:extLst>
                    <a:ext uri="{9D8B030D-6E8A-4147-A177-3AD203B41FA5}">
                      <a16:colId xmlns:a16="http://schemas.microsoft.com/office/drawing/2014/main" val="20006"/>
                    </a:ext>
                  </a:extLst>
                </a:gridCol>
                <a:gridCol w="316440">
                  <a:extLst>
                    <a:ext uri="{9D8B030D-6E8A-4147-A177-3AD203B41FA5}">
                      <a16:colId xmlns:a16="http://schemas.microsoft.com/office/drawing/2014/main" val="20007"/>
                    </a:ext>
                  </a:extLst>
                </a:gridCol>
                <a:gridCol w="316440">
                  <a:extLst>
                    <a:ext uri="{9D8B030D-6E8A-4147-A177-3AD203B41FA5}">
                      <a16:colId xmlns:a16="http://schemas.microsoft.com/office/drawing/2014/main" val="20008"/>
                    </a:ext>
                  </a:extLst>
                </a:gridCol>
                <a:gridCol w="316440">
                  <a:extLst>
                    <a:ext uri="{9D8B030D-6E8A-4147-A177-3AD203B41FA5}">
                      <a16:colId xmlns:a16="http://schemas.microsoft.com/office/drawing/2014/main" val="20009"/>
                    </a:ext>
                  </a:extLst>
                </a:gridCol>
                <a:gridCol w="316440">
                  <a:extLst>
                    <a:ext uri="{9D8B030D-6E8A-4147-A177-3AD203B41FA5}">
                      <a16:colId xmlns:a16="http://schemas.microsoft.com/office/drawing/2014/main" val="20010"/>
                    </a:ext>
                  </a:extLst>
                </a:gridCol>
                <a:gridCol w="316440">
                  <a:extLst>
                    <a:ext uri="{9D8B030D-6E8A-4147-A177-3AD203B41FA5}">
                      <a16:colId xmlns:a16="http://schemas.microsoft.com/office/drawing/2014/main" val="20011"/>
                    </a:ext>
                  </a:extLst>
                </a:gridCol>
                <a:gridCol w="316440">
                  <a:extLst>
                    <a:ext uri="{9D8B030D-6E8A-4147-A177-3AD203B41FA5}">
                      <a16:colId xmlns:a16="http://schemas.microsoft.com/office/drawing/2014/main" val="20012"/>
                    </a:ext>
                  </a:extLst>
                </a:gridCol>
                <a:gridCol w="316440">
                  <a:extLst>
                    <a:ext uri="{9D8B030D-6E8A-4147-A177-3AD203B41FA5}">
                      <a16:colId xmlns:a16="http://schemas.microsoft.com/office/drawing/2014/main" val="20013"/>
                    </a:ext>
                  </a:extLst>
                </a:gridCol>
              </a:tblGrid>
              <a:tr h="106834">
                <a:tc row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层系</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row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储量</a:t>
                      </a:r>
                      <a:endParaRPr lang="en-US" altLang="zh-CN" sz="900" b="0" i="0" u="none" strike="noStrike" dirty="0">
                        <a:solidFill>
                          <a:srgbClr val="000000"/>
                        </a:solidFill>
                        <a:latin typeface="方正大黑简体" panose="03000509000000000000" pitchFamily="2" charset="-122"/>
                        <a:ea typeface="方正大黑简体" panose="03000509000000000000" pitchFamily="2" charset="-122"/>
                      </a:endParaRPr>
                    </a:p>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（万吨）</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grid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总井网</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新钻井</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老井利用</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hMerge="1">
                  <a:txBody>
                    <a:bodyPr/>
                    <a:lstStyle/>
                    <a:p>
                      <a:endParaRPr lang="zh-CN"/>
                    </a:p>
                  </a:txBody>
                  <a:tcPr/>
                </a:tc>
                <a:tc hMerge="1">
                  <a:txBody>
                    <a:bodyPr/>
                    <a:lstStyle/>
                    <a:p>
                      <a:endParaRPr lang="zh-CN"/>
                    </a:p>
                  </a:txBody>
                  <a:tcPr/>
                </a:tc>
                <a:tc gridSpan="3">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侧钻井</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54862">
                <a:tc vMerge="1">
                  <a:txBody>
                    <a:bodyPr/>
                    <a:lstStyle/>
                    <a:p>
                      <a:endParaRPr lang="zh-CN"/>
                    </a:p>
                  </a:txBody>
                  <a:tcPr/>
                </a:tc>
                <a:tc vMerge="1">
                  <a:txBody>
                    <a:bodyPr/>
                    <a:lstStyle/>
                    <a:p>
                      <a:endParaRPr lang="zh-CN"/>
                    </a:p>
                  </a:txBody>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总井数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油井数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注水井数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总井数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油井数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注水井数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总井数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油井数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注水井数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总井数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油井数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注水井数</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extLst>
                  <a:ext uri="{0D108BD9-81ED-4DB2-BD59-A6C34878D82A}">
                    <a16:rowId xmlns:a16="http://schemas.microsoft.com/office/drawing/2014/main" val="10001"/>
                  </a:ext>
                </a:extLst>
              </a:tr>
              <a:tr h="106834">
                <a:tc vMerge="1">
                  <a:txBody>
                    <a:bodyPr/>
                    <a:lstStyle/>
                    <a:p>
                      <a:endParaRPr lang="zh-CN"/>
                    </a:p>
                  </a:txBody>
                  <a:tcPr/>
                </a:tc>
                <a:tc vMerge="1">
                  <a:txBody>
                    <a:bodyPr/>
                    <a:lstStyle/>
                    <a:p>
                      <a:endParaRPr lang="zh-CN"/>
                    </a:p>
                  </a:txBody>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tc>
                  <a:txBody>
                    <a:bodyPr/>
                    <a:lstStyle/>
                    <a:p>
                      <a:pPr algn="ctr" fontAlgn="ctr"/>
                      <a:r>
                        <a:rPr lang="zh-CN" altLang="en-US" sz="900" b="0" i="0" u="none" strike="noStrike" dirty="0">
                          <a:solidFill>
                            <a:srgbClr val="000000"/>
                          </a:solidFill>
                          <a:latin typeface="方正大黑简体" panose="03000509000000000000" pitchFamily="2" charset="-122"/>
                          <a:ea typeface="方正大黑简体" panose="03000509000000000000" pitchFamily="2" charset="-122"/>
                        </a:rPr>
                        <a:t>（口）</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7"/>
                    </a:solidFill>
                  </a:tcPr>
                </a:tc>
                <a:extLst>
                  <a:ext uri="{0D108BD9-81ED-4DB2-BD59-A6C34878D82A}">
                    <a16:rowId xmlns:a16="http://schemas.microsoft.com/office/drawing/2014/main" val="10002"/>
                  </a:ext>
                </a:extLst>
              </a:tr>
              <a:tr h="106803">
                <a:tc>
                  <a:txBody>
                    <a:bodyPr/>
                    <a:lstStyle/>
                    <a:p>
                      <a:pPr algn="ctr" fontAlgn="ctr"/>
                      <a:r>
                        <a:rPr lang="zh-CN" altLang="en-US" sz="900" b="0" i="0" u="none" strike="noStrike" dirty="0">
                          <a:solidFill>
                            <a:schemeClr val="tx1"/>
                          </a:solidFill>
                          <a:latin typeface="方正大黑简体" panose="03000509000000000000" pitchFamily="2" charset="-122"/>
                          <a:ea typeface="方正大黑简体" panose="03000509000000000000" pitchFamily="2" charset="-122"/>
                        </a:rPr>
                        <a:t>层系一</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chemeClr val="tx1"/>
                          </a:solidFill>
                          <a:latin typeface="方正大黑简体" panose="03000509000000000000" pitchFamily="2" charset="-122"/>
                          <a:ea typeface="方正大黑简体" panose="03000509000000000000" pitchFamily="2" charset="-122"/>
                        </a:rPr>
                        <a:t>637.38</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803">
                <a:tc>
                  <a:txBody>
                    <a:bodyPr/>
                    <a:lstStyle/>
                    <a:p>
                      <a:pPr algn="ctr" fontAlgn="ctr"/>
                      <a:r>
                        <a:rPr lang="zh-CN" altLang="en-US" sz="900" b="0" i="0" u="none" strike="noStrike">
                          <a:solidFill>
                            <a:srgbClr val="FF0000"/>
                          </a:solidFill>
                          <a:latin typeface="方正大黑简体" panose="03000509000000000000" pitchFamily="2" charset="-122"/>
                          <a:ea typeface="方正大黑简体" panose="03000509000000000000" pitchFamily="2" charset="-122"/>
                        </a:rPr>
                        <a:t>层系二</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ClrTx/>
                        <a:buSzTx/>
                        <a:buFontTx/>
                      </a:pPr>
                      <a:r>
                        <a:rPr lang="en-US" altLang="zh-CN" sz="900" b="0" i="0" u="none" strike="noStrike" dirty="0">
                          <a:solidFill>
                            <a:srgbClr val="FF0000"/>
                          </a:solidFill>
                          <a:latin typeface="方正大黑简体" panose="03000509000000000000" pitchFamily="2" charset="-122"/>
                          <a:ea typeface="方正大黑简体" panose="03000509000000000000" pitchFamily="2" charset="-122"/>
                        </a:rPr>
                        <a:t>619.55</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124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FF0000"/>
                          </a:solidFill>
                          <a:effectLst/>
                          <a:latin typeface="方正大黑简体" panose="03000509000000000000" pitchFamily="65" charset="-122"/>
                          <a:ea typeface="方正大黑简体" panose="03000509000000000000" pitchFamily="65"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834">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公用</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　</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834">
                <a:tc>
                  <a:txBody>
                    <a:bodyPr/>
                    <a:lstStyle/>
                    <a:p>
                      <a:pPr algn="ctr" fontAlgn="ctr"/>
                      <a:r>
                        <a:rPr lang="zh-CN" altLang="en-US" sz="900" b="0" i="0" u="none" strike="noStrike">
                          <a:solidFill>
                            <a:srgbClr val="000000"/>
                          </a:solidFill>
                          <a:latin typeface="方正大黑简体" panose="03000509000000000000" pitchFamily="2" charset="-122"/>
                          <a:ea typeface="方正大黑简体" panose="03000509000000000000" pitchFamily="2" charset="-122"/>
                        </a:rPr>
                        <a:t>合计</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latin typeface="方正大黑简体" panose="03000509000000000000" pitchFamily="2" charset="-122"/>
                          <a:ea typeface="方正大黑简体" panose="03000509000000000000" pitchFamily="2" charset="-122"/>
                        </a:rPr>
                        <a:t>1256.9</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230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134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000000"/>
                          </a:solidFill>
                          <a:effectLst/>
                          <a:latin typeface="方正大黑简体" panose="03000509000000000000" pitchFamily="65" charset="-122"/>
                          <a:ea typeface="方正大黑简体" panose="03000509000000000000" pitchFamily="65" charset="-122"/>
                        </a:rPr>
                        <a:t>140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a:solidFill>
                            <a:srgbClr val="000000"/>
                          </a:solidFill>
                          <a:effectLst/>
                          <a:latin typeface="方正大黑简体" panose="03000509000000000000" pitchFamily="65" charset="-122"/>
                          <a:ea typeface="方正大黑简体" panose="03000509000000000000" pitchFamily="65" charset="-122"/>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900" b="0" i="0" u="none" strike="noStrike" dirty="0">
                          <a:solidFill>
                            <a:srgbClr val="000000"/>
                          </a:solidFill>
                          <a:effectLst/>
                          <a:latin typeface="方正大黑简体" panose="03000509000000000000" pitchFamily="65" charset="-122"/>
                          <a:ea typeface="方正大黑简体" panose="03000509000000000000" pitchFamily="65" charset="-122"/>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8" name="文本框 17">
            <a:extLst>
              <a:ext uri="{FF2B5EF4-FFF2-40B4-BE49-F238E27FC236}">
                <a16:creationId xmlns:a16="http://schemas.microsoft.com/office/drawing/2014/main" id="{D3CF29FB-9026-4ABF-9530-698EA4BB2B91}"/>
              </a:ext>
            </a:extLst>
          </p:cNvPr>
          <p:cNvSpPr txBox="1"/>
          <p:nvPr/>
        </p:nvSpPr>
        <p:spPr>
          <a:xfrm>
            <a:off x="482875" y="958015"/>
            <a:ext cx="2461910"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smtClean="0">
                <a:solidFill>
                  <a:srgbClr val="C00000"/>
                </a:solidFill>
                <a:latin typeface="方正大黑简体" panose="02010601030101010101" pitchFamily="2" charset="-122"/>
                <a:ea typeface="方正大黑简体" panose="02010601030101010101" pitchFamily="2" charset="-122"/>
              </a:rPr>
              <a:t>渗流场调控</a:t>
            </a:r>
            <a:endParaRPr lang="zh-CN" altLang="en-US" dirty="0">
              <a:solidFill>
                <a:srgbClr val="C00000"/>
              </a:solidFill>
              <a:latin typeface="方正大黑简体" panose="02010601030101010101" pitchFamily="2" charset="-122"/>
              <a:ea typeface="方正大黑简体" panose="02010601030101010101" pitchFamily="2" charset="-122"/>
            </a:endParaRPr>
          </a:p>
        </p:txBody>
      </p:sp>
    </p:spTree>
    <p:extLst>
      <p:ext uri="{BB962C8B-B14F-4D97-AF65-F5344CB8AC3E}">
        <p14:creationId xmlns:p14="http://schemas.microsoft.com/office/powerpoint/2010/main" val="2929401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18493" y="992922"/>
            <a:ext cx="1329210" cy="769441"/>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zh-CN" altLang="en-US" sz="4400" b="1" spc="50" dirty="0">
                <a:ln w="11430"/>
                <a:solidFill>
                  <a:srgbClr val="FF0000"/>
                </a:solidFill>
                <a:effectLst>
                  <a:outerShdw blurRad="76200" dist="50800" dir="5400000" algn="tl" rotWithShape="0">
                    <a:srgbClr val="000000">
                      <a:alpha val="65000"/>
                    </a:srgbClr>
                  </a:outerShdw>
                </a:effectLst>
                <a:latin typeface="方正大黑简体" pitchFamily="2" charset="-122"/>
                <a:ea typeface="方正大黑简体" pitchFamily="2" charset="-122"/>
              </a:rPr>
              <a:t>目录</a:t>
            </a:r>
          </a:p>
        </p:txBody>
      </p:sp>
      <p:pic>
        <p:nvPicPr>
          <p:cNvPr id="3074" name="Picture 2" descr="C:\Users\niuwli30\Desktop\图片5.png"/>
          <p:cNvPicPr>
            <a:picLocks noChangeAspect="1" noChangeArrowheads="1"/>
          </p:cNvPicPr>
          <p:nvPr/>
        </p:nvPicPr>
        <p:blipFill>
          <a:blip r:embed="rId3" cstate="print"/>
          <a:srcRect/>
          <a:stretch>
            <a:fillRect/>
          </a:stretch>
        </p:blipFill>
        <p:spPr bwMode="auto">
          <a:xfrm>
            <a:off x="241200" y="158400"/>
            <a:ext cx="1816100" cy="549275"/>
          </a:xfrm>
          <a:prstGeom prst="rect">
            <a:avLst/>
          </a:prstGeom>
          <a:noFill/>
        </p:spPr>
      </p:pic>
      <p:cxnSp>
        <p:nvCxnSpPr>
          <p:cNvPr id="13" name="直接连接符 12"/>
          <p:cNvCxnSpPr/>
          <p:nvPr/>
        </p:nvCxnSpPr>
        <p:spPr>
          <a:xfrm>
            <a:off x="2541547" y="3377761"/>
            <a:ext cx="453614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20"/>
          <p:cNvSpPr>
            <a:spLocks noChangeArrowheads="1"/>
          </p:cNvSpPr>
          <p:nvPr/>
        </p:nvSpPr>
        <p:spPr bwMode="auto">
          <a:xfrm>
            <a:off x="2479635" y="2737999"/>
            <a:ext cx="4535216" cy="584775"/>
          </a:xfrm>
          <a:prstGeom prst="rect">
            <a:avLst/>
          </a:prstGeom>
          <a:noFill/>
          <a:ln w="9525">
            <a:noFill/>
            <a:miter lim="800000"/>
            <a:headEnd/>
            <a:tailEnd/>
          </a:ln>
        </p:spPr>
        <p:txBody>
          <a:bodyPr wrap="none">
            <a:spAutoFit/>
          </a:bodyPr>
          <a:lstStyle/>
          <a:p>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一、  油藏数值模拟简介</a:t>
            </a:r>
            <a:endParaRPr lang="zh-CN" altLang="en-US" sz="3200" b="1" dirty="0">
              <a:effectLst>
                <a:outerShdw blurRad="38100" dist="38100" dir="2700000" algn="tl">
                  <a:srgbClr val="000000">
                    <a:alpha val="43137"/>
                  </a:srgbClr>
                </a:outerShdw>
              </a:effectLst>
              <a:latin typeface="方正大黑简体" pitchFamily="65" charset="-122"/>
              <a:ea typeface="方正大黑简体" pitchFamily="65" charset="-122"/>
            </a:endParaRPr>
          </a:p>
        </p:txBody>
      </p:sp>
      <p:sp>
        <p:nvSpPr>
          <p:cNvPr id="17" name="矩形 20"/>
          <p:cNvSpPr>
            <a:spLocks noChangeArrowheads="1"/>
          </p:cNvSpPr>
          <p:nvPr/>
        </p:nvSpPr>
        <p:spPr bwMode="auto">
          <a:xfrm>
            <a:off x="2479635" y="3660637"/>
            <a:ext cx="4535216" cy="584775"/>
          </a:xfrm>
          <a:prstGeom prst="rect">
            <a:avLst/>
          </a:prstGeom>
          <a:noFill/>
          <a:ln w="9525">
            <a:noFill/>
            <a:miter lim="800000"/>
            <a:headEnd/>
            <a:tailEnd/>
          </a:ln>
        </p:spPr>
        <p:txBody>
          <a:bodyPr wrap="none">
            <a:spAutoFit/>
          </a:bodyPr>
          <a:lstStyle/>
          <a:p>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二、  </a:t>
            </a:r>
            <a:r>
              <a:rPr lang="zh-CN" altLang="en-US" sz="3200" b="1" dirty="0" smtClean="0">
                <a:effectLst>
                  <a:outerShdw blurRad="38100" dist="38100" dir="2700000" algn="tl">
                    <a:srgbClr val="000000">
                      <a:alpha val="43137"/>
                    </a:srgbClr>
                  </a:outerShdw>
                </a:effectLst>
                <a:latin typeface="方正大黑简体" pitchFamily="2" charset="-122"/>
                <a:ea typeface="方正大黑简体" pitchFamily="2" charset="-122"/>
              </a:rPr>
              <a:t>水驱模拟</a:t>
            </a:r>
            <a:r>
              <a:rPr lang="zh-CN" altLang="en-US" sz="3200" b="1" dirty="0">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21" name="直接连接符 20"/>
          <p:cNvCxnSpPr/>
          <p:nvPr/>
        </p:nvCxnSpPr>
        <p:spPr>
          <a:xfrm>
            <a:off x="2533926" y="435312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矩形 20"/>
          <p:cNvSpPr>
            <a:spLocks noChangeArrowheads="1"/>
          </p:cNvSpPr>
          <p:nvPr/>
        </p:nvSpPr>
        <p:spPr bwMode="auto">
          <a:xfrm>
            <a:off x="2487256" y="4746487"/>
            <a:ext cx="4947188" cy="584775"/>
          </a:xfrm>
          <a:prstGeom prst="rect">
            <a:avLst/>
          </a:prstGeom>
          <a:noFill/>
          <a:ln w="9525">
            <a:noFill/>
            <a:miter lim="800000"/>
            <a:headEnd/>
            <a:tailEnd/>
          </a:ln>
        </p:spPr>
        <p:txBody>
          <a:bodyPr wrap="none">
            <a:spAutoFit/>
          </a:bodyPr>
          <a:lstStyle/>
          <a:p>
            <a:r>
              <a:rPr lang="zh-CN" altLang="en-US" sz="3200" b="1" dirty="0" smtClean="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三、  </a:t>
            </a:r>
            <a:r>
              <a:rPr lang="zh-CN" altLang="en-US" sz="32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化学</a:t>
            </a:r>
            <a:r>
              <a:rPr lang="zh-CN" altLang="en-US" sz="3200" b="1" dirty="0" smtClean="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驱模拟</a:t>
            </a:r>
            <a:r>
              <a:rPr lang="zh-CN" altLang="en-US" sz="3200" b="1" dirty="0">
                <a:solidFill>
                  <a:srgbClr val="FF0000"/>
                </a:solidFill>
                <a:effectLst>
                  <a:outerShdw blurRad="38100" dist="38100" dir="2700000" algn="tl">
                    <a:srgbClr val="000000">
                      <a:alpha val="43137"/>
                    </a:srgbClr>
                  </a:outerShdw>
                </a:effectLst>
                <a:latin typeface="方正大黑简体" pitchFamily="2" charset="-122"/>
                <a:ea typeface="方正大黑简体" pitchFamily="2" charset="-122"/>
              </a:rPr>
              <a:t>建模技术</a:t>
            </a:r>
          </a:p>
        </p:txBody>
      </p:sp>
      <p:cxnSp>
        <p:nvCxnSpPr>
          <p:cNvPr id="11" name="直接连接符 10"/>
          <p:cNvCxnSpPr/>
          <p:nvPr/>
        </p:nvCxnSpPr>
        <p:spPr>
          <a:xfrm>
            <a:off x="2541547" y="5438971"/>
            <a:ext cx="45437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9939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856845" y="269509"/>
            <a:ext cx="3587842" cy="461665"/>
          </a:xfrm>
          <a:prstGeom prst="rect">
            <a:avLst/>
          </a:prstGeom>
          <a:noFill/>
          <a:ln w="9525">
            <a:noFill/>
            <a:miter lim="800000"/>
            <a:headEnd/>
            <a:tailEnd/>
          </a:ln>
        </p:spPr>
        <p:txBody>
          <a:bodyPr wrap="none">
            <a:spAutoFit/>
          </a:bodyPr>
          <a:lstStyle/>
          <a:p>
            <a:pPr algn="ctr" eaLnBrk="0" hangingPunct="0">
              <a:buClr>
                <a:srgbClr val="C00000"/>
              </a:buClr>
            </a:pPr>
            <a:r>
              <a:rPr lang="zh-CN" altLang="en-US" sz="2400" b="1" dirty="0" smtClean="0">
                <a:solidFill>
                  <a:srgbClr val="0000FF"/>
                </a:solidFill>
                <a:latin typeface="方正大黑简体" pitchFamily="2" charset="-122"/>
                <a:ea typeface="方正大黑简体" pitchFamily="2" charset="-122"/>
              </a:rPr>
              <a:t>（一）</a:t>
            </a:r>
            <a:r>
              <a:rPr lang="zh-CN" altLang="en-US" sz="2400" b="1" dirty="0">
                <a:solidFill>
                  <a:srgbClr val="0000FF"/>
                </a:solidFill>
                <a:latin typeface="方正大黑简体" pitchFamily="2" charset="-122"/>
                <a:ea typeface="方正大黑简体" pitchFamily="2" charset="-122"/>
              </a:rPr>
              <a:t>模型基本参数定义</a:t>
            </a:r>
          </a:p>
        </p:txBody>
      </p:sp>
      <p:sp>
        <p:nvSpPr>
          <p:cNvPr id="8" name="TextBox 7"/>
          <p:cNvSpPr txBox="1"/>
          <p:nvPr/>
        </p:nvSpPr>
        <p:spPr>
          <a:xfrm>
            <a:off x="608828" y="1004119"/>
            <a:ext cx="7050757" cy="923330"/>
          </a:xfrm>
          <a:prstGeom prst="rect">
            <a:avLst/>
          </a:prstGeom>
          <a:noFill/>
        </p:spPr>
        <p:txBody>
          <a:bodyPr wrap="square" rtlCol="0">
            <a:spAutoFit/>
          </a:bodyPr>
          <a:lstStyle/>
          <a:p>
            <a:pPr marL="285750" indent="-285750">
              <a:lnSpc>
                <a:spcPct val="150000"/>
              </a:lnSpc>
              <a:buClr>
                <a:srgbClr val="C00000"/>
              </a:buClr>
              <a:buFont typeface="Wingdings" pitchFamily="2" charset="2"/>
              <a:buChar char="u"/>
            </a:pPr>
            <a:r>
              <a:rPr lang="zh-CN" altLang="en-US" dirty="0">
                <a:solidFill>
                  <a:srgbClr val="000066"/>
                </a:solidFill>
                <a:latin typeface="方正大黑简体" pitchFamily="65" charset="-122"/>
                <a:ea typeface="方正大黑简体" pitchFamily="65" charset="-122"/>
              </a:rPr>
              <a:t>当水驱模型为黑油模拟器时，化学驱模型仍选择黑油模拟器</a:t>
            </a:r>
          </a:p>
          <a:p>
            <a:pPr marL="285750" indent="-285750">
              <a:lnSpc>
                <a:spcPct val="150000"/>
              </a:lnSpc>
              <a:buClr>
                <a:srgbClr val="C00000"/>
              </a:buClr>
              <a:buFont typeface="Wingdings" pitchFamily="2" charset="2"/>
              <a:buChar char="u"/>
            </a:pPr>
            <a:r>
              <a:rPr lang="zh-CN" altLang="en-US" dirty="0" smtClean="0">
                <a:solidFill>
                  <a:srgbClr val="000066"/>
                </a:solidFill>
                <a:latin typeface="方正大黑简体" pitchFamily="65" charset="-122"/>
                <a:ea typeface="方正大黑简体" pitchFamily="65" charset="-122"/>
              </a:rPr>
              <a:t>在</a:t>
            </a:r>
            <a:r>
              <a:rPr lang="en-US" altLang="zh-CN" dirty="0" smtClean="0">
                <a:solidFill>
                  <a:srgbClr val="000066"/>
                </a:solidFill>
                <a:latin typeface="方正大黑简体" pitchFamily="65" charset="-122"/>
                <a:ea typeface="方正大黑简体" pitchFamily="65" charset="-122"/>
              </a:rPr>
              <a:t>RUNSPEC</a:t>
            </a:r>
            <a:r>
              <a:rPr lang="zh-CN" altLang="en-US" dirty="0" smtClean="0">
                <a:solidFill>
                  <a:srgbClr val="000066"/>
                </a:solidFill>
                <a:latin typeface="方正大黑简体" pitchFamily="65" charset="-122"/>
                <a:ea typeface="方正大黑简体" pitchFamily="65" charset="-122"/>
              </a:rPr>
              <a:t>部分</a:t>
            </a:r>
            <a:r>
              <a:rPr lang="zh-CN" altLang="en-US" dirty="0">
                <a:solidFill>
                  <a:srgbClr val="000066"/>
                </a:solidFill>
                <a:latin typeface="方正大黑简体" pitchFamily="65" charset="-122"/>
                <a:ea typeface="方正大黑简体" pitchFamily="65" charset="-122"/>
              </a:rPr>
              <a:t>增加所需要的模型</a:t>
            </a:r>
          </a:p>
        </p:txBody>
      </p:sp>
      <p:pic>
        <p:nvPicPr>
          <p:cNvPr id="43079" name="Picture 71" descr="C:\Users\Administrator\Desktop\2.bmp"/>
          <p:cNvPicPr>
            <a:picLocks noChangeAspect="1" noChangeArrowheads="1"/>
          </p:cNvPicPr>
          <p:nvPr/>
        </p:nvPicPr>
        <p:blipFill rotWithShape="1">
          <a:blip r:embed="rId3">
            <a:extLst>
              <a:ext uri="{28A0092B-C50C-407E-A947-70E740481C1C}">
                <a14:useLocalDpi xmlns:a14="http://schemas.microsoft.com/office/drawing/2010/main" val="0"/>
              </a:ext>
            </a:extLst>
          </a:blip>
          <a:srcRect r="25950"/>
          <a:stretch/>
        </p:blipFill>
        <p:spPr bwMode="auto">
          <a:xfrm>
            <a:off x="2536466" y="2077963"/>
            <a:ext cx="4463056" cy="333327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p:nvPr/>
        </p:nvCxnSpPr>
        <p:spPr>
          <a:xfrm flipV="1">
            <a:off x="6233823" y="2697015"/>
            <a:ext cx="1235756" cy="1162740"/>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469579" y="2487237"/>
            <a:ext cx="1567543" cy="452241"/>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tx1">
                    <a:lumMod val="65000"/>
                    <a:lumOff val="35000"/>
                  </a:schemeClr>
                </a:solidFill>
                <a:latin typeface="方正大黑简体" pitchFamily="65" charset="-122"/>
                <a:ea typeface="方正大黑简体" pitchFamily="65" charset="-122"/>
              </a:rPr>
              <a:t>聚合物驱模型</a:t>
            </a:r>
          </a:p>
        </p:txBody>
      </p:sp>
      <p:sp>
        <p:nvSpPr>
          <p:cNvPr id="29" name="TextBox 28"/>
          <p:cNvSpPr txBox="1"/>
          <p:nvPr/>
        </p:nvSpPr>
        <p:spPr>
          <a:xfrm>
            <a:off x="7469578" y="3200988"/>
            <a:ext cx="1567543" cy="452241"/>
          </a:xfrm>
          <a:prstGeom prst="rect">
            <a:avLst/>
          </a:prstGeom>
          <a:solidFill>
            <a:schemeClr val="accent2">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b="1" dirty="0">
                <a:solidFill>
                  <a:schemeClr val="tx1">
                    <a:lumMod val="65000"/>
                    <a:lumOff val="35000"/>
                  </a:schemeClr>
                </a:solidFill>
                <a:latin typeface="方正大黑简体" pitchFamily="65" charset="-122"/>
                <a:ea typeface="方正大黑简体" pitchFamily="65" charset="-122"/>
              </a:rPr>
              <a:t>溶剂模型</a:t>
            </a:r>
          </a:p>
        </p:txBody>
      </p:sp>
      <p:sp>
        <p:nvSpPr>
          <p:cNvPr id="30" name="TextBox 29"/>
          <p:cNvSpPr txBox="1"/>
          <p:nvPr/>
        </p:nvSpPr>
        <p:spPr>
          <a:xfrm>
            <a:off x="7469577" y="3928045"/>
            <a:ext cx="1567543" cy="452241"/>
          </a:xfrm>
          <a:prstGeom prst="rect">
            <a:avLst/>
          </a:prstGeom>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tx1">
                    <a:lumMod val="65000"/>
                    <a:lumOff val="35000"/>
                  </a:schemeClr>
                </a:solidFill>
                <a:latin typeface="方正大黑简体" pitchFamily="65" charset="-122"/>
                <a:ea typeface="方正大黑简体" pitchFamily="65" charset="-122"/>
              </a:rPr>
              <a:t>表活剂模型</a:t>
            </a:r>
          </a:p>
        </p:txBody>
      </p:sp>
      <p:sp>
        <p:nvSpPr>
          <p:cNvPr id="31" name="TextBox 30"/>
          <p:cNvSpPr txBox="1"/>
          <p:nvPr/>
        </p:nvSpPr>
        <p:spPr>
          <a:xfrm>
            <a:off x="7469577" y="4655103"/>
            <a:ext cx="1567543" cy="452241"/>
          </a:xfrm>
          <a:prstGeom prst="rect">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bg1"/>
                </a:solidFill>
                <a:latin typeface="方正大黑简体" pitchFamily="65" charset="-122"/>
                <a:ea typeface="方正大黑简体" pitchFamily="65" charset="-122"/>
              </a:rPr>
              <a:t>泡沫驱模型</a:t>
            </a:r>
          </a:p>
        </p:txBody>
      </p:sp>
      <p:sp>
        <p:nvSpPr>
          <p:cNvPr id="32" name="TextBox 31"/>
          <p:cNvSpPr txBox="1"/>
          <p:nvPr/>
        </p:nvSpPr>
        <p:spPr>
          <a:xfrm>
            <a:off x="7457701" y="5411243"/>
            <a:ext cx="1567543" cy="452241"/>
          </a:xfrm>
          <a:prstGeom prst="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bg1"/>
                </a:solidFill>
                <a:latin typeface="方正大黑简体" pitchFamily="65" charset="-122"/>
                <a:ea typeface="方正大黑简体" pitchFamily="65" charset="-122"/>
              </a:rPr>
              <a:t>混合气驱模型</a:t>
            </a:r>
          </a:p>
        </p:txBody>
      </p:sp>
      <p:cxnSp>
        <p:nvCxnSpPr>
          <p:cNvPr id="33" name="直接箭头连接符 32"/>
          <p:cNvCxnSpPr>
            <a:endCxn id="29" idx="1"/>
          </p:cNvCxnSpPr>
          <p:nvPr/>
        </p:nvCxnSpPr>
        <p:spPr>
          <a:xfrm flipV="1">
            <a:off x="6154310" y="3427109"/>
            <a:ext cx="1315268" cy="655283"/>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154310" y="4154166"/>
            <a:ext cx="1244016" cy="226120"/>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154310" y="4529868"/>
            <a:ext cx="1244016" cy="125235"/>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305384" y="4881223"/>
            <a:ext cx="1092942" cy="530020"/>
          </a:xfrm>
          <a:prstGeom prst="straightConnector1">
            <a:avLst/>
          </a:prstGeom>
          <a:ln w="28575">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20" name="Picture 3" descr="C:\Users\Administrator\Desktop\{DEA34A8D-59A5-4C8A-819B-6702FC3CA38C}.bmp"/>
          <p:cNvPicPr>
            <a:picLocks noChangeAspect="1" noChangeArrowheads="1"/>
          </p:cNvPicPr>
          <p:nvPr/>
        </p:nvPicPr>
        <p:blipFill rotWithShape="1">
          <a:blip r:embed="rId4">
            <a:extLst>
              <a:ext uri="{28A0092B-C50C-407E-A947-70E740481C1C}">
                <a14:useLocalDpi xmlns:a14="http://schemas.microsoft.com/office/drawing/2010/main" val="0"/>
              </a:ext>
            </a:extLst>
          </a:blip>
          <a:srcRect l="4248" b="34611"/>
          <a:stretch/>
        </p:blipFill>
        <p:spPr bwMode="auto">
          <a:xfrm>
            <a:off x="445593" y="2098545"/>
            <a:ext cx="1963651" cy="33332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右箭头 20"/>
          <p:cNvSpPr/>
          <p:nvPr/>
        </p:nvSpPr>
        <p:spPr bwMode="auto">
          <a:xfrm>
            <a:off x="2315275" y="2754812"/>
            <a:ext cx="277573" cy="184666"/>
          </a:xfrm>
          <a:prstGeom prst="rightArrow">
            <a:avLst/>
          </a:prstGeom>
          <a:solidFill>
            <a:srgbClr val="C00000"/>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 name="矩形 1"/>
          <p:cNvSpPr/>
          <p:nvPr/>
        </p:nvSpPr>
        <p:spPr bwMode="auto">
          <a:xfrm>
            <a:off x="540327" y="2713357"/>
            <a:ext cx="1774948" cy="226121"/>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37166214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884633" y="272490"/>
            <a:ext cx="3587842" cy="461665"/>
          </a:xfrm>
          <a:prstGeom prst="rect">
            <a:avLst/>
          </a:prstGeom>
          <a:noFill/>
          <a:ln w="9525">
            <a:noFill/>
            <a:miter lim="800000"/>
            <a:headEnd/>
            <a:tailEnd/>
          </a:ln>
        </p:spPr>
        <p:txBody>
          <a:bodyPr wrap="none">
            <a:spAutoFit/>
          </a:bodyPr>
          <a:lstStyle/>
          <a:p>
            <a:pPr algn="ctr" eaLnBrk="0" hangingPunct="0">
              <a:buClr>
                <a:srgbClr val="C00000"/>
              </a:buClr>
            </a:pPr>
            <a:r>
              <a:rPr lang="zh-CN" altLang="en-US" sz="2400" b="1" dirty="0" smtClean="0">
                <a:solidFill>
                  <a:srgbClr val="0000FF"/>
                </a:solidFill>
                <a:latin typeface="方正大黑简体" pitchFamily="65" charset="-122"/>
                <a:ea typeface="方正大黑简体" pitchFamily="65" charset="-122"/>
              </a:rPr>
              <a:t>（二）</a:t>
            </a:r>
            <a:r>
              <a:rPr lang="zh-CN" altLang="en-US" sz="2400" b="1" dirty="0">
                <a:solidFill>
                  <a:srgbClr val="0000FF"/>
                </a:solidFill>
                <a:latin typeface="方正大黑简体" pitchFamily="65" charset="-122"/>
                <a:ea typeface="方正大黑简体" pitchFamily="65" charset="-122"/>
              </a:rPr>
              <a:t>化学驱参数的定义</a:t>
            </a:r>
          </a:p>
        </p:txBody>
      </p:sp>
      <p:sp>
        <p:nvSpPr>
          <p:cNvPr id="2" name="TextBox 1"/>
          <p:cNvSpPr txBox="1"/>
          <p:nvPr/>
        </p:nvSpPr>
        <p:spPr>
          <a:xfrm>
            <a:off x="438045" y="969894"/>
            <a:ext cx="8284536" cy="923330"/>
          </a:xfrm>
          <a:prstGeom prst="rect">
            <a:avLst/>
          </a:prstGeom>
          <a:noFill/>
        </p:spPr>
        <p:txBody>
          <a:bodyPr wrap="square" rtlCol="0">
            <a:spAutoFit/>
          </a:bodyPr>
          <a:lstStyle/>
          <a:p>
            <a:pPr>
              <a:lnSpc>
                <a:spcPct val="150000"/>
              </a:lnSpc>
            </a:pPr>
            <a:r>
              <a:rPr lang="en-US" altLang="zh-CN" dirty="0">
                <a:solidFill>
                  <a:srgbClr val="C00000"/>
                </a:solidFill>
                <a:latin typeface="方正大黑简体" pitchFamily="65" charset="-122"/>
                <a:ea typeface="方正大黑简体" pitchFamily="65" charset="-122"/>
              </a:rPr>
              <a:t>1</a:t>
            </a:r>
            <a:r>
              <a:rPr lang="zh-CN" altLang="en-US" dirty="0">
                <a:solidFill>
                  <a:srgbClr val="C00000"/>
                </a:solidFill>
                <a:latin typeface="方正大黑简体" pitchFamily="65" charset="-122"/>
                <a:ea typeface="方正大黑简体" pitchFamily="65" charset="-122"/>
              </a:rPr>
              <a:t>、定义注入化学剂的参数</a:t>
            </a:r>
            <a:endParaRPr lang="en-US" altLang="zh-CN" dirty="0">
              <a:solidFill>
                <a:srgbClr val="C00000"/>
              </a:solidFill>
              <a:latin typeface="方正大黑简体" pitchFamily="65" charset="-122"/>
              <a:ea typeface="方正大黑简体" pitchFamily="65" charset="-122"/>
            </a:endParaRPr>
          </a:p>
          <a:p>
            <a:pPr>
              <a:lnSpc>
                <a:spcPct val="150000"/>
              </a:lnSpc>
            </a:pPr>
            <a:r>
              <a:rPr lang="zh-CN" altLang="en-US" dirty="0">
                <a:solidFill>
                  <a:srgbClr val="000066"/>
                </a:solidFill>
                <a:latin typeface="方正大黑简体" pitchFamily="65" charset="-122"/>
                <a:ea typeface="方正大黑简体" pitchFamily="65" charset="-122"/>
              </a:rPr>
              <a:t>包括聚合物</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盐浓度、剪切数据、聚合物粘浓曲线、表活剂粘浓曲线、界面张力</a:t>
            </a:r>
          </a:p>
        </p:txBody>
      </p:sp>
      <p:grpSp>
        <p:nvGrpSpPr>
          <p:cNvPr id="20" name="组合 19"/>
          <p:cNvGrpSpPr/>
          <p:nvPr/>
        </p:nvGrpSpPr>
        <p:grpSpPr>
          <a:xfrm>
            <a:off x="381983" y="2077890"/>
            <a:ext cx="8523478" cy="4427053"/>
            <a:chOff x="381983" y="2336970"/>
            <a:chExt cx="8523478" cy="4427053"/>
          </a:xfrm>
        </p:grpSpPr>
        <p:grpSp>
          <p:nvGrpSpPr>
            <p:cNvPr id="18" name="组合 17"/>
            <p:cNvGrpSpPr/>
            <p:nvPr/>
          </p:nvGrpSpPr>
          <p:grpSpPr>
            <a:xfrm>
              <a:off x="381983" y="2336970"/>
              <a:ext cx="8523478" cy="4427053"/>
              <a:chOff x="381983" y="2336970"/>
              <a:chExt cx="8523478" cy="4427053"/>
            </a:xfrm>
          </p:grpSpPr>
          <p:pic>
            <p:nvPicPr>
              <p:cNvPr id="47106" name="Picture 2" descr="C:\Users\Administrator\Desktop\{44DA682B-0571-4AF5-97B8-9E469E1A245D}.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982" y="2336970"/>
                <a:ext cx="2512612" cy="4427053"/>
              </a:xfrm>
              <a:prstGeom prst="rect">
                <a:avLst/>
              </a:prstGeom>
              <a:noFill/>
              <a:extLst>
                <a:ext uri="{909E8E84-426E-40DD-AFC4-6F175D3DCCD1}">
                  <a14:hiddenFill xmlns:a14="http://schemas.microsoft.com/office/drawing/2010/main">
                    <a:solidFill>
                      <a:srgbClr val="FFFFFF"/>
                    </a:solidFill>
                  </a14:hiddenFill>
                </a:ext>
              </a:extLst>
            </p:spPr>
          </p:pic>
          <p:pic>
            <p:nvPicPr>
              <p:cNvPr id="47107" name="Picture 3" descr="C:\Users\Administrator\Desktop\{DEA34A8D-59A5-4C8A-819B-6702FC3CA38C}.bmp"/>
              <p:cNvPicPr>
                <a:picLocks noChangeAspect="1" noChangeArrowheads="1"/>
              </p:cNvPicPr>
              <p:nvPr/>
            </p:nvPicPr>
            <p:blipFill rotWithShape="1">
              <a:blip r:embed="rId4">
                <a:extLst>
                  <a:ext uri="{28A0092B-C50C-407E-A947-70E740481C1C}">
                    <a14:useLocalDpi xmlns:a14="http://schemas.microsoft.com/office/drawing/2010/main" val="0"/>
                  </a:ext>
                </a:extLst>
              </a:blip>
              <a:srcRect l="4248" b="34611"/>
              <a:stretch/>
            </p:blipFill>
            <p:spPr bwMode="auto">
              <a:xfrm>
                <a:off x="381983" y="2350009"/>
                <a:ext cx="2296571" cy="299177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3508160" y="3119808"/>
                <a:ext cx="1946434" cy="498016"/>
              </a:xfrm>
              <a:prstGeom prst="rect">
                <a:avLst/>
              </a:prstGeom>
              <a:noFill/>
              <a:ln w="19050">
                <a:solidFill>
                  <a:srgbClr val="1B45F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cxnSp>
            <p:nvCxnSpPr>
              <p:cNvPr id="6" name="直接箭头连接符 5"/>
              <p:cNvCxnSpPr>
                <a:stCxn id="4" idx="3"/>
              </p:cNvCxnSpPr>
              <p:nvPr/>
            </p:nvCxnSpPr>
            <p:spPr>
              <a:xfrm>
                <a:off x="5454594" y="3118160"/>
                <a:ext cx="286247" cy="250656"/>
              </a:xfrm>
              <a:prstGeom prst="straightConnector1">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40840" y="3184150"/>
                <a:ext cx="2099145" cy="369332"/>
              </a:xfrm>
              <a:prstGeom prst="rect">
                <a:avLst/>
              </a:prstGeom>
              <a:noFill/>
            </p:spPr>
            <p:txBody>
              <a:bodyPr wrap="square" rtlCol="0">
                <a:spAutoFit/>
              </a:bodyPr>
              <a:lstStyle/>
              <a:p>
                <a:r>
                  <a:rPr lang="zh-CN" altLang="en-US" dirty="0">
                    <a:latin typeface="方正大黑简体" pitchFamily="65" charset="-122"/>
                    <a:ea typeface="方正大黑简体" pitchFamily="65" charset="-122"/>
                  </a:rPr>
                  <a:t>水驱模型参数</a:t>
                </a:r>
              </a:p>
            </p:txBody>
          </p:sp>
          <p:cxnSp>
            <p:nvCxnSpPr>
              <p:cNvPr id="8" name="直接箭头连接符 7"/>
              <p:cNvCxnSpPr/>
              <p:nvPr/>
            </p:nvCxnSpPr>
            <p:spPr>
              <a:xfrm>
                <a:off x="5454594" y="4174435"/>
                <a:ext cx="373712" cy="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40841" y="4039950"/>
                <a:ext cx="2099145" cy="369332"/>
              </a:xfrm>
              <a:prstGeom prst="rect">
                <a:avLst/>
              </a:prstGeom>
              <a:noFill/>
            </p:spPr>
            <p:txBody>
              <a:bodyPr wrap="square" rtlCol="0">
                <a:spAutoFit/>
              </a:bodyPr>
              <a:lstStyle/>
              <a:p>
                <a:r>
                  <a:rPr lang="zh-CN" altLang="en-US" dirty="0">
                    <a:latin typeface="方正大黑简体" pitchFamily="65" charset="-122"/>
                    <a:ea typeface="方正大黑简体" pitchFamily="65" charset="-122"/>
                  </a:rPr>
                  <a:t>化学驱模型参数</a:t>
                </a:r>
              </a:p>
            </p:txBody>
          </p:sp>
          <p:sp>
            <p:nvSpPr>
              <p:cNvPr id="13" name="TextBox 12"/>
              <p:cNvSpPr txBox="1"/>
              <p:nvPr/>
            </p:nvSpPr>
            <p:spPr>
              <a:xfrm>
                <a:off x="5740841" y="4480964"/>
                <a:ext cx="3164620" cy="1708160"/>
              </a:xfrm>
              <a:prstGeom prst="rect">
                <a:avLst/>
              </a:prstGeom>
              <a:noFill/>
            </p:spPr>
            <p:txBody>
              <a:bodyPr wrap="square" rtlCol="0">
                <a:spAutoFit/>
              </a:bodyPr>
              <a:lstStyle/>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聚合物</a:t>
                </a:r>
                <a:r>
                  <a:rPr lang="en-US" altLang="zh-CN" sz="1400" dirty="0">
                    <a:solidFill>
                      <a:srgbClr val="000066"/>
                    </a:solidFill>
                    <a:latin typeface="方正大黑简体" pitchFamily="65" charset="-122"/>
                    <a:ea typeface="方正大黑简体" pitchFamily="65" charset="-122"/>
                  </a:rPr>
                  <a:t>/</a:t>
                </a:r>
                <a:r>
                  <a:rPr lang="zh-CN" altLang="en-US" sz="1400" dirty="0">
                    <a:solidFill>
                      <a:srgbClr val="000066"/>
                    </a:solidFill>
                    <a:latin typeface="方正大黑简体" pitchFamily="65" charset="-122"/>
                    <a:ea typeface="方正大黑简体" pitchFamily="65" charset="-122"/>
                  </a:rPr>
                  <a:t>盐浓度界限</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聚合物剪切数据</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聚合物粘浓曲线</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表活剂粘浓曲线</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不同表活剂浓度下的油水界面张力</a:t>
                </a:r>
                <a:endParaRPr lang="en-US" altLang="zh-CN" sz="1400" dirty="0">
                  <a:solidFill>
                    <a:srgbClr val="000066"/>
                  </a:solidFill>
                  <a:latin typeface="方正大黑简体" pitchFamily="65" charset="-122"/>
                  <a:ea typeface="方正大黑简体" pitchFamily="65" charset="-122"/>
                </a:endParaRPr>
              </a:p>
            </p:txBody>
          </p:sp>
        </p:grpSp>
        <p:sp>
          <p:nvSpPr>
            <p:cNvPr id="19" name="矩形 18"/>
            <p:cNvSpPr/>
            <p:nvPr/>
          </p:nvSpPr>
          <p:spPr bwMode="auto">
            <a:xfrm>
              <a:off x="3508160" y="3617824"/>
              <a:ext cx="1946434" cy="723588"/>
            </a:xfrm>
            <a:prstGeom prst="rect">
              <a:avLst/>
            </a:prstGeom>
            <a:noFill/>
            <a:ln w="38100">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grpSp>
      <p:sp>
        <p:nvSpPr>
          <p:cNvPr id="21" name="TextBox 20"/>
          <p:cNvSpPr txBox="1"/>
          <p:nvPr/>
        </p:nvSpPr>
        <p:spPr>
          <a:xfrm>
            <a:off x="620925" y="5322736"/>
            <a:ext cx="1971923" cy="703782"/>
          </a:xfrm>
          <a:prstGeom prst="rect">
            <a:avLst/>
          </a:prstGeom>
          <a:noFill/>
        </p:spPr>
        <p:txBody>
          <a:bodyPr wrap="square" rtlCol="0">
            <a:spAutoFit/>
          </a:bodyPr>
          <a:lstStyle/>
          <a:p>
            <a:pPr algn="ctr">
              <a:lnSpc>
                <a:spcPct val="150000"/>
              </a:lnSpc>
            </a:pPr>
            <a:r>
              <a:rPr lang="zh-CN" altLang="en-US" sz="1400" dirty="0">
                <a:solidFill>
                  <a:srgbClr val="C00000"/>
                </a:solidFill>
                <a:latin typeface="方正大黑简体" pitchFamily="65" charset="-122"/>
                <a:ea typeface="方正大黑简体" pitchFamily="65" charset="-122"/>
              </a:rPr>
              <a:t>这部分数据来源主要依赖于室内实验</a:t>
            </a:r>
          </a:p>
        </p:txBody>
      </p:sp>
      <p:sp>
        <p:nvSpPr>
          <p:cNvPr id="22" name="右箭头 21"/>
          <p:cNvSpPr/>
          <p:nvPr/>
        </p:nvSpPr>
        <p:spPr bwMode="auto">
          <a:xfrm>
            <a:off x="2592848" y="3059490"/>
            <a:ext cx="277573" cy="184666"/>
          </a:xfrm>
          <a:prstGeom prst="rightArrow">
            <a:avLst/>
          </a:prstGeom>
          <a:solidFill>
            <a:srgbClr val="C00000"/>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318219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（二）油藏数值模拟的用途</a:t>
            </a:r>
            <a:endParaRPr lang="en-US" altLang="zh-CN" sz="2400" b="1" dirty="0">
              <a:solidFill>
                <a:srgbClr val="C00000"/>
              </a:solidFill>
              <a:latin typeface="方正大黑简体" pitchFamily="2" charset="-122"/>
              <a:ea typeface="方正大黑简体" pitchFamily="2" charset="-122"/>
            </a:endParaRPr>
          </a:p>
        </p:txBody>
      </p:sp>
      <p:sp>
        <p:nvSpPr>
          <p:cNvPr id="5" name="Text Box 7"/>
          <p:cNvSpPr txBox="1">
            <a:spLocks noChangeArrowheads="1"/>
          </p:cNvSpPr>
          <p:nvPr/>
        </p:nvSpPr>
        <p:spPr bwMode="auto">
          <a:xfrm>
            <a:off x="588191" y="931648"/>
            <a:ext cx="7827784"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000" b="1" dirty="0">
                <a:solidFill>
                  <a:srgbClr val="C00000"/>
                </a:solidFill>
                <a:latin typeface="方正大黑简体" panose="03000509000000000000" pitchFamily="65" charset="-122"/>
                <a:ea typeface="方正大黑简体" panose="03000509000000000000" pitchFamily="65" charset="-122"/>
              </a:rPr>
              <a:t>3</a:t>
            </a:r>
            <a:r>
              <a:rPr lang="zh-CN" altLang="en-US" sz="2000" b="1" dirty="0">
                <a:solidFill>
                  <a:srgbClr val="C00000"/>
                </a:solidFill>
                <a:latin typeface="方正大黑简体" panose="03000509000000000000" pitchFamily="65" charset="-122"/>
                <a:ea typeface="方正大黑简体" panose="03000509000000000000" pitchFamily="65" charset="-122"/>
              </a:rPr>
              <a:t>、动态预测</a:t>
            </a:r>
          </a:p>
          <a:p>
            <a:pPr eaLnBrk="1" hangingPunct="1">
              <a:lnSpc>
                <a:spcPct val="150000"/>
              </a:lnSpc>
              <a:spcBef>
                <a:spcPct val="0"/>
              </a:spcBef>
              <a:buFontTx/>
              <a:buNone/>
            </a:pPr>
            <a:r>
              <a:rPr lang="en-US" altLang="zh-CN" sz="1800" dirty="0">
                <a:solidFill>
                  <a:srgbClr val="C00000"/>
                </a:solidFill>
                <a:latin typeface="方正大黑简体" panose="03000509000000000000" pitchFamily="65" charset="-122"/>
                <a:ea typeface="方正大黑简体" panose="03000509000000000000" pitchFamily="65" charset="-122"/>
              </a:rPr>
              <a:t>1</a:t>
            </a:r>
            <a:r>
              <a:rPr lang="zh-CN" altLang="en-US" sz="1800" dirty="0">
                <a:solidFill>
                  <a:srgbClr val="C00000"/>
                </a:solidFill>
                <a:latin typeface="方正大黑简体" panose="03000509000000000000" pitchFamily="65" charset="-122"/>
                <a:ea typeface="方正大黑简体" panose="03000509000000000000" pitchFamily="65" charset="-122"/>
              </a:rPr>
              <a:t>）评价提高采收率的方法</a:t>
            </a:r>
            <a:r>
              <a:rPr lang="zh-CN" altLang="en-US" sz="1800" dirty="0">
                <a:latin typeface="方正大黑简体" panose="03000509000000000000" pitchFamily="65" charset="-122"/>
                <a:ea typeface="方正大黑简体" panose="03000509000000000000" pitchFamily="65" charset="-122"/>
              </a:rPr>
              <a:t>（一次采油、注水、注气、注聚等）</a:t>
            </a:r>
          </a:p>
          <a:p>
            <a:pPr eaLnBrk="1" hangingPunct="1">
              <a:lnSpc>
                <a:spcPct val="150000"/>
              </a:lnSpc>
              <a:spcBef>
                <a:spcPct val="0"/>
              </a:spcBef>
              <a:buFontTx/>
              <a:buNone/>
            </a:pPr>
            <a:r>
              <a:rPr lang="en-US" altLang="zh-CN" sz="1800" dirty="0">
                <a:solidFill>
                  <a:srgbClr val="C00000"/>
                </a:solidFill>
                <a:latin typeface="方正大黑简体" panose="03000509000000000000" pitchFamily="65" charset="-122"/>
                <a:ea typeface="方正大黑简体" panose="03000509000000000000" pitchFamily="65" charset="-122"/>
              </a:rPr>
              <a:t>2</a:t>
            </a:r>
            <a:r>
              <a:rPr lang="zh-CN" altLang="en-US" sz="1800" dirty="0">
                <a:solidFill>
                  <a:srgbClr val="C00000"/>
                </a:solidFill>
                <a:latin typeface="方正大黑简体" panose="03000509000000000000" pitchFamily="65" charset="-122"/>
                <a:ea typeface="方正大黑简体" panose="03000509000000000000" pitchFamily="65" charset="-122"/>
              </a:rPr>
              <a:t>）研究剩余油饱和度分布规律</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●研究剩余油饱和度分布的范围和类型</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●单井进行调整，改变液流方向、改变注采井别、改变注水层位的效果；</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●扩大水驱效率和波及系数的方法；</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●回答油田开发中所遇到的问题并致力解决问题的方法。</a:t>
            </a:r>
          </a:p>
          <a:p>
            <a:pPr eaLnBrk="1" hangingPunct="1">
              <a:lnSpc>
                <a:spcPct val="150000"/>
              </a:lnSpc>
              <a:spcBef>
                <a:spcPct val="0"/>
              </a:spcBef>
              <a:buFontTx/>
              <a:buNone/>
            </a:pPr>
            <a:r>
              <a:rPr lang="en-US" altLang="zh-CN" sz="1800" dirty="0">
                <a:solidFill>
                  <a:srgbClr val="C00000"/>
                </a:solidFill>
                <a:latin typeface="方正大黑简体" panose="03000509000000000000" pitchFamily="65" charset="-122"/>
                <a:ea typeface="方正大黑简体" panose="03000509000000000000" pitchFamily="65" charset="-122"/>
              </a:rPr>
              <a:t>3</a:t>
            </a:r>
            <a:r>
              <a:rPr lang="zh-CN" altLang="en-US" sz="1800" dirty="0">
                <a:solidFill>
                  <a:srgbClr val="C00000"/>
                </a:solidFill>
                <a:latin typeface="方正大黑简体" panose="03000509000000000000" pitchFamily="65" charset="-122"/>
                <a:ea typeface="方正大黑简体" panose="03000509000000000000" pitchFamily="65" charset="-122"/>
              </a:rPr>
              <a:t>）评价潜力和提高采收率方向</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●确定井位和加密井的位置；</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●确定产量、开采方式；</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●确定地面和井的设备；</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●各种调整开发方案和开发指标对比及经济评价。</a:t>
            </a:r>
          </a:p>
        </p:txBody>
      </p:sp>
    </p:spTree>
    <p:extLst>
      <p:ext uri="{BB962C8B-B14F-4D97-AF65-F5344CB8AC3E}">
        <p14:creationId xmlns:p14="http://schemas.microsoft.com/office/powerpoint/2010/main" val="2967504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30968" y="818858"/>
            <a:ext cx="2390398" cy="507831"/>
          </a:xfrm>
          <a:prstGeom prst="rect">
            <a:avLst/>
          </a:prstGeom>
        </p:spPr>
        <p:txBody>
          <a:bodyPr wrap="none">
            <a:spAutoFit/>
          </a:bodyPr>
          <a:lstStyle/>
          <a:p>
            <a:pPr>
              <a:lnSpc>
                <a:spcPct val="150000"/>
              </a:lnSpc>
              <a:buClr>
                <a:srgbClr val="C00000"/>
              </a:buClr>
            </a:pP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1</a:t>
            </a:r>
            <a:r>
              <a:rPr lang="zh-CN" altLang="en-US" dirty="0">
                <a:solidFill>
                  <a:srgbClr val="000066"/>
                </a:solidFill>
                <a:latin typeface="方正大黑简体" pitchFamily="65" charset="-122"/>
                <a:ea typeface="方正大黑简体" pitchFamily="65" charset="-122"/>
              </a:rPr>
              <a:t>）聚合物剪切数据</a:t>
            </a:r>
          </a:p>
        </p:txBody>
      </p:sp>
      <p:pic>
        <p:nvPicPr>
          <p:cNvPr id="47109" name="Picture 5" descr="C:\Users\Administrator\Desktop\图片\10.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36" y="1773752"/>
            <a:ext cx="3845833" cy="1782010"/>
          </a:xfrm>
          <a:prstGeom prst="rect">
            <a:avLst/>
          </a:prstGeom>
          <a:noFill/>
          <a:extLst>
            <a:ext uri="{909E8E84-426E-40DD-AFC4-6F175D3DCCD1}">
              <a14:hiddenFill xmlns:a14="http://schemas.microsoft.com/office/drawing/2010/main">
                <a:solidFill>
                  <a:srgbClr val="FFFFFF"/>
                </a:solidFill>
              </a14:hiddenFill>
            </a:ext>
          </a:extLst>
        </p:spPr>
      </p:pic>
      <p:pic>
        <p:nvPicPr>
          <p:cNvPr id="47111" name="Picture 7" descr="C:\Users\Administrator\Desktop\图片\1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52" y="1773752"/>
            <a:ext cx="3500643" cy="17820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05711" y="1202898"/>
            <a:ext cx="7013788" cy="421782"/>
          </a:xfrm>
          <a:prstGeom prst="rect">
            <a:avLst/>
          </a:prstGeom>
          <a:noFill/>
        </p:spPr>
        <p:txBody>
          <a:bodyPr wrap="square" rtlCol="0">
            <a:spAutoFit/>
          </a:bodyPr>
          <a:lstStyle/>
          <a:p>
            <a:pPr>
              <a:lnSpc>
                <a:spcPct val="150000"/>
              </a:lnSpc>
            </a:pPr>
            <a:r>
              <a:rPr lang="zh-CN" altLang="en-US" sz="1600" dirty="0">
                <a:solidFill>
                  <a:srgbClr val="000066"/>
                </a:solidFill>
                <a:latin typeface="方正大黑简体" pitchFamily="65" charset="-122"/>
                <a:ea typeface="方正大黑简体" pitchFamily="65" charset="-122"/>
              </a:rPr>
              <a:t>         代表不同的混合液流速下，受剪切作用影响，聚合物粘性的保持程度</a:t>
            </a:r>
          </a:p>
        </p:txBody>
      </p:sp>
      <p:sp>
        <p:nvSpPr>
          <p:cNvPr id="28" name="矩形 27"/>
          <p:cNvSpPr/>
          <p:nvPr/>
        </p:nvSpPr>
        <p:spPr>
          <a:xfrm>
            <a:off x="430968" y="3555762"/>
            <a:ext cx="2159566" cy="507831"/>
          </a:xfrm>
          <a:prstGeom prst="rect">
            <a:avLst/>
          </a:prstGeom>
        </p:spPr>
        <p:txBody>
          <a:bodyPr wrap="none">
            <a:spAutoFit/>
          </a:bodyPr>
          <a:lstStyle/>
          <a:p>
            <a:pPr>
              <a:lnSpc>
                <a:spcPct val="150000"/>
              </a:lnSpc>
              <a:buClr>
                <a:srgbClr val="C00000"/>
              </a:buClr>
            </a:pP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2</a:t>
            </a:r>
            <a:r>
              <a:rPr lang="zh-CN" altLang="en-US" dirty="0">
                <a:solidFill>
                  <a:srgbClr val="000066"/>
                </a:solidFill>
                <a:latin typeface="方正大黑简体" pitchFamily="65" charset="-122"/>
                <a:ea typeface="方正大黑简体" pitchFamily="65" charset="-122"/>
              </a:rPr>
              <a:t>）粘浓关系曲线</a:t>
            </a:r>
            <a:endParaRPr lang="en-US" altLang="zh-CN" dirty="0">
              <a:solidFill>
                <a:srgbClr val="000066"/>
              </a:solidFill>
              <a:latin typeface="方正大黑简体" pitchFamily="65" charset="-122"/>
              <a:ea typeface="方正大黑简体" pitchFamily="65" charset="-122"/>
            </a:endParaRPr>
          </a:p>
        </p:txBody>
      </p:sp>
      <p:pic>
        <p:nvPicPr>
          <p:cNvPr id="29" name="Picture 2" descr="C:\Users\Administrator\Desktop\图片\13.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436" y="4429353"/>
            <a:ext cx="3928883" cy="21489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descr="C:\Users\Administrator\Desktop\图片\14.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678" y="4429354"/>
            <a:ext cx="3500644" cy="2148988"/>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4961444" y="4702035"/>
            <a:ext cx="877163" cy="369332"/>
          </a:xfrm>
          <a:prstGeom prst="rect">
            <a:avLst/>
          </a:prstGeom>
        </p:spPr>
        <p:txBody>
          <a:bodyPr wrap="none">
            <a:spAutoFit/>
          </a:bodyPr>
          <a:lstStyle/>
          <a:p>
            <a:r>
              <a:rPr lang="zh-CN" altLang="en-US" dirty="0">
                <a:solidFill>
                  <a:srgbClr val="000066"/>
                </a:solidFill>
                <a:latin typeface="方正大黑简体" pitchFamily="65" charset="-122"/>
                <a:ea typeface="方正大黑简体" pitchFamily="65" charset="-122"/>
              </a:rPr>
              <a:t>聚合物</a:t>
            </a:r>
            <a:endParaRPr lang="zh-CN" altLang="en-US" dirty="0"/>
          </a:p>
        </p:txBody>
      </p:sp>
      <p:sp>
        <p:nvSpPr>
          <p:cNvPr id="33" name="TextBox 32"/>
          <p:cNvSpPr txBox="1"/>
          <p:nvPr/>
        </p:nvSpPr>
        <p:spPr>
          <a:xfrm>
            <a:off x="763678" y="3989058"/>
            <a:ext cx="7889002" cy="461665"/>
          </a:xfrm>
          <a:prstGeom prst="rect">
            <a:avLst/>
          </a:prstGeom>
          <a:noFill/>
        </p:spPr>
        <p:txBody>
          <a:bodyPr wrap="square" rtlCol="0">
            <a:spAutoFit/>
          </a:bodyPr>
          <a:lstStyle/>
          <a:p>
            <a:pPr>
              <a:lnSpc>
                <a:spcPct val="150000"/>
              </a:lnSpc>
            </a:pPr>
            <a:r>
              <a:rPr lang="zh-CN" altLang="en-US" sz="1600" dirty="0">
                <a:solidFill>
                  <a:srgbClr val="000066"/>
                </a:solidFill>
                <a:latin typeface="方正大黑简体" pitchFamily="65" charset="-122"/>
                <a:ea typeface="方正大黑简体" pitchFamily="65" charset="-122"/>
              </a:rPr>
              <a:t>         通过研究化学剂粘度与浓度的相关性，来判断驱替液流度改善状况</a:t>
            </a:r>
          </a:p>
        </p:txBody>
      </p:sp>
    </p:spTree>
    <p:extLst>
      <p:ext uri="{BB962C8B-B14F-4D97-AF65-F5344CB8AC3E}">
        <p14:creationId xmlns:p14="http://schemas.microsoft.com/office/powerpoint/2010/main" val="22073854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C:\Users\Administrator\Desktop\图片\17.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74" y="1272208"/>
            <a:ext cx="3613434" cy="2031352"/>
          </a:xfrm>
          <a:prstGeom prst="rect">
            <a:avLst/>
          </a:prstGeom>
          <a:noFill/>
          <a:extLst>
            <a:ext uri="{909E8E84-426E-40DD-AFC4-6F175D3DCCD1}">
              <a14:hiddenFill xmlns:a14="http://schemas.microsoft.com/office/drawing/2010/main">
                <a:solidFill>
                  <a:srgbClr val="FFFFFF"/>
                </a:solidFill>
              </a14:hiddenFill>
            </a:ext>
          </a:extLst>
        </p:spPr>
      </p:pic>
      <p:pic>
        <p:nvPicPr>
          <p:cNvPr id="49157" name="Picture 5" descr="C:\Users\Administrator\Desktop\图片\18.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11" y="1272208"/>
            <a:ext cx="4368347" cy="2031352"/>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5159136" y="1657845"/>
            <a:ext cx="877163" cy="369332"/>
          </a:xfrm>
          <a:prstGeom prst="rect">
            <a:avLst/>
          </a:prstGeom>
        </p:spPr>
        <p:txBody>
          <a:bodyPr wrap="none">
            <a:spAutoFit/>
          </a:bodyPr>
          <a:lstStyle/>
          <a:p>
            <a:r>
              <a:rPr lang="zh-CN" altLang="en-US" dirty="0">
                <a:solidFill>
                  <a:srgbClr val="000066"/>
                </a:solidFill>
                <a:latin typeface="方正大黑简体" pitchFamily="65" charset="-122"/>
                <a:ea typeface="方正大黑简体" pitchFamily="65" charset="-122"/>
              </a:rPr>
              <a:t>表活剂</a:t>
            </a:r>
          </a:p>
        </p:txBody>
      </p:sp>
      <p:sp>
        <p:nvSpPr>
          <p:cNvPr id="4" name="椭圆 3"/>
          <p:cNvSpPr/>
          <p:nvPr/>
        </p:nvSpPr>
        <p:spPr bwMode="auto">
          <a:xfrm>
            <a:off x="3124863" y="2393341"/>
            <a:ext cx="333954" cy="230588"/>
          </a:xfrm>
          <a:prstGeom prst="ellipse">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2" name="矩形 21"/>
          <p:cNvSpPr/>
          <p:nvPr/>
        </p:nvSpPr>
        <p:spPr>
          <a:xfrm>
            <a:off x="377311" y="3478488"/>
            <a:ext cx="2390398" cy="507831"/>
          </a:xfrm>
          <a:prstGeom prst="rect">
            <a:avLst/>
          </a:prstGeom>
        </p:spPr>
        <p:txBody>
          <a:bodyPr wrap="none">
            <a:spAutoFit/>
          </a:bodyPr>
          <a:lstStyle/>
          <a:p>
            <a:pPr>
              <a:lnSpc>
                <a:spcPct val="150000"/>
              </a:lnSpc>
              <a:buClr>
                <a:srgbClr val="C00000"/>
              </a:buClr>
            </a:pP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3</a:t>
            </a:r>
            <a:r>
              <a:rPr lang="zh-CN" altLang="en-US" dirty="0">
                <a:solidFill>
                  <a:srgbClr val="000066"/>
                </a:solidFill>
                <a:latin typeface="方正大黑简体" pitchFamily="65" charset="-122"/>
                <a:ea typeface="方正大黑简体" pitchFamily="65" charset="-122"/>
              </a:rPr>
              <a:t>）表活剂界面张力</a:t>
            </a:r>
            <a:endParaRPr lang="en-US" altLang="zh-CN" dirty="0">
              <a:solidFill>
                <a:srgbClr val="000066"/>
              </a:solidFill>
              <a:latin typeface="方正大黑简体" pitchFamily="65" charset="-122"/>
              <a:ea typeface="方正大黑简体" pitchFamily="65" charset="-122"/>
            </a:endParaRPr>
          </a:p>
        </p:txBody>
      </p:sp>
      <p:pic>
        <p:nvPicPr>
          <p:cNvPr id="23" name="Picture 2" descr="C:\Users\Administrator\Desktop\界面张力.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82" y="4586641"/>
            <a:ext cx="2856135" cy="17702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图表 23"/>
          <p:cNvGraphicFramePr>
            <a:graphicFrameLocks/>
          </p:cNvGraphicFramePr>
          <p:nvPr>
            <p:extLst/>
          </p:nvPr>
        </p:nvGraphicFramePr>
        <p:xfrm>
          <a:off x="3545847" y="4519056"/>
          <a:ext cx="2977319" cy="1913358"/>
        </p:xfrm>
        <a:graphic>
          <a:graphicData uri="http://schemas.openxmlformats.org/drawingml/2006/chart">
            <c:chart xmlns:c="http://schemas.openxmlformats.org/drawingml/2006/chart" xmlns:r="http://schemas.openxmlformats.org/officeDocument/2006/relationships" r:id="rId6"/>
          </a:graphicData>
        </a:graphic>
      </p:graphicFrame>
      <p:pic>
        <p:nvPicPr>
          <p:cNvPr id="25" name="Picture 3" descr="C:\Users\Administrator\Desktop\图片\19.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9830" y="4662179"/>
            <a:ext cx="2297928" cy="16191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05712" y="4118776"/>
            <a:ext cx="7586282" cy="338554"/>
          </a:xfrm>
          <a:prstGeom prst="rect">
            <a:avLst/>
          </a:prstGeom>
          <a:noFill/>
        </p:spPr>
        <p:txBody>
          <a:bodyPr wrap="square" rtlCol="0">
            <a:spAutoFit/>
          </a:bodyPr>
          <a:lstStyle/>
          <a:p>
            <a:r>
              <a:rPr lang="zh-CN" altLang="en-US" sz="1600" dirty="0">
                <a:solidFill>
                  <a:srgbClr val="000066"/>
                </a:solidFill>
                <a:latin typeface="方正大黑简体" pitchFamily="65" charset="-122"/>
                <a:ea typeface="方正大黑简体" pitchFamily="65" charset="-122"/>
              </a:rPr>
              <a:t>表活剂具有降低油水界面张力的作用，可以将残余油转化为可动油，提高驱油效率</a:t>
            </a:r>
          </a:p>
        </p:txBody>
      </p:sp>
    </p:spTree>
    <p:extLst>
      <p:ext uri="{BB962C8B-B14F-4D97-AF65-F5344CB8AC3E}">
        <p14:creationId xmlns:p14="http://schemas.microsoft.com/office/powerpoint/2010/main" val="3258758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Administrator\Desktop\图片\20.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661" y="2349196"/>
            <a:ext cx="2552700" cy="409575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组合 17"/>
          <p:cNvGrpSpPr/>
          <p:nvPr/>
        </p:nvGrpSpPr>
        <p:grpSpPr>
          <a:xfrm>
            <a:off x="612570" y="2349196"/>
            <a:ext cx="8193499" cy="3521062"/>
            <a:chOff x="381983" y="2350009"/>
            <a:chExt cx="8193499" cy="3521062"/>
          </a:xfrm>
        </p:grpSpPr>
        <p:pic>
          <p:nvPicPr>
            <p:cNvPr id="47107" name="Picture 3" descr="C:\Users\Administrator\Desktop\{DEA34A8D-59A5-4C8A-819B-6702FC3CA38C}.bmp"/>
            <p:cNvPicPr>
              <a:picLocks noChangeAspect="1" noChangeArrowheads="1"/>
            </p:cNvPicPr>
            <p:nvPr/>
          </p:nvPicPr>
          <p:blipFill rotWithShape="1">
            <a:blip r:embed="rId4">
              <a:extLst>
                <a:ext uri="{28A0092B-C50C-407E-A947-70E740481C1C}">
                  <a14:useLocalDpi xmlns:a14="http://schemas.microsoft.com/office/drawing/2010/main" val="0"/>
                </a:ext>
              </a:extLst>
            </a:blip>
            <a:srcRect l="4248" b="34611"/>
            <a:stretch/>
          </p:blipFill>
          <p:spPr bwMode="auto">
            <a:xfrm>
              <a:off x="381983" y="2350009"/>
              <a:ext cx="2296571" cy="299177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3565220" y="3183416"/>
              <a:ext cx="1515663" cy="549982"/>
            </a:xfrm>
            <a:prstGeom prst="rect">
              <a:avLst/>
            </a:prstGeom>
            <a:noFill/>
            <a:ln w="19050">
              <a:solidFill>
                <a:srgbClr val="1B45F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cxnSp>
          <p:nvCxnSpPr>
            <p:cNvPr id="6" name="直接箭头连接符 5"/>
            <p:cNvCxnSpPr/>
            <p:nvPr/>
          </p:nvCxnSpPr>
          <p:spPr>
            <a:xfrm>
              <a:off x="5080883" y="3368816"/>
              <a:ext cx="659958" cy="1"/>
            </a:xfrm>
            <a:prstGeom prst="straightConnector1">
              <a:avLst/>
            </a:prstGeom>
            <a:ln w="12700">
              <a:prstDash val="sysDash"/>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40840" y="3184150"/>
              <a:ext cx="2099145" cy="369332"/>
            </a:xfrm>
            <a:prstGeom prst="rect">
              <a:avLst/>
            </a:prstGeom>
            <a:noFill/>
          </p:spPr>
          <p:txBody>
            <a:bodyPr wrap="square" rtlCol="0">
              <a:spAutoFit/>
            </a:bodyPr>
            <a:lstStyle/>
            <a:p>
              <a:r>
                <a:rPr lang="zh-CN" altLang="en-US" dirty="0">
                  <a:latin typeface="方正大黑简体" pitchFamily="65" charset="-122"/>
                  <a:ea typeface="方正大黑简体" pitchFamily="65" charset="-122"/>
                </a:rPr>
                <a:t>水驱模型参数</a:t>
              </a:r>
            </a:p>
          </p:txBody>
        </p:sp>
        <p:cxnSp>
          <p:nvCxnSpPr>
            <p:cNvPr id="8" name="直接箭头连接符 7"/>
            <p:cNvCxnSpPr/>
            <p:nvPr/>
          </p:nvCxnSpPr>
          <p:spPr>
            <a:xfrm>
              <a:off x="5224006" y="3845894"/>
              <a:ext cx="373712" cy="0"/>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97718" y="3718185"/>
              <a:ext cx="2099145" cy="369332"/>
            </a:xfrm>
            <a:prstGeom prst="rect">
              <a:avLst/>
            </a:prstGeom>
            <a:noFill/>
          </p:spPr>
          <p:txBody>
            <a:bodyPr wrap="square" rtlCol="0">
              <a:spAutoFit/>
            </a:bodyPr>
            <a:lstStyle/>
            <a:p>
              <a:r>
                <a:rPr lang="zh-CN" altLang="en-US" dirty="0">
                  <a:latin typeface="方正大黑简体" pitchFamily="65" charset="-122"/>
                  <a:ea typeface="方正大黑简体" pitchFamily="65" charset="-122"/>
                </a:rPr>
                <a:t>化学驱模型参数</a:t>
              </a:r>
            </a:p>
          </p:txBody>
        </p:sp>
        <p:sp>
          <p:nvSpPr>
            <p:cNvPr id="13" name="TextBox 12"/>
            <p:cNvSpPr txBox="1"/>
            <p:nvPr/>
          </p:nvSpPr>
          <p:spPr>
            <a:xfrm>
              <a:off x="5410862" y="4162911"/>
              <a:ext cx="3164620" cy="1708160"/>
            </a:xfrm>
            <a:prstGeom prst="rect">
              <a:avLst/>
            </a:prstGeom>
            <a:noFill/>
          </p:spPr>
          <p:txBody>
            <a:bodyPr wrap="square" rtlCol="0">
              <a:spAutoFit/>
            </a:bodyPr>
            <a:lstStyle/>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聚合物</a:t>
              </a:r>
              <a:r>
                <a:rPr lang="en-US" altLang="zh-CN" sz="1400" dirty="0">
                  <a:solidFill>
                    <a:srgbClr val="000066"/>
                  </a:solidFill>
                  <a:latin typeface="方正大黑简体" pitchFamily="65" charset="-122"/>
                  <a:ea typeface="方正大黑简体" pitchFamily="65" charset="-122"/>
                </a:rPr>
                <a:t>-</a:t>
              </a:r>
              <a:r>
                <a:rPr lang="zh-CN" altLang="en-US" sz="1400" dirty="0">
                  <a:solidFill>
                    <a:srgbClr val="000066"/>
                  </a:solidFill>
                  <a:latin typeface="方正大黑简体" pitchFamily="65" charset="-122"/>
                  <a:ea typeface="方正大黑简体" pitchFamily="65" charset="-122"/>
                </a:rPr>
                <a:t>岩石属性</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表活剂</a:t>
              </a:r>
              <a:r>
                <a:rPr lang="en-US" altLang="zh-CN" sz="1400" dirty="0">
                  <a:solidFill>
                    <a:srgbClr val="000066"/>
                  </a:solidFill>
                  <a:latin typeface="方正大黑简体" pitchFamily="65" charset="-122"/>
                  <a:ea typeface="方正大黑简体" pitchFamily="65" charset="-122"/>
                </a:rPr>
                <a:t>-</a:t>
              </a:r>
              <a:r>
                <a:rPr lang="zh-CN" altLang="en-US" sz="1400" dirty="0">
                  <a:solidFill>
                    <a:srgbClr val="000066"/>
                  </a:solidFill>
                  <a:latin typeface="方正大黑简体" pitchFamily="65" charset="-122"/>
                  <a:ea typeface="方正大黑简体" pitchFamily="65" charset="-122"/>
                </a:rPr>
                <a:t>岩石属性</a:t>
              </a: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聚合物吸附函数</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表活剂高低浓度过度函数</a:t>
              </a:r>
              <a:endParaRPr lang="en-US" altLang="zh-CN" sz="1400" dirty="0">
                <a:solidFill>
                  <a:srgbClr val="000066"/>
                </a:solidFill>
                <a:latin typeface="方正大黑简体" pitchFamily="65" charset="-122"/>
                <a:ea typeface="方正大黑简体" pitchFamily="65" charset="-122"/>
              </a:endParaRPr>
            </a:p>
            <a:p>
              <a:pPr marL="285750" indent="-285750">
                <a:lnSpc>
                  <a:spcPct val="150000"/>
                </a:lnSpc>
                <a:buClr>
                  <a:srgbClr val="C00000"/>
                </a:buClr>
                <a:buFont typeface="Wingdings" pitchFamily="2" charset="2"/>
                <a:buChar char="u"/>
              </a:pPr>
              <a:r>
                <a:rPr lang="zh-CN" altLang="en-US" sz="1400" dirty="0">
                  <a:solidFill>
                    <a:srgbClr val="000066"/>
                  </a:solidFill>
                  <a:latin typeface="方正大黑简体" pitchFamily="65" charset="-122"/>
                  <a:ea typeface="方正大黑简体" pitchFamily="65" charset="-122"/>
                </a:rPr>
                <a:t>表活剂吸附函数</a:t>
              </a:r>
              <a:endParaRPr lang="en-US" altLang="zh-CN" sz="1400" dirty="0">
                <a:solidFill>
                  <a:srgbClr val="000066"/>
                </a:solidFill>
                <a:latin typeface="方正大黑简体" pitchFamily="65" charset="-122"/>
                <a:ea typeface="方正大黑简体" pitchFamily="65" charset="-122"/>
              </a:endParaRPr>
            </a:p>
          </p:txBody>
        </p:sp>
      </p:grpSp>
      <p:sp>
        <p:nvSpPr>
          <p:cNvPr id="19" name="矩形 18"/>
          <p:cNvSpPr/>
          <p:nvPr/>
        </p:nvSpPr>
        <p:spPr bwMode="auto">
          <a:xfrm>
            <a:off x="3795807" y="3725449"/>
            <a:ext cx="1515663" cy="1013527"/>
          </a:xfrm>
          <a:prstGeom prst="rect">
            <a:avLst/>
          </a:prstGeom>
          <a:noFill/>
          <a:ln w="38100">
            <a:solidFill>
              <a:srgbClr val="C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1" name="TextBox 20"/>
          <p:cNvSpPr txBox="1"/>
          <p:nvPr/>
        </p:nvSpPr>
        <p:spPr>
          <a:xfrm>
            <a:off x="851512" y="5637475"/>
            <a:ext cx="1971923" cy="703782"/>
          </a:xfrm>
          <a:prstGeom prst="rect">
            <a:avLst/>
          </a:prstGeom>
          <a:noFill/>
        </p:spPr>
        <p:txBody>
          <a:bodyPr wrap="square" rtlCol="0">
            <a:spAutoFit/>
          </a:bodyPr>
          <a:lstStyle/>
          <a:p>
            <a:pPr algn="ctr">
              <a:lnSpc>
                <a:spcPct val="150000"/>
              </a:lnSpc>
            </a:pPr>
            <a:r>
              <a:rPr lang="zh-CN" altLang="en-US" sz="1400" dirty="0">
                <a:solidFill>
                  <a:srgbClr val="C00000"/>
                </a:solidFill>
                <a:latin typeface="方正大黑简体" pitchFamily="65" charset="-122"/>
                <a:ea typeface="方正大黑简体" pitchFamily="65" charset="-122"/>
              </a:rPr>
              <a:t>这部分数据来源主要依赖于室内实验</a:t>
            </a:r>
          </a:p>
        </p:txBody>
      </p:sp>
      <p:sp>
        <p:nvSpPr>
          <p:cNvPr id="22" name="右箭头 21"/>
          <p:cNvSpPr/>
          <p:nvPr/>
        </p:nvSpPr>
        <p:spPr bwMode="auto">
          <a:xfrm>
            <a:off x="2813873" y="3484311"/>
            <a:ext cx="277573" cy="184666"/>
          </a:xfrm>
          <a:prstGeom prst="rightArrow">
            <a:avLst/>
          </a:prstGeom>
          <a:solidFill>
            <a:srgbClr val="C00000"/>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23" name="TextBox 22"/>
          <p:cNvSpPr txBox="1"/>
          <p:nvPr/>
        </p:nvSpPr>
        <p:spPr>
          <a:xfrm>
            <a:off x="620925" y="1119442"/>
            <a:ext cx="8284536" cy="923330"/>
          </a:xfrm>
          <a:prstGeom prst="rect">
            <a:avLst/>
          </a:prstGeom>
          <a:noFill/>
        </p:spPr>
        <p:txBody>
          <a:bodyPr wrap="square" rtlCol="0">
            <a:spAutoFit/>
          </a:bodyPr>
          <a:lstStyle/>
          <a:p>
            <a:pPr>
              <a:lnSpc>
                <a:spcPct val="150000"/>
              </a:lnSpc>
            </a:pPr>
            <a:r>
              <a:rPr lang="en-US" altLang="zh-CN" dirty="0">
                <a:solidFill>
                  <a:srgbClr val="C00000"/>
                </a:solidFill>
                <a:latin typeface="方正大黑简体" pitchFamily="65" charset="-122"/>
                <a:ea typeface="方正大黑简体" pitchFamily="65" charset="-122"/>
              </a:rPr>
              <a:t>2</a:t>
            </a:r>
            <a:r>
              <a:rPr lang="zh-CN" altLang="en-US" dirty="0">
                <a:solidFill>
                  <a:srgbClr val="C00000"/>
                </a:solidFill>
                <a:latin typeface="方正大黑简体" pitchFamily="65" charset="-122"/>
                <a:ea typeface="方正大黑简体" pitchFamily="65" charset="-122"/>
              </a:rPr>
              <a:t>、定义注入化学剂与储层相互作用的参数</a:t>
            </a:r>
            <a:endParaRPr lang="en-US" altLang="zh-CN" dirty="0">
              <a:solidFill>
                <a:srgbClr val="C00000"/>
              </a:solidFill>
              <a:latin typeface="方正大黑简体" pitchFamily="65" charset="-122"/>
              <a:ea typeface="方正大黑简体" pitchFamily="65" charset="-122"/>
            </a:endParaRPr>
          </a:p>
          <a:p>
            <a:pPr>
              <a:lnSpc>
                <a:spcPct val="150000"/>
              </a:lnSpc>
            </a:pPr>
            <a:r>
              <a:rPr lang="zh-CN" altLang="en-US" dirty="0">
                <a:solidFill>
                  <a:srgbClr val="000066"/>
                </a:solidFill>
                <a:latin typeface="方正大黑简体" pitchFamily="65" charset="-122"/>
                <a:ea typeface="方正大黑简体" pitchFamily="65" charset="-122"/>
              </a:rPr>
              <a:t>包括聚合物</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岩石属性、表活剂</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岩石属性、聚合物吸附函数、表活剂吸附函数等</a:t>
            </a:r>
          </a:p>
        </p:txBody>
      </p:sp>
    </p:spTree>
    <p:extLst>
      <p:ext uri="{BB962C8B-B14F-4D97-AF65-F5344CB8AC3E}">
        <p14:creationId xmlns:p14="http://schemas.microsoft.com/office/powerpoint/2010/main" val="20636554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4564052" y="2069401"/>
          <a:ext cx="4428874" cy="1908810"/>
        </p:xfrm>
        <a:graphic>
          <a:graphicData uri="http://schemas.openxmlformats.org/drawingml/2006/table">
            <a:tbl>
              <a:tblPr/>
              <a:tblGrid>
                <a:gridCol w="472795">
                  <a:extLst>
                    <a:ext uri="{9D8B030D-6E8A-4147-A177-3AD203B41FA5}">
                      <a16:colId xmlns:a16="http://schemas.microsoft.com/office/drawing/2014/main" val="20000"/>
                    </a:ext>
                  </a:extLst>
                </a:gridCol>
                <a:gridCol w="1047672">
                  <a:extLst>
                    <a:ext uri="{9D8B030D-6E8A-4147-A177-3AD203B41FA5}">
                      <a16:colId xmlns:a16="http://schemas.microsoft.com/office/drawing/2014/main" val="20001"/>
                    </a:ext>
                  </a:extLst>
                </a:gridCol>
                <a:gridCol w="909773">
                  <a:extLst>
                    <a:ext uri="{9D8B030D-6E8A-4147-A177-3AD203B41FA5}">
                      <a16:colId xmlns:a16="http://schemas.microsoft.com/office/drawing/2014/main" val="20002"/>
                    </a:ext>
                  </a:extLst>
                </a:gridCol>
                <a:gridCol w="967082">
                  <a:extLst>
                    <a:ext uri="{9D8B030D-6E8A-4147-A177-3AD203B41FA5}">
                      <a16:colId xmlns:a16="http://schemas.microsoft.com/office/drawing/2014/main" val="20003"/>
                    </a:ext>
                  </a:extLst>
                </a:gridCol>
                <a:gridCol w="472795">
                  <a:extLst>
                    <a:ext uri="{9D8B030D-6E8A-4147-A177-3AD203B41FA5}">
                      <a16:colId xmlns:a16="http://schemas.microsoft.com/office/drawing/2014/main" val="20004"/>
                    </a:ext>
                  </a:extLst>
                </a:gridCol>
                <a:gridCol w="558757">
                  <a:extLst>
                    <a:ext uri="{9D8B030D-6E8A-4147-A177-3AD203B41FA5}">
                      <a16:colId xmlns:a16="http://schemas.microsoft.com/office/drawing/2014/main" val="20005"/>
                    </a:ext>
                  </a:extLst>
                </a:gridCol>
              </a:tblGrid>
              <a:tr h="313355">
                <a:tc>
                  <a:txBody>
                    <a:bodyPr/>
                    <a:lstStyle/>
                    <a:p>
                      <a:pPr algn="ctr" fontAlgn="ctr"/>
                      <a:r>
                        <a:rPr lang="zh-CN" altLang="en-US" sz="1000" b="0" i="0" u="none" strike="noStrike" dirty="0">
                          <a:solidFill>
                            <a:srgbClr val="000000"/>
                          </a:solidFill>
                          <a:effectLst/>
                          <a:latin typeface="方正大黑简体" pitchFamily="65" charset="-122"/>
                          <a:ea typeface="方正大黑简体" pitchFamily="65" charset="-122"/>
                        </a:rPr>
                        <a:t>聚合物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tc>
                  <a:txBody>
                    <a:bodyPr/>
                    <a:lstStyle/>
                    <a:p>
                      <a:pPr algn="ctr" fontAlgn="ctr"/>
                      <a:r>
                        <a:rPr lang="zh-CN" altLang="en-US" sz="1000" b="0" i="0" u="none" strike="noStrike">
                          <a:solidFill>
                            <a:srgbClr val="000000"/>
                          </a:solidFill>
                          <a:effectLst/>
                          <a:latin typeface="方正大黑简体" pitchFamily="65" charset="-122"/>
                          <a:ea typeface="方正大黑简体" pitchFamily="65" charset="-122"/>
                        </a:rPr>
                        <a:t>岩心编号</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tc>
                  <a:txBody>
                    <a:bodyPr/>
                    <a:lstStyle/>
                    <a:p>
                      <a:pPr algn="ctr" fontAlgn="ctr"/>
                      <a:r>
                        <a:rPr lang="zh-CN" altLang="en-US" sz="1000" b="0" i="0" u="none" strike="noStrike">
                          <a:solidFill>
                            <a:srgbClr val="000000"/>
                          </a:solidFill>
                          <a:effectLst/>
                          <a:latin typeface="方正大黑简体" pitchFamily="65" charset="-122"/>
                          <a:ea typeface="方正大黑简体" pitchFamily="65" charset="-122"/>
                        </a:rPr>
                        <a:t>岩心渗透率</a:t>
                      </a:r>
                      <a:r>
                        <a:rPr lang="en-US" sz="1000" b="0" i="0" u="none" strike="noStrike">
                          <a:solidFill>
                            <a:srgbClr val="000000"/>
                          </a:solidFill>
                          <a:effectLst/>
                          <a:latin typeface="方正大黑简体" pitchFamily="65" charset="-122"/>
                          <a:ea typeface="方正大黑简体" pitchFamily="65" charset="-122"/>
                        </a:rPr>
                        <a:t>K</a:t>
                      </a:r>
                      <a:r>
                        <a:rPr lang="en-US" sz="1000" b="0" i="0" u="none" strike="noStrike" baseline="-25000">
                          <a:solidFill>
                            <a:srgbClr val="000000"/>
                          </a:solidFill>
                          <a:effectLst/>
                          <a:latin typeface="方正大黑简体" pitchFamily="65" charset="-122"/>
                          <a:ea typeface="方正大黑简体" pitchFamily="65" charset="-122"/>
                        </a:rPr>
                        <a:t>g</a:t>
                      </a:r>
                      <a:r>
                        <a:rPr lang="en-US" sz="1000" b="0" i="0" u="none" strike="noStrike">
                          <a:solidFill>
                            <a:srgbClr val="000000"/>
                          </a:solidFill>
                          <a:effectLst/>
                          <a:latin typeface="方正大黑简体" pitchFamily="65" charset="-122"/>
                          <a:ea typeface="方正大黑简体" pitchFamily="65" charset="-122"/>
                        </a:rPr>
                        <a:t>/×10</a:t>
                      </a:r>
                      <a:r>
                        <a:rPr lang="en-US" sz="1000" b="0" i="0" u="none" strike="noStrike" baseline="30000">
                          <a:solidFill>
                            <a:srgbClr val="000000"/>
                          </a:solidFill>
                          <a:effectLst/>
                          <a:latin typeface="方正大黑简体" pitchFamily="65" charset="-122"/>
                          <a:ea typeface="方正大黑简体" pitchFamily="65" charset="-122"/>
                        </a:rPr>
                        <a:t>-3</a:t>
                      </a:r>
                      <a:r>
                        <a:rPr lang="el-GR" sz="1000" b="0" i="0" u="none" strike="noStrike">
                          <a:solidFill>
                            <a:srgbClr val="000000"/>
                          </a:solidFill>
                          <a:effectLst/>
                          <a:latin typeface="Times New Roman"/>
                          <a:ea typeface="方正大黑简体" pitchFamily="65" charset="-122"/>
                        </a:rPr>
                        <a:t>μ</a:t>
                      </a:r>
                      <a:r>
                        <a:rPr lang="en-US" sz="1000" b="0" i="0" u="none" strike="noStrike">
                          <a:solidFill>
                            <a:srgbClr val="000000"/>
                          </a:solidFill>
                          <a:effectLst/>
                          <a:latin typeface="方正大黑简体" pitchFamily="65" charset="-122"/>
                          <a:ea typeface="方正大黑简体" pitchFamily="65" charset="-122"/>
                        </a:rPr>
                        <a:t>m</a:t>
                      </a:r>
                      <a:r>
                        <a:rPr lang="en-US" sz="1000" b="0" i="0" u="none" strike="noStrike" baseline="30000">
                          <a:solidFill>
                            <a:srgbClr val="000000"/>
                          </a:solidFill>
                          <a:effectLst/>
                          <a:latin typeface="方正大黑简体" pitchFamily="65" charset="-122"/>
                          <a:ea typeface="方正大黑简体" pitchFamily="65" charset="-122"/>
                        </a:rPr>
                        <a:t>2</a:t>
                      </a:r>
                      <a:endParaRPr lang="en-US" sz="1000" b="0" i="0" u="none" strike="noStrike">
                        <a:solidFill>
                          <a:srgbClr val="000000"/>
                        </a:solidFill>
                        <a:effectLst/>
                        <a:latin typeface="方正大黑简体" pitchFamily="65" charset="-122"/>
                        <a:ea typeface="方正大黑简体" pitchFamily="65"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tc>
                  <a:txBody>
                    <a:bodyPr/>
                    <a:lstStyle/>
                    <a:p>
                      <a:pPr algn="ctr" fontAlgn="ctr"/>
                      <a:r>
                        <a:rPr lang="zh-CN" altLang="en-US" sz="1000" b="0" i="0" u="none" strike="noStrike" dirty="0">
                          <a:solidFill>
                            <a:srgbClr val="000000"/>
                          </a:solidFill>
                          <a:effectLst/>
                          <a:latin typeface="方正大黑简体" pitchFamily="65" charset="-122"/>
                          <a:ea typeface="方正大黑简体" pitchFamily="65" charset="-122"/>
                        </a:rPr>
                        <a:t>聚合物溶液浓度</a:t>
                      </a:r>
                      <a:r>
                        <a:rPr lang="en-US" altLang="zh-CN" sz="1000" b="0" i="0" u="none" strike="noStrike" dirty="0" err="1">
                          <a:solidFill>
                            <a:srgbClr val="000000"/>
                          </a:solidFill>
                          <a:effectLst/>
                          <a:latin typeface="方正大黑简体" pitchFamily="65" charset="-122"/>
                          <a:ea typeface="方正大黑简体" pitchFamily="65" charset="-122"/>
                        </a:rPr>
                        <a:t>C</a:t>
                      </a:r>
                      <a:r>
                        <a:rPr lang="en-US" altLang="zh-CN" sz="1000" b="0" i="0" u="none" strike="noStrike" baseline="-25000" dirty="0" err="1">
                          <a:solidFill>
                            <a:srgbClr val="000000"/>
                          </a:solidFill>
                          <a:effectLst/>
                          <a:latin typeface="方正大黑简体" pitchFamily="65" charset="-122"/>
                          <a:ea typeface="方正大黑简体" pitchFamily="65" charset="-122"/>
                        </a:rPr>
                        <a:t>p</a:t>
                      </a:r>
                      <a:r>
                        <a:rPr lang="en-US" altLang="zh-CN" sz="1000" b="0" i="0" u="none" strike="noStrike" dirty="0">
                          <a:solidFill>
                            <a:srgbClr val="000000"/>
                          </a:solidFill>
                          <a:effectLst/>
                          <a:latin typeface="方正大黑简体" pitchFamily="65" charset="-122"/>
                          <a:ea typeface="方正大黑简体" pitchFamily="65" charset="-122"/>
                        </a:rPr>
                        <a:t>/mg·L</a:t>
                      </a:r>
                      <a:r>
                        <a:rPr lang="en-US" altLang="zh-CN" sz="1000" b="0" i="0" u="none" strike="noStrike" baseline="30000" dirty="0">
                          <a:solidFill>
                            <a:srgbClr val="000000"/>
                          </a:solidFill>
                          <a:effectLst/>
                          <a:latin typeface="方正大黑简体" pitchFamily="65" charset="-122"/>
                          <a:ea typeface="方正大黑简体" pitchFamily="65" charset="-122"/>
                        </a:rPr>
                        <a:t>-1</a:t>
                      </a:r>
                      <a:endParaRPr lang="zh-CN" altLang="en-US" sz="1000" b="0" i="0" u="none" strike="noStrike" dirty="0">
                        <a:solidFill>
                          <a:srgbClr val="000000"/>
                        </a:solidFill>
                        <a:effectLst/>
                        <a:latin typeface="方正大黑简体" pitchFamily="65" charset="-122"/>
                        <a:ea typeface="方正大黑简体" pitchFamily="65"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tc>
                  <a:txBody>
                    <a:bodyPr/>
                    <a:lstStyle/>
                    <a:p>
                      <a:pPr algn="ctr" fontAlgn="ctr"/>
                      <a:r>
                        <a:rPr lang="zh-CN" altLang="en-US" sz="1000" b="0" i="0" u="none" strike="noStrike">
                          <a:solidFill>
                            <a:srgbClr val="000000"/>
                          </a:solidFill>
                          <a:effectLst/>
                          <a:latin typeface="方正大黑简体" pitchFamily="65" charset="-122"/>
                          <a:ea typeface="方正大黑简体" pitchFamily="65" charset="-122"/>
                        </a:rPr>
                        <a:t>阻力系数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tc>
                  <a:txBody>
                    <a:bodyPr/>
                    <a:lstStyle/>
                    <a:p>
                      <a:pPr algn="ctr" fontAlgn="ctr"/>
                      <a:r>
                        <a:rPr lang="zh-CN" altLang="en-US" sz="1000" b="0" i="0" u="none" strike="noStrike" dirty="0">
                          <a:solidFill>
                            <a:srgbClr val="000000"/>
                          </a:solidFill>
                          <a:effectLst/>
                          <a:latin typeface="方正大黑简体" pitchFamily="65" charset="-122"/>
                          <a:ea typeface="方正大黑简体" pitchFamily="65" charset="-122"/>
                        </a:rPr>
                        <a:t>残余阻力系数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ADFFA"/>
                    </a:solidFill>
                  </a:tcPr>
                </a:tc>
                <a:extLst>
                  <a:ext uri="{0D108BD9-81ED-4DB2-BD59-A6C34878D82A}">
                    <a16:rowId xmlns:a16="http://schemas.microsoft.com/office/drawing/2014/main" val="10000"/>
                  </a:ext>
                </a:extLst>
              </a:tr>
              <a:tr h="176618">
                <a:tc rowSpan="9">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2500</a:t>
                      </a:r>
                      <a:r>
                        <a:rPr lang="zh-CN" altLang="en-US" sz="1100" b="0" i="0" u="none" strike="noStrike" dirty="0">
                          <a:solidFill>
                            <a:srgbClr val="000000"/>
                          </a:solidFill>
                          <a:effectLst/>
                          <a:latin typeface="方正大黑简体" pitchFamily="65" charset="-122"/>
                          <a:ea typeface="方正大黑简体" pitchFamily="65" charset="-122"/>
                        </a:rPr>
                        <a:t>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方正大黑简体" pitchFamily="65" charset="-122"/>
                          <a:ea typeface="方正大黑简体" pitchFamily="65" charset="-122"/>
                        </a:rPr>
                        <a:t>101011A-8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694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6618">
                <a:tc vMerge="1">
                  <a:txBody>
                    <a:bodyPr/>
                    <a:lstStyle/>
                    <a:p>
                      <a:endParaRPr lang="zh-CN" altLang="en-US"/>
                    </a:p>
                  </a:txBody>
                  <a:tcPr/>
                </a:tc>
                <a:tc>
                  <a:txBody>
                    <a:bodyPr/>
                    <a:lstStyle/>
                    <a:p>
                      <a:pPr algn="ctr" fontAlgn="ctr"/>
                      <a:r>
                        <a:rPr lang="en-US" sz="1100" b="0" i="0" u="none" strike="noStrike" dirty="0">
                          <a:solidFill>
                            <a:srgbClr val="C00000"/>
                          </a:solidFill>
                          <a:effectLst/>
                          <a:latin typeface="方正大黑简体" pitchFamily="65" charset="-122"/>
                          <a:ea typeface="方正大黑简体" pitchFamily="65" charset="-122"/>
                        </a:rPr>
                        <a:t>101012A-1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方正大黑简体" pitchFamily="65" charset="-122"/>
                          <a:ea typeface="方正大黑简体" pitchFamily="65" charset="-122"/>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方正大黑简体" pitchFamily="65" charset="-122"/>
                          <a:ea typeface="方正大黑简体" pitchFamily="65" charset="-122"/>
                        </a:rPr>
                        <a:t>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方正大黑简体" pitchFamily="65" charset="-122"/>
                          <a:ea typeface="方正大黑简体" pitchFamily="65" charset="-122"/>
                        </a:rPr>
                        <a:t>17.3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C00000"/>
                          </a:solidFill>
                          <a:effectLst/>
                          <a:latin typeface="方正大黑简体" pitchFamily="65" charset="-122"/>
                          <a:ea typeface="方正大黑简体" pitchFamily="65" charset="-122"/>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101011D-6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2010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101011A-3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721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56.6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101012A-2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1295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54.3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101011C-2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51.5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101011A-4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701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101012A-3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1273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86.3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6618">
                <a:tc vMerge="1">
                  <a:txBody>
                    <a:bodyPr/>
                    <a:lstStyle/>
                    <a:p>
                      <a:endParaRPr lang="zh-CN" altLang="en-US"/>
                    </a:p>
                  </a:txBody>
                  <a:tcPr/>
                </a:tc>
                <a:tc>
                  <a:txBody>
                    <a:bodyPr/>
                    <a:lstStyle/>
                    <a:p>
                      <a:pPr algn="ctr" fontAlgn="ctr"/>
                      <a:r>
                        <a:rPr lang="en-US" sz="1100" b="0" i="0" u="none" strike="noStrike">
                          <a:solidFill>
                            <a:srgbClr val="000000"/>
                          </a:solidFill>
                          <a:effectLst/>
                          <a:latin typeface="方正大黑简体" pitchFamily="65" charset="-122"/>
                          <a:ea typeface="方正大黑简体" pitchFamily="65" charset="-122"/>
                        </a:rPr>
                        <a:t>101011D-8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2070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2500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方正大黑简体" pitchFamily="65" charset="-122"/>
                          <a:ea typeface="方正大黑简体" pitchFamily="65" charset="-122"/>
                        </a:rPr>
                        <a:t>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方正大黑简体" pitchFamily="65" charset="-122"/>
                          <a:ea typeface="方正大黑简体" pitchFamily="65" charset="-122"/>
                        </a:rPr>
                        <a:t>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5534106" y="1793667"/>
            <a:ext cx="2798859"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港西油田残余阻力系数实验数据表</a:t>
            </a:r>
          </a:p>
        </p:txBody>
      </p:sp>
      <p:grpSp>
        <p:nvGrpSpPr>
          <p:cNvPr id="18" name="组合 17"/>
          <p:cNvGrpSpPr/>
          <p:nvPr/>
        </p:nvGrpSpPr>
        <p:grpSpPr>
          <a:xfrm>
            <a:off x="127923" y="1852654"/>
            <a:ext cx="4778031" cy="2097602"/>
            <a:chOff x="127923" y="1290141"/>
            <a:chExt cx="4778031" cy="2660115"/>
          </a:xfrm>
        </p:grpSpPr>
        <p:pic>
          <p:nvPicPr>
            <p:cNvPr id="53251" name="Picture 3" descr="C:\Users\Administrator\Desktop\图片\2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3" y="1290141"/>
              <a:ext cx="4205537" cy="26059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852406" y="3185145"/>
              <a:ext cx="962108" cy="276999"/>
            </a:xfrm>
            <a:prstGeom prst="rect">
              <a:avLst/>
            </a:prstGeom>
            <a:noFill/>
          </p:spPr>
          <p:txBody>
            <a:bodyPr wrap="square" rtlCol="0">
              <a:spAutoFit/>
            </a:bodyPr>
            <a:lstStyle/>
            <a:p>
              <a:r>
                <a:rPr lang="zh-CN" altLang="en-US" sz="1200" dirty="0">
                  <a:solidFill>
                    <a:srgbClr val="C00000"/>
                  </a:solidFill>
                  <a:latin typeface="方正大黑简体" pitchFamily="65" charset="-122"/>
                  <a:ea typeface="方正大黑简体" pitchFamily="65" charset="-122"/>
                </a:rPr>
                <a:t>盖层密度</a:t>
              </a:r>
            </a:p>
          </p:txBody>
        </p:sp>
        <p:sp>
          <p:nvSpPr>
            <p:cNvPr id="20" name="TextBox 19"/>
            <p:cNvSpPr txBox="1"/>
            <p:nvPr/>
          </p:nvSpPr>
          <p:spPr>
            <a:xfrm>
              <a:off x="3721210" y="2970460"/>
              <a:ext cx="1184744" cy="276999"/>
            </a:xfrm>
            <a:prstGeom prst="rect">
              <a:avLst/>
            </a:prstGeom>
            <a:noFill/>
          </p:spPr>
          <p:txBody>
            <a:bodyPr wrap="square" rtlCol="0">
              <a:spAutoFit/>
            </a:bodyPr>
            <a:lstStyle/>
            <a:p>
              <a:r>
                <a:rPr lang="zh-CN" altLang="en-US" sz="1200" dirty="0">
                  <a:solidFill>
                    <a:srgbClr val="C00000"/>
                  </a:solidFill>
                  <a:latin typeface="方正大黑简体" pitchFamily="65" charset="-122"/>
                  <a:ea typeface="方正大黑简体" pitchFamily="65" charset="-122"/>
                </a:rPr>
                <a:t>残余阻力系数</a:t>
              </a:r>
            </a:p>
          </p:txBody>
        </p:sp>
        <p:sp>
          <p:nvSpPr>
            <p:cNvPr id="21" name="TextBox 20"/>
            <p:cNvSpPr txBox="1"/>
            <p:nvPr/>
          </p:nvSpPr>
          <p:spPr>
            <a:xfrm>
              <a:off x="3427013" y="3488591"/>
              <a:ext cx="1137038" cy="461665"/>
            </a:xfrm>
            <a:prstGeom prst="rect">
              <a:avLst/>
            </a:prstGeom>
            <a:noFill/>
          </p:spPr>
          <p:txBody>
            <a:bodyPr wrap="square" rtlCol="0">
              <a:spAutoFit/>
            </a:bodyPr>
            <a:lstStyle/>
            <a:p>
              <a:r>
                <a:rPr lang="zh-CN" altLang="en-US" sz="1200" dirty="0">
                  <a:solidFill>
                    <a:srgbClr val="C00000"/>
                  </a:solidFill>
                  <a:latin typeface="方正大黑简体" pitchFamily="65" charset="-122"/>
                  <a:ea typeface="方正大黑简体" pitchFamily="65" charset="-122"/>
                </a:rPr>
                <a:t>最大聚合物吸附量</a:t>
              </a:r>
              <a:r>
                <a:rPr lang="en-US" altLang="zh-CN" sz="1200" dirty="0">
                  <a:solidFill>
                    <a:srgbClr val="C00000"/>
                  </a:solidFill>
                  <a:latin typeface="方正大黑简体" pitchFamily="65" charset="-122"/>
                  <a:ea typeface="方正大黑简体" pitchFamily="65" charset="-122"/>
                </a:rPr>
                <a:t>Kg/Kg</a:t>
              </a:r>
            </a:p>
          </p:txBody>
        </p:sp>
      </p:grpSp>
      <p:sp>
        <p:nvSpPr>
          <p:cNvPr id="25" name="矩形 24"/>
          <p:cNvSpPr/>
          <p:nvPr/>
        </p:nvSpPr>
        <p:spPr>
          <a:xfrm>
            <a:off x="280573" y="802173"/>
            <a:ext cx="2525050" cy="507831"/>
          </a:xfrm>
          <a:prstGeom prst="rect">
            <a:avLst/>
          </a:prstGeom>
        </p:spPr>
        <p:txBody>
          <a:bodyPr wrap="none">
            <a:spAutoFit/>
          </a:bodyPr>
          <a:lstStyle/>
          <a:p>
            <a:pPr>
              <a:lnSpc>
                <a:spcPct val="150000"/>
              </a:lnSpc>
              <a:buClr>
                <a:srgbClr val="C00000"/>
              </a:buClr>
            </a:pP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1</a:t>
            </a:r>
            <a:r>
              <a:rPr lang="zh-CN" altLang="en-US" dirty="0">
                <a:solidFill>
                  <a:srgbClr val="000066"/>
                </a:solidFill>
                <a:latin typeface="方正大黑简体" pitchFamily="65" charset="-122"/>
                <a:ea typeface="方正大黑简体" pitchFamily="65" charset="-122"/>
              </a:rPr>
              <a:t>）化学剂</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岩石属性</a:t>
            </a:r>
            <a:endParaRPr lang="en-US" altLang="zh-CN" dirty="0">
              <a:solidFill>
                <a:srgbClr val="000066"/>
              </a:solidFill>
              <a:latin typeface="方正大黑简体" pitchFamily="65" charset="-122"/>
              <a:ea typeface="方正大黑简体" pitchFamily="65" charset="-122"/>
            </a:endParaRPr>
          </a:p>
        </p:txBody>
      </p:sp>
      <p:sp>
        <p:nvSpPr>
          <p:cNvPr id="31" name="矩形 30"/>
          <p:cNvSpPr/>
          <p:nvPr/>
        </p:nvSpPr>
        <p:spPr>
          <a:xfrm>
            <a:off x="280573" y="3978211"/>
            <a:ext cx="1697901" cy="507831"/>
          </a:xfrm>
          <a:prstGeom prst="rect">
            <a:avLst/>
          </a:prstGeom>
        </p:spPr>
        <p:txBody>
          <a:bodyPr wrap="none">
            <a:spAutoFit/>
          </a:bodyPr>
          <a:lstStyle/>
          <a:p>
            <a:pPr>
              <a:lnSpc>
                <a:spcPct val="150000"/>
              </a:lnSpc>
              <a:buClr>
                <a:srgbClr val="C00000"/>
              </a:buClr>
            </a:pP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2</a:t>
            </a:r>
            <a:r>
              <a:rPr lang="zh-CN" altLang="en-US" dirty="0">
                <a:solidFill>
                  <a:srgbClr val="000066"/>
                </a:solidFill>
                <a:latin typeface="方正大黑简体" pitchFamily="65" charset="-122"/>
                <a:ea typeface="方正大黑简体" pitchFamily="65" charset="-122"/>
              </a:rPr>
              <a:t>）吸附函数</a:t>
            </a:r>
            <a:endParaRPr lang="en-US" altLang="zh-CN" dirty="0">
              <a:solidFill>
                <a:srgbClr val="000066"/>
              </a:solidFill>
              <a:latin typeface="方正大黑简体" pitchFamily="65" charset="-122"/>
              <a:ea typeface="方正大黑简体" pitchFamily="65" charset="-122"/>
            </a:endParaRPr>
          </a:p>
        </p:txBody>
      </p:sp>
      <p:sp>
        <p:nvSpPr>
          <p:cNvPr id="19" name="TextBox 18"/>
          <p:cNvSpPr txBox="1"/>
          <p:nvPr/>
        </p:nvSpPr>
        <p:spPr>
          <a:xfrm>
            <a:off x="413468" y="4486042"/>
            <a:ext cx="8579457" cy="461665"/>
          </a:xfrm>
          <a:prstGeom prst="rect">
            <a:avLst/>
          </a:prstGeom>
          <a:noFill/>
        </p:spPr>
        <p:txBody>
          <a:bodyPr wrap="square" rtlCol="0">
            <a:spAutoFit/>
          </a:bodyPr>
          <a:lstStyle/>
          <a:p>
            <a:pPr>
              <a:lnSpc>
                <a:spcPct val="150000"/>
              </a:lnSpc>
            </a:pPr>
            <a:r>
              <a:rPr lang="zh-CN" altLang="en-US" sz="1600" dirty="0">
                <a:solidFill>
                  <a:srgbClr val="000066"/>
                </a:solidFill>
                <a:latin typeface="方正大黑简体" pitchFamily="65" charset="-122"/>
                <a:ea typeface="方正大黑简体" pitchFamily="65" charset="-122"/>
              </a:rPr>
              <a:t>化学驱过程中，吸附不可避免，吸附会造成化学剂损失，借助室内实验对吸附进行定量化描述</a:t>
            </a:r>
          </a:p>
        </p:txBody>
      </p:sp>
      <p:sp>
        <p:nvSpPr>
          <p:cNvPr id="23" name="TextBox 22"/>
          <p:cNvSpPr txBox="1"/>
          <p:nvPr/>
        </p:nvSpPr>
        <p:spPr>
          <a:xfrm>
            <a:off x="516832" y="1335469"/>
            <a:ext cx="6416703" cy="338554"/>
          </a:xfrm>
          <a:prstGeom prst="rect">
            <a:avLst/>
          </a:prstGeom>
          <a:noFill/>
        </p:spPr>
        <p:txBody>
          <a:bodyPr wrap="square" rtlCol="0">
            <a:spAutoFit/>
          </a:bodyPr>
          <a:lstStyle/>
          <a:p>
            <a:r>
              <a:rPr lang="zh-CN" altLang="en-US" sz="1600" dirty="0">
                <a:solidFill>
                  <a:srgbClr val="000066"/>
                </a:solidFill>
                <a:latin typeface="方正大黑简体" pitchFamily="65" charset="-122"/>
                <a:ea typeface="方正大黑简体" pitchFamily="65" charset="-122"/>
              </a:rPr>
              <a:t>化学剂与储层接触后，发生相互作用，对于作用效果进行定义</a:t>
            </a:r>
          </a:p>
        </p:txBody>
      </p:sp>
      <p:pic>
        <p:nvPicPr>
          <p:cNvPr id="53253" name="Picture 5" descr="C:\Users\Administrator\Desktop\图片\23.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573" y="4963921"/>
            <a:ext cx="2941384" cy="1620070"/>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descr="C:\Users\Administrator\Desktop\图片\25.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0743" y="5041127"/>
            <a:ext cx="2447541" cy="15352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7" name="图表 36"/>
          <p:cNvGraphicFramePr>
            <a:graphicFrameLocks/>
          </p:cNvGraphicFramePr>
          <p:nvPr>
            <p:extLst/>
          </p:nvPr>
        </p:nvGraphicFramePr>
        <p:xfrm>
          <a:off x="6237799" y="4963921"/>
          <a:ext cx="2635857" cy="1620070"/>
        </p:xfrm>
        <a:graphic>
          <a:graphicData uri="http://schemas.openxmlformats.org/drawingml/2006/chart">
            <c:chart xmlns:c="http://schemas.openxmlformats.org/drawingml/2006/chart" xmlns:r="http://schemas.openxmlformats.org/officeDocument/2006/relationships" r:id="rId6"/>
          </a:graphicData>
        </a:graphic>
      </p:graphicFrame>
      <p:cxnSp>
        <p:nvCxnSpPr>
          <p:cNvPr id="22" name="直接箭头连接符 21"/>
          <p:cNvCxnSpPr/>
          <p:nvPr/>
        </p:nvCxnSpPr>
        <p:spPr>
          <a:xfrm flipH="1">
            <a:off x="3363403" y="2618509"/>
            <a:ext cx="5271714" cy="668353"/>
          </a:xfrm>
          <a:prstGeom prst="straightConnector1">
            <a:avLst/>
          </a:prstGeom>
          <a:ln w="28575">
            <a:prstDash val="sysDash"/>
            <a:tailEnd type="arrow"/>
          </a:ln>
        </p:spPr>
        <p:style>
          <a:lnRef idx="1">
            <a:schemeClr val="accent1"/>
          </a:lnRef>
          <a:fillRef idx="0">
            <a:schemeClr val="accent1"/>
          </a:fillRef>
          <a:effectRef idx="0">
            <a:schemeClr val="accent1"/>
          </a:effectRef>
          <a:fontRef idx="minor">
            <a:schemeClr val="tx1"/>
          </a:fontRef>
        </p:style>
      </p:cxnSp>
      <p:pic>
        <p:nvPicPr>
          <p:cNvPr id="24" name="Picture 4" descr="C:\Users\Administrator\Desktop\图片\22.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443" y="2315440"/>
            <a:ext cx="4205537" cy="172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2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2424" y="725055"/>
            <a:ext cx="8284536" cy="923330"/>
          </a:xfrm>
          <a:prstGeom prst="rect">
            <a:avLst/>
          </a:prstGeom>
          <a:noFill/>
        </p:spPr>
        <p:txBody>
          <a:bodyPr wrap="square" rtlCol="0">
            <a:spAutoFit/>
          </a:bodyPr>
          <a:lstStyle/>
          <a:p>
            <a:pPr>
              <a:lnSpc>
                <a:spcPct val="150000"/>
              </a:lnSpc>
            </a:pPr>
            <a:r>
              <a:rPr lang="en-US" altLang="zh-CN" dirty="0">
                <a:solidFill>
                  <a:srgbClr val="C00000"/>
                </a:solidFill>
                <a:latin typeface="方正大黑简体" pitchFamily="65" charset="-122"/>
                <a:ea typeface="方正大黑简体" pitchFamily="65" charset="-122"/>
              </a:rPr>
              <a:t>3</a:t>
            </a:r>
            <a:r>
              <a:rPr lang="zh-CN" altLang="en-US" dirty="0">
                <a:solidFill>
                  <a:srgbClr val="C00000"/>
                </a:solidFill>
                <a:latin typeface="方正大黑简体" pitchFamily="65" charset="-122"/>
                <a:ea typeface="方正大黑简体" pitchFamily="65" charset="-122"/>
              </a:rPr>
              <a:t>、定义动态参数</a:t>
            </a:r>
            <a:endParaRPr lang="en-US" altLang="zh-CN" dirty="0">
              <a:solidFill>
                <a:srgbClr val="C00000"/>
              </a:solidFill>
              <a:latin typeface="方正大黑简体" pitchFamily="65" charset="-122"/>
              <a:ea typeface="方正大黑简体" pitchFamily="65" charset="-122"/>
            </a:endParaRPr>
          </a:p>
          <a:p>
            <a:pPr>
              <a:lnSpc>
                <a:spcPct val="150000"/>
              </a:lnSpc>
            </a:pPr>
            <a:r>
              <a:rPr lang="zh-CN" altLang="en-US" dirty="0">
                <a:solidFill>
                  <a:srgbClr val="000066"/>
                </a:solidFill>
                <a:latin typeface="方正大黑简体" pitchFamily="65" charset="-122"/>
                <a:ea typeface="方正大黑简体" pitchFamily="65" charset="-122"/>
              </a:rPr>
              <a:t>    根据注入段塞的结构、注入段塞的尺寸及注入速度定义单井注入量及注入浓度</a:t>
            </a:r>
          </a:p>
        </p:txBody>
      </p:sp>
      <p:pic>
        <p:nvPicPr>
          <p:cNvPr id="47107" name="Picture 3" descr="C:\Users\Administrator\Desktop\{DEA34A8D-59A5-4C8A-819B-6702FC3CA38C}.bmp"/>
          <p:cNvPicPr>
            <a:picLocks noChangeAspect="1" noChangeArrowheads="1"/>
          </p:cNvPicPr>
          <p:nvPr/>
        </p:nvPicPr>
        <p:blipFill rotWithShape="1">
          <a:blip r:embed="rId3">
            <a:extLst>
              <a:ext uri="{28A0092B-C50C-407E-A947-70E740481C1C}">
                <a14:useLocalDpi xmlns:a14="http://schemas.microsoft.com/office/drawing/2010/main" val="0"/>
              </a:ext>
            </a:extLst>
          </a:blip>
          <a:srcRect l="4248" b="34611"/>
          <a:stretch/>
        </p:blipFill>
        <p:spPr bwMode="auto">
          <a:xfrm>
            <a:off x="604299" y="2770053"/>
            <a:ext cx="2029273" cy="3312695"/>
          </a:xfrm>
          <a:prstGeom prst="rect">
            <a:avLst/>
          </a:prstGeom>
          <a:noFill/>
          <a:extLst>
            <a:ext uri="{909E8E84-426E-40DD-AFC4-6F175D3DCCD1}">
              <a14:hiddenFill xmlns:a14="http://schemas.microsoft.com/office/drawing/2010/main">
                <a:solidFill>
                  <a:srgbClr val="FFFFFF"/>
                </a:solidFill>
              </a14:hiddenFill>
            </a:ext>
          </a:extLst>
        </p:spPr>
      </p:pic>
      <p:sp>
        <p:nvSpPr>
          <p:cNvPr id="22" name="右箭头 21"/>
          <p:cNvSpPr/>
          <p:nvPr/>
        </p:nvSpPr>
        <p:spPr bwMode="auto">
          <a:xfrm>
            <a:off x="2545071" y="4726157"/>
            <a:ext cx="277573" cy="184666"/>
          </a:xfrm>
          <a:prstGeom prst="rightArrow">
            <a:avLst/>
          </a:prstGeom>
          <a:solidFill>
            <a:srgbClr val="C00000"/>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5" name="TextBox 4"/>
          <p:cNvSpPr txBox="1"/>
          <p:nvPr/>
        </p:nvSpPr>
        <p:spPr>
          <a:xfrm>
            <a:off x="604299" y="1766541"/>
            <a:ext cx="8076677" cy="830997"/>
          </a:xfrm>
          <a:prstGeom prst="rect">
            <a:avLst/>
          </a:prstGeom>
          <a:noFill/>
          <a:ln w="19050">
            <a:solidFill>
              <a:srgbClr val="C00000"/>
            </a:solidFill>
            <a:prstDash val="dash"/>
          </a:ln>
        </p:spPr>
        <p:txBody>
          <a:bodyPr wrap="square" rtlCol="0">
            <a:spAutoFit/>
          </a:bodyPr>
          <a:lstStyle/>
          <a:p>
            <a:pPr>
              <a:lnSpc>
                <a:spcPct val="150000"/>
              </a:lnSpc>
            </a:pPr>
            <a:r>
              <a:rPr lang="zh-CN" altLang="en-US" sz="1600" dirty="0" smtClean="0">
                <a:latin typeface="方正大黑简体" pitchFamily="65" charset="-122"/>
                <a:ea typeface="方正大黑简体" pitchFamily="65" charset="-122"/>
              </a:rPr>
              <a:t>      在</a:t>
            </a:r>
            <a:r>
              <a:rPr lang="zh-CN" altLang="en-US" sz="1600" dirty="0">
                <a:latin typeface="方正大黑简体" pitchFamily="65" charset="-122"/>
                <a:ea typeface="方正大黑简体" pitchFamily="65" charset="-122"/>
              </a:rPr>
              <a:t>水驱模型动态数据定义的基础上增加</a:t>
            </a:r>
            <a:r>
              <a:rPr lang="en-US" altLang="zh-CN" sz="1600" dirty="0">
                <a:solidFill>
                  <a:srgbClr val="C00000"/>
                </a:solidFill>
                <a:latin typeface="方正大黑简体" pitchFamily="65" charset="-122"/>
                <a:ea typeface="方正大黑简体" pitchFamily="65" charset="-122"/>
              </a:rPr>
              <a:t>WPOLYMER </a:t>
            </a:r>
            <a:r>
              <a:rPr lang="zh-CN" altLang="en-US" sz="1600" dirty="0">
                <a:latin typeface="方正大黑简体" pitchFamily="65" charset="-122"/>
                <a:ea typeface="方正大黑简体" pitchFamily="65" charset="-122"/>
              </a:rPr>
              <a:t>及</a:t>
            </a:r>
            <a:r>
              <a:rPr lang="en-US" altLang="zh-CN" sz="1600" dirty="0">
                <a:solidFill>
                  <a:srgbClr val="C00000"/>
                </a:solidFill>
                <a:latin typeface="方正大黑简体" pitchFamily="65" charset="-122"/>
                <a:ea typeface="方正大黑简体" pitchFamily="65" charset="-122"/>
              </a:rPr>
              <a:t>WSURFACT</a:t>
            </a:r>
            <a:r>
              <a:rPr lang="zh-CN" altLang="en-US" sz="1600" dirty="0">
                <a:solidFill>
                  <a:srgbClr val="C00000"/>
                </a:solidFill>
                <a:latin typeface="方正大黑简体" pitchFamily="65" charset="-122"/>
                <a:ea typeface="方正大黑简体" pitchFamily="65" charset="-122"/>
              </a:rPr>
              <a:t>关键字，定义注入聚合物及表活剂浓度</a:t>
            </a:r>
            <a:endParaRPr lang="en-US" altLang="zh-CN" sz="1600" dirty="0">
              <a:solidFill>
                <a:srgbClr val="C00000"/>
              </a:solidFill>
              <a:latin typeface="方正大黑简体" pitchFamily="65" charset="-122"/>
              <a:ea typeface="方正大黑简体" pitchFamily="65" charset="-122"/>
            </a:endParaRPr>
          </a:p>
        </p:txBody>
      </p:sp>
      <p:pic>
        <p:nvPicPr>
          <p:cNvPr id="56323" name="Picture 3" descr="C:\Users\Administrator\Desktop\图片\29.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644" y="2770053"/>
            <a:ext cx="5858331" cy="33126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矩形 8"/>
          <p:cNvSpPr/>
          <p:nvPr/>
        </p:nvSpPr>
        <p:spPr bwMode="auto">
          <a:xfrm>
            <a:off x="4602993" y="4855773"/>
            <a:ext cx="1148816" cy="826936"/>
          </a:xfrm>
          <a:prstGeom prst="rect">
            <a:avLst/>
          </a:prstGeom>
          <a:noFill/>
          <a:ln w="28575">
            <a:solidFill>
              <a:srgbClr val="1B45F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45" name="矩形 44"/>
          <p:cNvSpPr/>
          <p:nvPr/>
        </p:nvSpPr>
        <p:spPr bwMode="auto">
          <a:xfrm>
            <a:off x="4612046" y="4165428"/>
            <a:ext cx="1139763" cy="653062"/>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6" name="TextBox 15"/>
          <p:cNvSpPr txBox="1"/>
          <p:nvPr/>
        </p:nvSpPr>
        <p:spPr>
          <a:xfrm>
            <a:off x="1618935" y="6253297"/>
            <a:ext cx="6209969" cy="338554"/>
          </a:xfrm>
          <a:prstGeom prst="rect">
            <a:avLst/>
          </a:prstGeom>
          <a:noFill/>
        </p:spPr>
        <p:txBody>
          <a:bodyPr wrap="square" rtlCol="0">
            <a:spAutoFit/>
          </a:bodyPr>
          <a:lstStyle/>
          <a:p>
            <a:r>
              <a:rPr lang="zh-CN" altLang="en-US" sz="1600" dirty="0">
                <a:solidFill>
                  <a:srgbClr val="000066"/>
                </a:solidFill>
                <a:latin typeface="方正大黑简体" pitchFamily="65" charset="-122"/>
                <a:ea typeface="方正大黑简体" pitchFamily="65" charset="-122"/>
              </a:rPr>
              <a:t>通过对不同时间点注入化剂浓度的定义来反映段塞结构</a:t>
            </a:r>
          </a:p>
        </p:txBody>
      </p:sp>
    </p:spTree>
    <p:extLst>
      <p:ext uri="{BB962C8B-B14F-4D97-AF65-F5344CB8AC3E}">
        <p14:creationId xmlns:p14="http://schemas.microsoft.com/office/powerpoint/2010/main" val="40603600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6"/>
          <p:cNvSpPr>
            <a:spLocks noChangeArrowheads="1"/>
          </p:cNvSpPr>
          <p:nvPr/>
        </p:nvSpPr>
        <p:spPr bwMode="auto">
          <a:xfrm>
            <a:off x="641424" y="230845"/>
            <a:ext cx="3897221" cy="461665"/>
          </a:xfrm>
          <a:prstGeom prst="rect">
            <a:avLst/>
          </a:prstGeom>
          <a:noFill/>
          <a:ln w="9525">
            <a:noFill/>
            <a:miter lim="800000"/>
            <a:headEnd/>
            <a:tailEnd/>
          </a:ln>
        </p:spPr>
        <p:txBody>
          <a:bodyPr wrap="none">
            <a:spAutoFit/>
          </a:bodyPr>
          <a:lstStyle/>
          <a:p>
            <a:pPr algn="ctr" eaLnBrk="0" hangingPunct="0">
              <a:buClr>
                <a:srgbClr val="C00000"/>
              </a:buClr>
            </a:pPr>
            <a:r>
              <a:rPr lang="zh-CN" altLang="en-US" sz="2400" b="1" dirty="0" smtClean="0">
                <a:solidFill>
                  <a:srgbClr val="0000FF"/>
                </a:solidFill>
                <a:latin typeface="方正大黑简体" pitchFamily="2" charset="-122"/>
                <a:ea typeface="方正大黑简体" pitchFamily="2" charset="-122"/>
              </a:rPr>
              <a:t>（</a:t>
            </a:r>
            <a:r>
              <a:rPr lang="zh-CN" altLang="en-US" sz="2400" b="1" dirty="0">
                <a:solidFill>
                  <a:srgbClr val="0000FF"/>
                </a:solidFill>
                <a:latin typeface="方正大黑简体" pitchFamily="2" charset="-122"/>
                <a:ea typeface="方正大黑简体" pitchFamily="2" charset="-122"/>
              </a:rPr>
              <a:t>三</a:t>
            </a:r>
            <a:r>
              <a:rPr lang="zh-CN" altLang="en-US" sz="2400" b="1" dirty="0" smtClean="0">
                <a:solidFill>
                  <a:srgbClr val="0000FF"/>
                </a:solidFill>
                <a:latin typeface="方正大黑简体" pitchFamily="2" charset="-122"/>
                <a:ea typeface="方正大黑简体" pitchFamily="2" charset="-122"/>
              </a:rPr>
              <a:t>）化学驱模型建立时机</a:t>
            </a:r>
            <a:endParaRPr lang="zh-CN" altLang="en-US" sz="2400" b="1" dirty="0">
              <a:solidFill>
                <a:srgbClr val="0000FF"/>
              </a:solidFill>
              <a:latin typeface="方正大黑简体" pitchFamily="2" charset="-122"/>
              <a:ea typeface="方正大黑简体" pitchFamily="2" charset="-122"/>
            </a:endParaRPr>
          </a:p>
        </p:txBody>
      </p:sp>
      <p:sp>
        <p:nvSpPr>
          <p:cNvPr id="2" name="TextBox 1"/>
          <p:cNvSpPr txBox="1"/>
          <p:nvPr/>
        </p:nvSpPr>
        <p:spPr>
          <a:xfrm>
            <a:off x="455345" y="1151490"/>
            <a:ext cx="4037243" cy="463012"/>
          </a:xfrm>
          <a:prstGeom prst="rect">
            <a:avLst/>
          </a:prstGeom>
          <a:noFill/>
        </p:spPr>
        <p:txBody>
          <a:bodyPr wrap="square" rtlCol="0">
            <a:spAutoFit/>
          </a:bodyPr>
          <a:lstStyle/>
          <a:p>
            <a:pPr>
              <a:lnSpc>
                <a:spcPct val="150000"/>
              </a:lnSpc>
            </a:pPr>
            <a:r>
              <a:rPr lang="zh-CN" altLang="en-US" b="1" dirty="0">
                <a:solidFill>
                  <a:srgbClr val="C00000"/>
                </a:solidFill>
                <a:latin typeface="方正大黑简体" pitchFamily="65" charset="-122"/>
                <a:ea typeface="方正大黑简体" pitchFamily="65" charset="-122"/>
              </a:rPr>
              <a:t>方法一：模型建立初期确定注入介质</a:t>
            </a:r>
            <a:endParaRPr lang="en-US" altLang="zh-CN" b="1" dirty="0">
              <a:solidFill>
                <a:srgbClr val="C00000"/>
              </a:solidFill>
              <a:latin typeface="方正大黑简体" pitchFamily="65" charset="-122"/>
              <a:ea typeface="方正大黑简体" pitchFamily="65" charset="-122"/>
            </a:endParaRPr>
          </a:p>
        </p:txBody>
      </p:sp>
      <p:sp>
        <p:nvSpPr>
          <p:cNvPr id="20" name="TextBox 19"/>
          <p:cNvSpPr txBox="1"/>
          <p:nvPr/>
        </p:nvSpPr>
        <p:spPr>
          <a:xfrm>
            <a:off x="4780782" y="1151490"/>
            <a:ext cx="3998798" cy="463012"/>
          </a:xfrm>
          <a:prstGeom prst="rect">
            <a:avLst/>
          </a:prstGeom>
          <a:noFill/>
        </p:spPr>
        <p:txBody>
          <a:bodyPr wrap="square" rtlCol="0">
            <a:spAutoFit/>
          </a:bodyPr>
          <a:lstStyle/>
          <a:p>
            <a:pPr>
              <a:lnSpc>
                <a:spcPct val="150000"/>
              </a:lnSpc>
            </a:pPr>
            <a:r>
              <a:rPr lang="zh-CN" altLang="en-US" b="1" dirty="0">
                <a:solidFill>
                  <a:srgbClr val="C00000"/>
                </a:solidFill>
                <a:latin typeface="方正大黑简体" pitchFamily="65" charset="-122"/>
                <a:ea typeface="方正大黑简体" pitchFamily="65" charset="-122"/>
              </a:rPr>
              <a:t>方法二：重启文件重新规定注入介质</a:t>
            </a:r>
            <a:endParaRPr lang="en-US" altLang="zh-CN" b="1" dirty="0">
              <a:solidFill>
                <a:srgbClr val="C00000"/>
              </a:solidFill>
              <a:latin typeface="方正大黑简体" pitchFamily="65" charset="-122"/>
              <a:ea typeface="方正大黑简体" pitchFamily="65" charset="-122"/>
            </a:endParaRPr>
          </a:p>
        </p:txBody>
      </p:sp>
      <p:sp>
        <p:nvSpPr>
          <p:cNvPr id="12" name="矩形 11"/>
          <p:cNvSpPr/>
          <p:nvPr/>
        </p:nvSpPr>
        <p:spPr>
          <a:xfrm>
            <a:off x="455345" y="1732032"/>
            <a:ext cx="8324235" cy="2169825"/>
          </a:xfrm>
          <a:prstGeom prst="rect">
            <a:avLst/>
          </a:prstGeom>
        </p:spPr>
        <p:txBody>
          <a:bodyPr wrap="square">
            <a:spAutoFit/>
          </a:bodyPr>
          <a:lstStyle/>
          <a:p>
            <a:pPr marL="285750" indent="-285750">
              <a:lnSpc>
                <a:spcPct val="150000"/>
              </a:lnSpc>
              <a:buClr>
                <a:srgbClr val="C00000"/>
              </a:buClr>
              <a:buFont typeface="Wingdings" pitchFamily="2" charset="2"/>
              <a:buChar char="u"/>
            </a:pPr>
            <a:r>
              <a:rPr lang="zh-CN" altLang="en-US" dirty="0">
                <a:solidFill>
                  <a:srgbClr val="0000FF"/>
                </a:solidFill>
                <a:latin typeface="方正大黑简体" pitchFamily="65" charset="-122"/>
                <a:ea typeface="方正大黑简体" pitchFamily="65" charset="-122"/>
              </a:rPr>
              <a:t>计算速度对比</a:t>
            </a:r>
            <a:endParaRPr lang="en-US" altLang="zh-CN" dirty="0">
              <a:solidFill>
                <a:srgbClr val="0000FF"/>
              </a:solidFill>
              <a:latin typeface="方正大黑简体" pitchFamily="65" charset="-122"/>
              <a:ea typeface="方正大黑简体" pitchFamily="65" charset="-122"/>
            </a:endParaRPr>
          </a:p>
          <a:p>
            <a:pPr>
              <a:lnSpc>
                <a:spcPct val="150000"/>
              </a:lnSpc>
              <a:buClr>
                <a:srgbClr val="C00000"/>
              </a:buClr>
            </a:pPr>
            <a:r>
              <a:rPr lang="zh-CN" altLang="en-US" dirty="0">
                <a:solidFill>
                  <a:srgbClr val="000066"/>
                </a:solidFill>
                <a:latin typeface="方正大黑简体" pitchFamily="65" charset="-122"/>
                <a:ea typeface="方正大黑简体" pitchFamily="65" charset="-122"/>
              </a:rPr>
              <a:t>        采用第一种方法，相同地质模型，注水与注化学剂（</a:t>
            </a:r>
            <a:r>
              <a:rPr lang="zh-CN" altLang="en-US" dirty="0">
                <a:solidFill>
                  <a:srgbClr val="C00000"/>
                </a:solidFill>
                <a:latin typeface="方正大黑简体" pitchFamily="65" charset="-122"/>
                <a:ea typeface="方正大黑简体" pitchFamily="65" charset="-122"/>
              </a:rPr>
              <a:t>仅仅是设置上的差别</a:t>
            </a:r>
            <a:r>
              <a:rPr lang="zh-CN" altLang="en-US" dirty="0">
                <a:solidFill>
                  <a:srgbClr val="000066"/>
                </a:solidFill>
                <a:latin typeface="方正大黑简体" pitchFamily="65" charset="-122"/>
                <a:ea typeface="方正大黑简体" pitchFamily="65" charset="-122"/>
              </a:rPr>
              <a:t>）数值模拟模型计算速度相差较大。以港西二区为例，水驱模型的计算速度为</a:t>
            </a:r>
            <a:r>
              <a:rPr lang="en-US" altLang="zh-CN" dirty="0">
                <a:solidFill>
                  <a:srgbClr val="000066"/>
                </a:solidFill>
                <a:latin typeface="方正大黑简体" pitchFamily="65" charset="-122"/>
                <a:ea typeface="方正大黑简体" pitchFamily="65" charset="-122"/>
              </a:rPr>
              <a:t>2</a:t>
            </a:r>
            <a:r>
              <a:rPr lang="zh-CN" altLang="en-US" dirty="0">
                <a:solidFill>
                  <a:srgbClr val="000066"/>
                </a:solidFill>
                <a:latin typeface="方正大黑简体" pitchFamily="65" charset="-122"/>
                <a:ea typeface="方正大黑简体" pitchFamily="65" charset="-122"/>
              </a:rPr>
              <a:t>小时左右，化学驱计算速度</a:t>
            </a:r>
            <a:r>
              <a:rPr lang="en-US" altLang="zh-CN" dirty="0">
                <a:solidFill>
                  <a:srgbClr val="000066"/>
                </a:solidFill>
                <a:latin typeface="方正大黑简体" pitchFamily="65" charset="-122"/>
                <a:ea typeface="方正大黑简体" pitchFamily="65" charset="-122"/>
              </a:rPr>
              <a:t>9.5</a:t>
            </a:r>
            <a:r>
              <a:rPr lang="zh-CN" altLang="en-US" dirty="0">
                <a:solidFill>
                  <a:srgbClr val="000066"/>
                </a:solidFill>
                <a:latin typeface="方正大黑简体" pitchFamily="65" charset="-122"/>
                <a:ea typeface="方正大黑简体" pitchFamily="65" charset="-122"/>
              </a:rPr>
              <a:t>个小时，是水驱模型计算速度的</a:t>
            </a:r>
            <a:r>
              <a:rPr lang="en-US" altLang="zh-CN" dirty="0">
                <a:solidFill>
                  <a:srgbClr val="C00000"/>
                </a:solidFill>
                <a:latin typeface="方正大黑简体" pitchFamily="65" charset="-122"/>
                <a:ea typeface="方正大黑简体" pitchFamily="65" charset="-122"/>
              </a:rPr>
              <a:t>4.5</a:t>
            </a:r>
            <a:r>
              <a:rPr lang="zh-CN" altLang="en-US" dirty="0">
                <a:solidFill>
                  <a:srgbClr val="000066"/>
                </a:solidFill>
                <a:latin typeface="方正大黑简体" pitchFamily="65" charset="-122"/>
                <a:ea typeface="方正大黑简体" pitchFamily="65" charset="-122"/>
              </a:rPr>
              <a:t>倍，</a:t>
            </a:r>
            <a:r>
              <a:rPr lang="zh-CN" altLang="en-US" dirty="0">
                <a:solidFill>
                  <a:srgbClr val="C00000"/>
                </a:solidFill>
                <a:latin typeface="方正大黑简体" pitchFamily="65" charset="-122"/>
                <a:ea typeface="方正大黑简体" pitchFamily="65" charset="-122"/>
              </a:rPr>
              <a:t>方法一相对于方法二计算速度慢</a:t>
            </a:r>
          </a:p>
        </p:txBody>
      </p:sp>
      <p:pic>
        <p:nvPicPr>
          <p:cNvPr id="31" name="Picture 71" descr="C:\Users\Administrator\Desktop\2.bmp"/>
          <p:cNvPicPr>
            <a:picLocks noChangeAspect="1" noChangeArrowheads="1"/>
          </p:cNvPicPr>
          <p:nvPr/>
        </p:nvPicPr>
        <p:blipFill rotWithShape="1">
          <a:blip r:embed="rId3">
            <a:extLst>
              <a:ext uri="{28A0092B-C50C-407E-A947-70E740481C1C}">
                <a14:useLocalDpi xmlns:a14="http://schemas.microsoft.com/office/drawing/2010/main" val="0"/>
              </a:ext>
            </a:extLst>
          </a:blip>
          <a:srcRect r="25950"/>
          <a:stretch/>
        </p:blipFill>
        <p:spPr bwMode="auto">
          <a:xfrm>
            <a:off x="1062860" y="3901856"/>
            <a:ext cx="7109204" cy="2460843"/>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p:cNvSpPr/>
          <p:nvPr/>
        </p:nvSpPr>
        <p:spPr bwMode="auto">
          <a:xfrm>
            <a:off x="5715000" y="4922520"/>
            <a:ext cx="693420" cy="1036320"/>
          </a:xfrm>
          <a:prstGeom prst="ellipse">
            <a:avLst/>
          </a:prstGeom>
          <a:noFill/>
          <a:ln w="12700">
            <a:solidFill>
              <a:srgbClr val="C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33203030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55526" y="1014263"/>
            <a:ext cx="8070111" cy="507831"/>
          </a:xfrm>
          <a:prstGeom prst="rect">
            <a:avLst/>
          </a:prstGeom>
        </p:spPr>
        <p:txBody>
          <a:bodyPr wrap="square">
            <a:spAutoFit/>
          </a:bodyPr>
          <a:lstStyle/>
          <a:p>
            <a:pPr marL="285750" indent="-285750">
              <a:lnSpc>
                <a:spcPct val="150000"/>
              </a:lnSpc>
              <a:buClr>
                <a:srgbClr val="C00000"/>
              </a:buClr>
              <a:buFont typeface="Wingdings" pitchFamily="2" charset="2"/>
              <a:buChar char="u"/>
            </a:pPr>
            <a:r>
              <a:rPr lang="zh-CN" altLang="en-US" dirty="0">
                <a:solidFill>
                  <a:srgbClr val="0000FF"/>
                </a:solidFill>
                <a:latin typeface="方正大黑简体" pitchFamily="65" charset="-122"/>
                <a:ea typeface="方正大黑简体" pitchFamily="65" charset="-122"/>
              </a:rPr>
              <a:t>化学剂为聚合物</a:t>
            </a:r>
            <a:endParaRPr lang="en-US" altLang="zh-CN" dirty="0">
              <a:solidFill>
                <a:srgbClr val="0000FF"/>
              </a:solidFill>
              <a:latin typeface="方正大黑简体" pitchFamily="65" charset="-122"/>
              <a:ea typeface="方正大黑简体" pitchFamily="65" charset="-122"/>
            </a:endParaRPr>
          </a:p>
        </p:txBody>
      </p:sp>
      <p:sp>
        <p:nvSpPr>
          <p:cNvPr id="3" name="TextBox 2"/>
          <p:cNvSpPr txBox="1"/>
          <p:nvPr/>
        </p:nvSpPr>
        <p:spPr>
          <a:xfrm>
            <a:off x="806368" y="1704975"/>
            <a:ext cx="7752522" cy="923330"/>
          </a:xfrm>
          <a:prstGeom prst="rect">
            <a:avLst/>
          </a:prstGeom>
          <a:noFill/>
        </p:spPr>
        <p:txBody>
          <a:bodyPr wrap="square" rtlCol="0">
            <a:spAutoFit/>
          </a:bodyPr>
          <a:lstStyle/>
          <a:p>
            <a:pPr>
              <a:lnSpc>
                <a:spcPct val="150000"/>
              </a:lnSpc>
            </a:pPr>
            <a:r>
              <a:rPr lang="zh-CN" altLang="en-US" dirty="0">
                <a:solidFill>
                  <a:srgbClr val="000066"/>
                </a:solidFill>
                <a:latin typeface="方正大黑简体" pitchFamily="65" charset="-122"/>
                <a:ea typeface="方正大黑简体" pitchFamily="65" charset="-122"/>
              </a:rPr>
              <a:t>     聚合物提高采收率的机理为改善驱替液与被驱替流体流度比，从而扩大波及体积提高采收率，渗流特征不发生变化</a:t>
            </a:r>
            <a:endParaRPr lang="en-US" altLang="zh-CN" dirty="0">
              <a:solidFill>
                <a:srgbClr val="000066"/>
              </a:solidFill>
              <a:latin typeface="方正大黑简体" pitchFamily="65" charset="-122"/>
              <a:ea typeface="方正大黑简体" pitchFamily="65" charset="-122"/>
            </a:endParaRPr>
          </a:p>
        </p:txBody>
      </p:sp>
      <p:sp>
        <p:nvSpPr>
          <p:cNvPr id="9" name="TextBox 8"/>
          <p:cNvSpPr txBox="1"/>
          <p:nvPr/>
        </p:nvSpPr>
        <p:spPr>
          <a:xfrm>
            <a:off x="814320" y="2721599"/>
            <a:ext cx="7752522" cy="463012"/>
          </a:xfrm>
          <a:prstGeom prst="rect">
            <a:avLst/>
          </a:prstGeom>
          <a:noFill/>
        </p:spPr>
        <p:txBody>
          <a:bodyPr wrap="square" rtlCol="0">
            <a:spAutoFit/>
          </a:bodyPr>
          <a:lstStyle/>
          <a:p>
            <a:pPr>
              <a:lnSpc>
                <a:spcPct val="150000"/>
              </a:lnSpc>
            </a:pPr>
            <a:r>
              <a:rPr lang="zh-CN" altLang="en-US" dirty="0">
                <a:solidFill>
                  <a:srgbClr val="C00000"/>
                </a:solidFill>
                <a:latin typeface="方正大黑简体" pitchFamily="65" charset="-122"/>
                <a:ea typeface="方正大黑简体" pitchFamily="65" charset="-122"/>
              </a:rPr>
              <a:t>     采用方法一与方法二计算的结果相同，但是方法二的速度快</a:t>
            </a:r>
            <a:r>
              <a:rPr lang="en-US" altLang="zh-CN" dirty="0">
                <a:solidFill>
                  <a:srgbClr val="C00000"/>
                </a:solidFill>
                <a:latin typeface="方正大黑简体" pitchFamily="65" charset="-122"/>
                <a:ea typeface="方正大黑简体" pitchFamily="65" charset="-122"/>
              </a:rPr>
              <a:t>1</a:t>
            </a:r>
            <a:r>
              <a:rPr lang="zh-CN" altLang="en-US" dirty="0">
                <a:solidFill>
                  <a:srgbClr val="C00000"/>
                </a:solidFill>
                <a:latin typeface="方正大黑简体" pitchFamily="65" charset="-122"/>
                <a:ea typeface="方正大黑简体" pitchFamily="65" charset="-122"/>
              </a:rPr>
              <a:t>倍</a:t>
            </a:r>
            <a:endParaRPr lang="en-US" altLang="zh-CN" dirty="0">
              <a:solidFill>
                <a:srgbClr val="C00000"/>
              </a:solidFill>
              <a:latin typeface="方正大黑简体" pitchFamily="65" charset="-122"/>
              <a:ea typeface="方正大黑简体" pitchFamily="65" charset="-122"/>
            </a:endParaRPr>
          </a:p>
        </p:txBody>
      </p:sp>
      <p:pic>
        <p:nvPicPr>
          <p:cNvPr id="48130" name="Picture 2" descr="C:\Users\Administrator\Desktop\图片\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381" y="3433873"/>
            <a:ext cx="5036462" cy="24470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p:nvPr/>
        </p:nvCxnSpPr>
        <p:spPr>
          <a:xfrm flipV="1">
            <a:off x="5907296" y="4909489"/>
            <a:ext cx="141316" cy="43226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07296" y="4649115"/>
            <a:ext cx="723207" cy="276999"/>
          </a:xfrm>
          <a:prstGeom prst="rect">
            <a:avLst/>
          </a:prstGeom>
          <a:noFill/>
        </p:spPr>
        <p:txBody>
          <a:bodyPr wrap="square" rtlCol="0">
            <a:spAutoFit/>
          </a:bodyPr>
          <a:lstStyle/>
          <a:p>
            <a:r>
              <a:rPr lang="zh-CN" altLang="en-US" sz="1200" b="1" dirty="0">
                <a:solidFill>
                  <a:srgbClr val="C00000"/>
                </a:solidFill>
                <a:latin typeface="方正大黑简体" pitchFamily="65" charset="-122"/>
                <a:ea typeface="方正大黑简体" pitchFamily="65" charset="-122"/>
              </a:rPr>
              <a:t>方法二</a:t>
            </a:r>
          </a:p>
        </p:txBody>
      </p:sp>
      <p:sp>
        <p:nvSpPr>
          <p:cNvPr id="16" name="TextBox 15"/>
          <p:cNvSpPr txBox="1"/>
          <p:nvPr/>
        </p:nvSpPr>
        <p:spPr>
          <a:xfrm>
            <a:off x="5836638" y="5507937"/>
            <a:ext cx="723207" cy="276999"/>
          </a:xfrm>
          <a:prstGeom prst="rect">
            <a:avLst/>
          </a:prstGeom>
          <a:noFill/>
        </p:spPr>
        <p:txBody>
          <a:bodyPr wrap="square" rtlCol="0">
            <a:spAutoFit/>
          </a:bodyPr>
          <a:lstStyle/>
          <a:p>
            <a:r>
              <a:rPr lang="zh-CN" altLang="en-US" sz="1200" b="1" dirty="0">
                <a:solidFill>
                  <a:srgbClr val="0000FF"/>
                </a:solidFill>
                <a:latin typeface="方正大黑简体" pitchFamily="65" charset="-122"/>
                <a:ea typeface="方正大黑简体" pitchFamily="65" charset="-122"/>
              </a:rPr>
              <a:t>方法一</a:t>
            </a:r>
          </a:p>
        </p:txBody>
      </p:sp>
      <p:sp>
        <p:nvSpPr>
          <p:cNvPr id="17" name="TextBox 16"/>
          <p:cNvSpPr txBox="1"/>
          <p:nvPr/>
        </p:nvSpPr>
        <p:spPr>
          <a:xfrm>
            <a:off x="7121594" y="5064752"/>
            <a:ext cx="674517" cy="276999"/>
          </a:xfrm>
          <a:prstGeom prst="rect">
            <a:avLst/>
          </a:prstGeom>
          <a:noFill/>
        </p:spPr>
        <p:txBody>
          <a:bodyPr vert="horz" wrap="square" rtlCol="0">
            <a:spAutoFit/>
          </a:bodyPr>
          <a:lstStyle/>
          <a:p>
            <a:r>
              <a:rPr lang="zh-CN" altLang="en-US" sz="1200" b="1" dirty="0">
                <a:solidFill>
                  <a:srgbClr val="C00000"/>
                </a:solidFill>
                <a:latin typeface="方正大黑简体" pitchFamily="65" charset="-122"/>
                <a:ea typeface="方正大黑简体" pitchFamily="65" charset="-122"/>
              </a:rPr>
              <a:t>日产油</a:t>
            </a:r>
          </a:p>
        </p:txBody>
      </p:sp>
      <p:sp>
        <p:nvSpPr>
          <p:cNvPr id="18" name="TextBox 17"/>
          <p:cNvSpPr txBox="1"/>
          <p:nvPr/>
        </p:nvSpPr>
        <p:spPr>
          <a:xfrm>
            <a:off x="7282835" y="4052140"/>
            <a:ext cx="674517" cy="276999"/>
          </a:xfrm>
          <a:prstGeom prst="rect">
            <a:avLst/>
          </a:prstGeom>
          <a:noFill/>
        </p:spPr>
        <p:txBody>
          <a:bodyPr vert="horz" wrap="square" rtlCol="0">
            <a:spAutoFit/>
          </a:bodyPr>
          <a:lstStyle/>
          <a:p>
            <a:r>
              <a:rPr lang="zh-CN" altLang="en-US" sz="1200" b="1" dirty="0">
                <a:solidFill>
                  <a:srgbClr val="0000FF"/>
                </a:solidFill>
                <a:latin typeface="方正大黑简体" pitchFamily="65" charset="-122"/>
                <a:ea typeface="方正大黑简体" pitchFamily="65" charset="-122"/>
              </a:rPr>
              <a:t>含水</a:t>
            </a:r>
          </a:p>
        </p:txBody>
      </p:sp>
      <p:cxnSp>
        <p:nvCxnSpPr>
          <p:cNvPr id="19" name="直接箭头连接符 18"/>
          <p:cNvCxnSpPr/>
          <p:nvPr/>
        </p:nvCxnSpPr>
        <p:spPr>
          <a:xfrm>
            <a:off x="5893453" y="5438688"/>
            <a:ext cx="141316" cy="138498"/>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890053" y="5914302"/>
            <a:ext cx="3067300"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注入聚合物时两种方法计算结果对比</a:t>
            </a:r>
          </a:p>
        </p:txBody>
      </p:sp>
      <p:pic>
        <p:nvPicPr>
          <p:cNvPr id="48131" name="Picture 3" descr="C:\Users\Administrator\Desktop\图片\7.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83" y="3433873"/>
            <a:ext cx="2798849" cy="2447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814320" y="5914301"/>
            <a:ext cx="2365970"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两种方法对应的相对渗透率曲线</a:t>
            </a:r>
          </a:p>
        </p:txBody>
      </p:sp>
      <p:sp>
        <p:nvSpPr>
          <p:cNvPr id="20" name="矩形 6"/>
          <p:cNvSpPr>
            <a:spLocks noChangeArrowheads="1"/>
          </p:cNvSpPr>
          <p:nvPr/>
        </p:nvSpPr>
        <p:spPr bwMode="auto">
          <a:xfrm>
            <a:off x="664499" y="225992"/>
            <a:ext cx="3897221" cy="461665"/>
          </a:xfrm>
          <a:prstGeom prst="rect">
            <a:avLst/>
          </a:prstGeom>
          <a:noFill/>
          <a:ln w="9525">
            <a:noFill/>
            <a:miter lim="800000"/>
            <a:headEnd/>
            <a:tailEnd/>
          </a:ln>
        </p:spPr>
        <p:txBody>
          <a:bodyPr wrap="none">
            <a:spAutoFit/>
          </a:bodyPr>
          <a:lstStyle/>
          <a:p>
            <a:pPr algn="ctr">
              <a:buClr>
                <a:srgbClr val="C00000"/>
              </a:buClr>
            </a:pPr>
            <a:r>
              <a:rPr lang="zh-CN" altLang="en-US" sz="2400" b="1" dirty="0" smtClean="0">
                <a:solidFill>
                  <a:srgbClr val="0000FF"/>
                </a:solidFill>
                <a:latin typeface="方正大黑简体" pitchFamily="2" charset="-122"/>
                <a:ea typeface="方正大黑简体" pitchFamily="2" charset="-122"/>
              </a:rPr>
              <a:t>（四）</a:t>
            </a:r>
            <a:r>
              <a:rPr lang="zh-CN" altLang="en-US" sz="2400" b="1" dirty="0">
                <a:solidFill>
                  <a:srgbClr val="0000FF"/>
                </a:solidFill>
                <a:latin typeface="方正大黑简体" pitchFamily="2" charset="-122"/>
                <a:ea typeface="方正大黑简体" pitchFamily="2" charset="-122"/>
              </a:rPr>
              <a:t>化学驱参数调整技术</a:t>
            </a:r>
          </a:p>
        </p:txBody>
      </p:sp>
    </p:spTree>
    <p:extLst>
      <p:ext uri="{BB962C8B-B14F-4D97-AF65-F5344CB8AC3E}">
        <p14:creationId xmlns:p14="http://schemas.microsoft.com/office/powerpoint/2010/main" val="12060563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图表 23"/>
          <p:cNvGraphicFramePr>
            <a:graphicFrameLocks/>
          </p:cNvGraphicFramePr>
          <p:nvPr>
            <p:extLst/>
          </p:nvPr>
        </p:nvGraphicFramePr>
        <p:xfrm>
          <a:off x="748241" y="2216310"/>
          <a:ext cx="2981346" cy="2067341"/>
        </p:xfrm>
        <a:graphic>
          <a:graphicData uri="http://schemas.openxmlformats.org/drawingml/2006/chart">
            <c:chart xmlns:c="http://schemas.openxmlformats.org/drawingml/2006/chart" xmlns:r="http://schemas.openxmlformats.org/officeDocument/2006/relationships" r:id="rId3"/>
          </a:graphicData>
        </a:graphic>
      </p:graphicFrame>
      <p:cxnSp>
        <p:nvCxnSpPr>
          <p:cNvPr id="39" name="直接箭头连接符 38"/>
          <p:cNvCxnSpPr/>
          <p:nvPr/>
        </p:nvCxnSpPr>
        <p:spPr>
          <a:xfrm flipV="1">
            <a:off x="1894480" y="2736996"/>
            <a:ext cx="259100" cy="22400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141814" y="2604619"/>
            <a:ext cx="723207" cy="276999"/>
          </a:xfrm>
          <a:prstGeom prst="rect">
            <a:avLst/>
          </a:prstGeom>
          <a:noFill/>
        </p:spPr>
        <p:txBody>
          <a:bodyPr wrap="square" rtlCol="0">
            <a:spAutoFit/>
          </a:bodyPr>
          <a:lstStyle/>
          <a:p>
            <a:r>
              <a:rPr lang="zh-CN" altLang="en-US" sz="1200" b="1" dirty="0">
                <a:solidFill>
                  <a:srgbClr val="C00000"/>
                </a:solidFill>
                <a:latin typeface="方正大黑简体" pitchFamily="65" charset="-122"/>
                <a:ea typeface="方正大黑简体" pitchFamily="65" charset="-122"/>
              </a:rPr>
              <a:t>方法二</a:t>
            </a:r>
          </a:p>
        </p:txBody>
      </p:sp>
      <p:cxnSp>
        <p:nvCxnSpPr>
          <p:cNvPr id="43" name="直接箭头连接符 42"/>
          <p:cNvCxnSpPr/>
          <p:nvPr/>
        </p:nvCxnSpPr>
        <p:spPr>
          <a:xfrm flipH="1">
            <a:off x="1663801" y="3081124"/>
            <a:ext cx="172491" cy="21613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265790" y="3297255"/>
            <a:ext cx="723207" cy="276999"/>
          </a:xfrm>
          <a:prstGeom prst="rect">
            <a:avLst/>
          </a:prstGeom>
          <a:noFill/>
          <a:ln>
            <a:noFill/>
          </a:ln>
        </p:spPr>
        <p:txBody>
          <a:bodyPr wrap="square" rtlCol="0">
            <a:spAutoFit/>
          </a:bodyPr>
          <a:lstStyle/>
          <a:p>
            <a:r>
              <a:rPr lang="zh-CN" altLang="en-US" sz="1200" b="1" dirty="0">
                <a:solidFill>
                  <a:srgbClr val="0000FF"/>
                </a:solidFill>
                <a:latin typeface="方正大黑简体" pitchFamily="65" charset="-122"/>
                <a:ea typeface="方正大黑简体" pitchFamily="65" charset="-122"/>
              </a:rPr>
              <a:t>方法一</a:t>
            </a:r>
          </a:p>
        </p:txBody>
      </p:sp>
      <p:pic>
        <p:nvPicPr>
          <p:cNvPr id="46083" name="Picture 3" descr="C:\Users\Administrator\Desktop\untitled.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595" y="2220862"/>
            <a:ext cx="4748008" cy="206278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flipV="1">
            <a:off x="5685131" y="3574254"/>
            <a:ext cx="76842" cy="20572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60689" y="3389012"/>
            <a:ext cx="854681" cy="276999"/>
          </a:xfrm>
          <a:prstGeom prst="rect">
            <a:avLst/>
          </a:prstGeom>
          <a:noFill/>
        </p:spPr>
        <p:txBody>
          <a:bodyPr wrap="square" rtlCol="0">
            <a:spAutoFit/>
          </a:bodyPr>
          <a:lstStyle/>
          <a:p>
            <a:r>
              <a:rPr lang="zh-CN" altLang="en-US" sz="1200" b="1" dirty="0">
                <a:solidFill>
                  <a:srgbClr val="C00000"/>
                </a:solidFill>
                <a:latin typeface="方正大黑简体" pitchFamily="65" charset="-122"/>
                <a:ea typeface="方正大黑简体" pitchFamily="65" charset="-122"/>
              </a:rPr>
              <a:t>方法二</a:t>
            </a:r>
          </a:p>
        </p:txBody>
      </p:sp>
      <p:sp>
        <p:nvSpPr>
          <p:cNvPr id="34" name="TextBox 33"/>
          <p:cNvSpPr txBox="1"/>
          <p:nvPr/>
        </p:nvSpPr>
        <p:spPr>
          <a:xfrm>
            <a:off x="5731477" y="3845716"/>
            <a:ext cx="798070" cy="276999"/>
          </a:xfrm>
          <a:prstGeom prst="rect">
            <a:avLst/>
          </a:prstGeom>
          <a:noFill/>
        </p:spPr>
        <p:txBody>
          <a:bodyPr wrap="square" rtlCol="0">
            <a:spAutoFit/>
          </a:bodyPr>
          <a:lstStyle/>
          <a:p>
            <a:r>
              <a:rPr lang="zh-CN" altLang="en-US" sz="1200" b="1" dirty="0">
                <a:solidFill>
                  <a:srgbClr val="0000FF"/>
                </a:solidFill>
                <a:latin typeface="方正大黑简体" pitchFamily="65" charset="-122"/>
                <a:ea typeface="方正大黑简体" pitchFamily="65" charset="-122"/>
              </a:rPr>
              <a:t>方法一</a:t>
            </a:r>
          </a:p>
        </p:txBody>
      </p:sp>
      <p:sp>
        <p:nvSpPr>
          <p:cNvPr id="9" name="TextBox 8"/>
          <p:cNvSpPr txBox="1"/>
          <p:nvPr/>
        </p:nvSpPr>
        <p:spPr>
          <a:xfrm>
            <a:off x="6869405" y="3568717"/>
            <a:ext cx="662647" cy="276999"/>
          </a:xfrm>
          <a:prstGeom prst="rect">
            <a:avLst/>
          </a:prstGeom>
          <a:noFill/>
        </p:spPr>
        <p:txBody>
          <a:bodyPr vert="horz" wrap="square" rtlCol="0">
            <a:spAutoFit/>
          </a:bodyPr>
          <a:lstStyle/>
          <a:p>
            <a:r>
              <a:rPr lang="zh-CN" altLang="en-US" sz="1200" b="1" dirty="0">
                <a:solidFill>
                  <a:srgbClr val="C00000"/>
                </a:solidFill>
                <a:latin typeface="方正大黑简体" pitchFamily="65" charset="-122"/>
                <a:ea typeface="方正大黑简体" pitchFamily="65" charset="-122"/>
              </a:rPr>
              <a:t>日产油</a:t>
            </a:r>
          </a:p>
        </p:txBody>
      </p:sp>
      <p:sp>
        <p:nvSpPr>
          <p:cNvPr id="35" name="TextBox 34"/>
          <p:cNvSpPr txBox="1"/>
          <p:nvPr/>
        </p:nvSpPr>
        <p:spPr>
          <a:xfrm>
            <a:off x="6787231" y="2785527"/>
            <a:ext cx="555656" cy="276999"/>
          </a:xfrm>
          <a:prstGeom prst="rect">
            <a:avLst/>
          </a:prstGeom>
          <a:noFill/>
        </p:spPr>
        <p:txBody>
          <a:bodyPr vert="horz" wrap="square" rtlCol="0">
            <a:spAutoFit/>
          </a:bodyPr>
          <a:lstStyle/>
          <a:p>
            <a:r>
              <a:rPr lang="zh-CN" altLang="en-US" sz="1200" b="1" dirty="0">
                <a:solidFill>
                  <a:srgbClr val="0000FF"/>
                </a:solidFill>
                <a:latin typeface="方正大黑简体" pitchFamily="65" charset="-122"/>
                <a:ea typeface="方正大黑简体" pitchFamily="65" charset="-122"/>
              </a:rPr>
              <a:t>含水</a:t>
            </a:r>
          </a:p>
        </p:txBody>
      </p:sp>
      <p:cxnSp>
        <p:nvCxnSpPr>
          <p:cNvPr id="37" name="直接箭头连接符 36"/>
          <p:cNvCxnSpPr/>
          <p:nvPr/>
        </p:nvCxnSpPr>
        <p:spPr>
          <a:xfrm>
            <a:off x="5646902" y="3872422"/>
            <a:ext cx="116414" cy="11667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479778" y="2390113"/>
            <a:ext cx="833640" cy="276999"/>
          </a:xfrm>
          <a:prstGeom prst="rect">
            <a:avLst/>
          </a:prstGeom>
          <a:noFill/>
          <a:ln>
            <a:noFill/>
          </a:ln>
        </p:spPr>
        <p:txBody>
          <a:bodyPr wrap="square" rtlCol="0">
            <a:spAutoFit/>
          </a:bodyPr>
          <a:lstStyle/>
          <a:p>
            <a:r>
              <a:rPr lang="zh-CN" altLang="en-US" sz="1200" b="1" dirty="0">
                <a:solidFill>
                  <a:srgbClr val="0000FF"/>
                </a:solidFill>
                <a:latin typeface="方正大黑简体" pitchFamily="65" charset="-122"/>
                <a:ea typeface="方正大黑简体" pitchFamily="65" charset="-122"/>
              </a:rPr>
              <a:t>方法一</a:t>
            </a:r>
          </a:p>
        </p:txBody>
      </p:sp>
      <p:cxnSp>
        <p:nvCxnSpPr>
          <p:cNvPr id="25" name="直接箭头连接符 24"/>
          <p:cNvCxnSpPr/>
          <p:nvPr/>
        </p:nvCxnSpPr>
        <p:spPr>
          <a:xfrm flipH="1">
            <a:off x="4836562" y="3112688"/>
            <a:ext cx="383481" cy="294259"/>
          </a:xfrm>
          <a:prstGeom prst="straightConnector1">
            <a:avLst/>
          </a:prstGeom>
          <a:ln w="127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68463" y="2662848"/>
            <a:ext cx="479353" cy="1200329"/>
          </a:xfrm>
          <a:prstGeom prst="rect">
            <a:avLst/>
          </a:prstGeom>
          <a:noFill/>
        </p:spPr>
        <p:txBody>
          <a:bodyPr wrap="square" rtlCol="0">
            <a:spAutoFit/>
          </a:bodyPr>
          <a:lstStyle/>
          <a:p>
            <a:r>
              <a:rPr lang="zh-CN" altLang="en-US" sz="1200" dirty="0">
                <a:solidFill>
                  <a:srgbClr val="0000FF"/>
                </a:solidFill>
                <a:latin typeface="方正大黑简体" pitchFamily="65" charset="-122"/>
                <a:ea typeface="方正大黑简体" pitchFamily="65" charset="-122"/>
              </a:rPr>
              <a:t>出现不连续点</a:t>
            </a:r>
          </a:p>
        </p:txBody>
      </p:sp>
      <p:cxnSp>
        <p:nvCxnSpPr>
          <p:cNvPr id="51" name="直接箭头连接符 50"/>
          <p:cNvCxnSpPr/>
          <p:nvPr/>
        </p:nvCxnSpPr>
        <p:spPr>
          <a:xfrm flipV="1">
            <a:off x="5646902" y="2574755"/>
            <a:ext cx="76459" cy="95483"/>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801487" y="4270921"/>
            <a:ext cx="2954377"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不同方法计算日产油与含水对比曲线</a:t>
            </a:r>
          </a:p>
        </p:txBody>
      </p:sp>
      <p:sp>
        <p:nvSpPr>
          <p:cNvPr id="26" name="TextBox 25"/>
          <p:cNvSpPr txBox="1"/>
          <p:nvPr/>
        </p:nvSpPr>
        <p:spPr>
          <a:xfrm>
            <a:off x="1265790" y="4290252"/>
            <a:ext cx="2576224"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不同方法计算相对渗透率曲线</a:t>
            </a:r>
          </a:p>
        </p:txBody>
      </p:sp>
      <p:sp>
        <p:nvSpPr>
          <p:cNvPr id="28" name="矩形 27"/>
          <p:cNvSpPr/>
          <p:nvPr/>
        </p:nvSpPr>
        <p:spPr>
          <a:xfrm>
            <a:off x="628855" y="756607"/>
            <a:ext cx="8070111" cy="507831"/>
          </a:xfrm>
          <a:prstGeom prst="rect">
            <a:avLst/>
          </a:prstGeom>
        </p:spPr>
        <p:txBody>
          <a:bodyPr wrap="square">
            <a:spAutoFit/>
          </a:bodyPr>
          <a:lstStyle/>
          <a:p>
            <a:pPr marL="285750" indent="-285750">
              <a:lnSpc>
                <a:spcPct val="150000"/>
              </a:lnSpc>
              <a:buClr>
                <a:srgbClr val="C00000"/>
              </a:buClr>
              <a:buFont typeface="Wingdings" pitchFamily="2" charset="2"/>
              <a:buChar char="u"/>
            </a:pPr>
            <a:r>
              <a:rPr lang="zh-CN" altLang="en-US" dirty="0">
                <a:solidFill>
                  <a:srgbClr val="0000FF"/>
                </a:solidFill>
                <a:latin typeface="方正大黑简体" pitchFamily="65" charset="-122"/>
                <a:ea typeface="方正大黑简体" pitchFamily="65" charset="-122"/>
              </a:rPr>
              <a:t>化学剂为聚合物</a:t>
            </a:r>
            <a:r>
              <a:rPr lang="en-US" altLang="zh-CN" dirty="0">
                <a:solidFill>
                  <a:srgbClr val="0000FF"/>
                </a:solidFill>
                <a:latin typeface="方正大黑简体" pitchFamily="65" charset="-122"/>
                <a:ea typeface="方正大黑简体" pitchFamily="65" charset="-122"/>
              </a:rPr>
              <a:t>+</a:t>
            </a:r>
            <a:r>
              <a:rPr lang="zh-CN" altLang="en-US" dirty="0">
                <a:solidFill>
                  <a:srgbClr val="0000FF"/>
                </a:solidFill>
                <a:latin typeface="方正大黑简体" pitchFamily="65" charset="-122"/>
                <a:ea typeface="方正大黑简体" pitchFamily="65" charset="-122"/>
              </a:rPr>
              <a:t>表活剂</a:t>
            </a:r>
            <a:endParaRPr lang="en-US" altLang="zh-CN" dirty="0">
              <a:solidFill>
                <a:srgbClr val="0000FF"/>
              </a:solidFill>
              <a:latin typeface="方正大黑简体" pitchFamily="65" charset="-122"/>
              <a:ea typeface="方正大黑简体" pitchFamily="65" charset="-122"/>
            </a:endParaRPr>
          </a:p>
        </p:txBody>
      </p:sp>
      <p:sp>
        <p:nvSpPr>
          <p:cNvPr id="3" name="矩形 2"/>
          <p:cNvSpPr/>
          <p:nvPr/>
        </p:nvSpPr>
        <p:spPr>
          <a:xfrm>
            <a:off x="755526" y="1239643"/>
            <a:ext cx="7952553" cy="923330"/>
          </a:xfrm>
          <a:prstGeom prst="rect">
            <a:avLst/>
          </a:prstGeom>
        </p:spPr>
        <p:txBody>
          <a:bodyPr wrap="square">
            <a:spAutoFit/>
          </a:bodyPr>
          <a:lstStyle/>
          <a:p>
            <a:pPr>
              <a:lnSpc>
                <a:spcPct val="150000"/>
              </a:lnSpc>
            </a:pPr>
            <a:r>
              <a:rPr lang="zh-CN" altLang="en-US" dirty="0">
                <a:solidFill>
                  <a:srgbClr val="000066"/>
                </a:solidFill>
                <a:latin typeface="方正大黑简体" pitchFamily="65" charset="-122"/>
                <a:ea typeface="方正大黑简体" pitchFamily="65" charset="-122"/>
              </a:rPr>
              <a:t>       表面活性剂提高采收率的机理为降低油水界面张力，将残余油进一步转化为可动油，提高驱油效率提高采收率，渗流特征发生变化</a:t>
            </a:r>
            <a:endParaRPr lang="en-US" altLang="zh-CN" dirty="0">
              <a:solidFill>
                <a:srgbClr val="000066"/>
              </a:solidFill>
              <a:latin typeface="方正大黑简体" pitchFamily="65" charset="-122"/>
              <a:ea typeface="方正大黑简体" pitchFamily="65" charset="-122"/>
            </a:endParaRPr>
          </a:p>
        </p:txBody>
      </p:sp>
      <p:sp>
        <p:nvSpPr>
          <p:cNvPr id="8" name="椭圆 7"/>
          <p:cNvSpPr/>
          <p:nvPr/>
        </p:nvSpPr>
        <p:spPr bwMode="auto">
          <a:xfrm>
            <a:off x="5131022" y="2478491"/>
            <a:ext cx="429667" cy="1569044"/>
          </a:xfrm>
          <a:prstGeom prst="ellipse">
            <a:avLst/>
          </a:prstGeom>
          <a:noFill/>
          <a:ln w="28575">
            <a:solidFill>
              <a:srgbClr val="C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6" name="TextBox 35"/>
          <p:cNvSpPr txBox="1"/>
          <p:nvPr/>
        </p:nvSpPr>
        <p:spPr>
          <a:xfrm>
            <a:off x="5455678" y="4450491"/>
            <a:ext cx="3099925" cy="1061829"/>
          </a:xfrm>
          <a:prstGeom prst="rect">
            <a:avLst/>
          </a:prstGeom>
          <a:noFill/>
        </p:spPr>
        <p:txBody>
          <a:bodyPr wrap="square" rtlCol="0">
            <a:spAutoFit/>
          </a:bodyPr>
          <a:lstStyle/>
          <a:p>
            <a:pPr>
              <a:lnSpc>
                <a:spcPct val="150000"/>
              </a:lnSpc>
            </a:pPr>
            <a:r>
              <a:rPr lang="zh-CN" altLang="en-US" sz="1400" b="1" dirty="0">
                <a:solidFill>
                  <a:srgbClr val="C00000"/>
                </a:solidFill>
                <a:latin typeface="方正大黑简体" pitchFamily="65" charset="-122"/>
                <a:ea typeface="方正大黑简体" pitchFamily="65" charset="-122"/>
              </a:rPr>
              <a:t>方法一：模型建立初期确定注入介质</a:t>
            </a:r>
            <a:endParaRPr lang="en-US" altLang="zh-CN" sz="1400" b="1" dirty="0">
              <a:solidFill>
                <a:srgbClr val="C00000"/>
              </a:solidFill>
              <a:latin typeface="方正大黑简体" pitchFamily="65" charset="-122"/>
              <a:ea typeface="方正大黑简体" pitchFamily="65" charset="-122"/>
            </a:endParaRPr>
          </a:p>
          <a:p>
            <a:pPr>
              <a:lnSpc>
                <a:spcPct val="150000"/>
              </a:lnSpc>
            </a:pPr>
            <a:r>
              <a:rPr lang="zh-CN" altLang="en-US" sz="1400" b="1" dirty="0">
                <a:solidFill>
                  <a:srgbClr val="000066"/>
                </a:solidFill>
                <a:latin typeface="方正大黑简体" pitchFamily="65" charset="-122"/>
                <a:ea typeface="方正大黑简体" pitchFamily="65" charset="-122"/>
              </a:rPr>
              <a:t>优点：计算结果无误差</a:t>
            </a:r>
            <a:endParaRPr lang="en-US" altLang="zh-CN" sz="1400" b="1" dirty="0">
              <a:solidFill>
                <a:srgbClr val="000066"/>
              </a:solidFill>
              <a:latin typeface="方正大黑简体" pitchFamily="65" charset="-122"/>
              <a:ea typeface="方正大黑简体" pitchFamily="65" charset="-122"/>
            </a:endParaRPr>
          </a:p>
          <a:p>
            <a:pPr>
              <a:lnSpc>
                <a:spcPct val="150000"/>
              </a:lnSpc>
            </a:pPr>
            <a:r>
              <a:rPr lang="zh-CN" altLang="en-US" sz="1400" b="1" dirty="0">
                <a:solidFill>
                  <a:srgbClr val="000066"/>
                </a:solidFill>
                <a:latin typeface="方正大黑简体" pitchFamily="65" charset="-122"/>
                <a:ea typeface="方正大黑简体" pitchFamily="65" charset="-122"/>
              </a:rPr>
              <a:t>缺点：计算速度慢</a:t>
            </a:r>
          </a:p>
        </p:txBody>
      </p:sp>
      <p:sp>
        <p:nvSpPr>
          <p:cNvPr id="38" name="TextBox 37"/>
          <p:cNvSpPr txBox="1"/>
          <p:nvPr/>
        </p:nvSpPr>
        <p:spPr>
          <a:xfrm>
            <a:off x="5499907" y="5415107"/>
            <a:ext cx="3055696" cy="1061829"/>
          </a:xfrm>
          <a:prstGeom prst="rect">
            <a:avLst/>
          </a:prstGeom>
          <a:noFill/>
        </p:spPr>
        <p:txBody>
          <a:bodyPr wrap="square" rtlCol="0">
            <a:spAutoFit/>
          </a:bodyPr>
          <a:lstStyle/>
          <a:p>
            <a:pPr>
              <a:lnSpc>
                <a:spcPct val="150000"/>
              </a:lnSpc>
            </a:pPr>
            <a:r>
              <a:rPr lang="zh-CN" altLang="en-US" sz="1400" b="1" dirty="0">
                <a:solidFill>
                  <a:srgbClr val="C00000"/>
                </a:solidFill>
                <a:latin typeface="方正大黑简体" pitchFamily="65" charset="-122"/>
                <a:ea typeface="方正大黑简体" pitchFamily="65" charset="-122"/>
              </a:rPr>
              <a:t>方法二：重启文件重新规定注入介质</a:t>
            </a:r>
            <a:endParaRPr lang="en-US" altLang="zh-CN" sz="1400" b="1" dirty="0">
              <a:solidFill>
                <a:srgbClr val="C00000"/>
              </a:solidFill>
              <a:latin typeface="方正大黑简体" pitchFamily="65" charset="-122"/>
              <a:ea typeface="方正大黑简体" pitchFamily="65" charset="-122"/>
            </a:endParaRPr>
          </a:p>
          <a:p>
            <a:pPr>
              <a:lnSpc>
                <a:spcPct val="150000"/>
              </a:lnSpc>
            </a:pPr>
            <a:r>
              <a:rPr lang="zh-CN" altLang="en-US" sz="1400" b="1" dirty="0">
                <a:solidFill>
                  <a:srgbClr val="000066"/>
                </a:solidFill>
                <a:latin typeface="方正大黑简体" pitchFamily="65" charset="-122"/>
                <a:ea typeface="方正大黑简体" pitchFamily="65" charset="-122"/>
              </a:rPr>
              <a:t>优点：计算速度快</a:t>
            </a:r>
            <a:endParaRPr lang="en-US" altLang="zh-CN" sz="1400" b="1" dirty="0">
              <a:solidFill>
                <a:srgbClr val="000066"/>
              </a:solidFill>
              <a:latin typeface="方正大黑简体" pitchFamily="65" charset="-122"/>
              <a:ea typeface="方正大黑简体" pitchFamily="65" charset="-122"/>
            </a:endParaRPr>
          </a:p>
          <a:p>
            <a:pPr>
              <a:lnSpc>
                <a:spcPct val="150000"/>
              </a:lnSpc>
            </a:pPr>
            <a:r>
              <a:rPr lang="zh-CN" altLang="en-US" sz="1400" b="1" dirty="0">
                <a:solidFill>
                  <a:srgbClr val="000066"/>
                </a:solidFill>
                <a:latin typeface="方正大黑简体" pitchFamily="65" charset="-122"/>
                <a:ea typeface="方正大黑简体" pitchFamily="65" charset="-122"/>
              </a:rPr>
              <a:t>缺点：计算存在误差</a:t>
            </a:r>
          </a:p>
        </p:txBody>
      </p:sp>
      <p:grpSp>
        <p:nvGrpSpPr>
          <p:cNvPr id="2" name="组合 1"/>
          <p:cNvGrpSpPr/>
          <p:nvPr/>
        </p:nvGrpSpPr>
        <p:grpSpPr>
          <a:xfrm>
            <a:off x="1009939" y="4722621"/>
            <a:ext cx="3596586" cy="1697090"/>
            <a:chOff x="1431716" y="4754746"/>
            <a:chExt cx="2595735" cy="1697090"/>
          </a:xfrm>
        </p:grpSpPr>
        <p:pic>
          <p:nvPicPr>
            <p:cNvPr id="27" name="Picture 2" descr="C:\Users\Administrator\Desktop\相对渗透率.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717" y="4754746"/>
              <a:ext cx="2595734" cy="169709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bwMode="auto">
            <a:xfrm>
              <a:off x="1431716" y="5123968"/>
              <a:ext cx="2242769" cy="699714"/>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4" name="矩形 13"/>
            <p:cNvSpPr/>
            <p:nvPr/>
          </p:nvSpPr>
          <p:spPr bwMode="auto">
            <a:xfrm>
              <a:off x="1431716" y="5823682"/>
              <a:ext cx="2242769" cy="326004"/>
            </a:xfrm>
            <a:prstGeom prst="rect">
              <a:avLst/>
            </a:prstGeom>
            <a:noFill/>
            <a:ln w="28575">
              <a:solidFill>
                <a:srgbClr val="1B45F9"/>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7" name="TextBox 16"/>
            <p:cNvSpPr txBox="1"/>
            <p:nvPr/>
          </p:nvSpPr>
          <p:spPr>
            <a:xfrm>
              <a:off x="2945964" y="5219383"/>
              <a:ext cx="942574" cy="276999"/>
            </a:xfrm>
            <a:prstGeom prst="rect">
              <a:avLst/>
            </a:prstGeom>
            <a:noFill/>
          </p:spPr>
          <p:txBody>
            <a:bodyPr wrap="square" rtlCol="0">
              <a:spAutoFit/>
            </a:bodyPr>
            <a:lstStyle/>
            <a:p>
              <a:r>
                <a:rPr lang="zh-CN" altLang="en-US" sz="1200" dirty="0">
                  <a:solidFill>
                    <a:srgbClr val="C00000"/>
                  </a:solidFill>
                  <a:latin typeface="方正大黑简体" pitchFamily="65" charset="-122"/>
                  <a:ea typeface="方正大黑简体" pitchFamily="65" charset="-122"/>
                </a:rPr>
                <a:t>水驱相渗</a:t>
              </a:r>
            </a:p>
          </p:txBody>
        </p:sp>
        <p:sp>
          <p:nvSpPr>
            <p:cNvPr id="40" name="TextBox 39"/>
            <p:cNvSpPr txBox="1"/>
            <p:nvPr/>
          </p:nvSpPr>
          <p:spPr>
            <a:xfrm>
              <a:off x="2850548" y="5823682"/>
              <a:ext cx="942574" cy="461665"/>
            </a:xfrm>
            <a:prstGeom prst="rect">
              <a:avLst/>
            </a:prstGeom>
            <a:noFill/>
          </p:spPr>
          <p:txBody>
            <a:bodyPr wrap="square" rtlCol="0">
              <a:spAutoFit/>
            </a:bodyPr>
            <a:lstStyle/>
            <a:p>
              <a:pPr algn="ctr"/>
              <a:r>
                <a:rPr lang="zh-CN" altLang="en-US" sz="1200" dirty="0">
                  <a:solidFill>
                    <a:srgbClr val="C00000"/>
                  </a:solidFill>
                  <a:latin typeface="方正大黑简体" pitchFamily="65" charset="-122"/>
                  <a:ea typeface="方正大黑简体" pitchFamily="65" charset="-122"/>
                </a:rPr>
                <a:t>表活剂驱相渗</a:t>
              </a:r>
            </a:p>
          </p:txBody>
        </p:sp>
      </p:grpSp>
      <p:sp>
        <p:nvSpPr>
          <p:cNvPr id="31" name="TextBox 30"/>
          <p:cNvSpPr txBox="1"/>
          <p:nvPr/>
        </p:nvSpPr>
        <p:spPr>
          <a:xfrm>
            <a:off x="1963864" y="6419711"/>
            <a:ext cx="1488969"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方法一相渗的设置</a:t>
            </a:r>
          </a:p>
        </p:txBody>
      </p:sp>
    </p:spTree>
    <p:extLst>
      <p:ext uri="{BB962C8B-B14F-4D97-AF65-F5344CB8AC3E}">
        <p14:creationId xmlns:p14="http://schemas.microsoft.com/office/powerpoint/2010/main" val="18909727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9"/>
          <p:cNvSpPr>
            <a:spLocks noChangeArrowheads="1"/>
          </p:cNvSpPr>
          <p:nvPr/>
        </p:nvSpPr>
        <p:spPr bwMode="auto">
          <a:xfrm>
            <a:off x="466249" y="1074076"/>
            <a:ext cx="4465637" cy="3693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p>
            <a:r>
              <a:rPr lang="en-US" altLang="zh-CN" b="1" dirty="0">
                <a:solidFill>
                  <a:srgbClr val="C00000"/>
                </a:solidFill>
                <a:latin typeface="方正大黑简体" pitchFamily="65" charset="-122"/>
                <a:ea typeface="方正大黑简体" pitchFamily="65" charset="-122"/>
              </a:rPr>
              <a:t>1</a:t>
            </a:r>
            <a:r>
              <a:rPr lang="zh-CN" altLang="en-US" b="1" dirty="0">
                <a:solidFill>
                  <a:srgbClr val="C00000"/>
                </a:solidFill>
                <a:latin typeface="方正大黑简体" pitchFamily="65" charset="-122"/>
                <a:ea typeface="方正大黑简体" pitchFamily="65" charset="-122"/>
              </a:rPr>
              <a:t>、聚合物降解作用参数设置</a:t>
            </a:r>
          </a:p>
        </p:txBody>
      </p:sp>
      <p:sp>
        <p:nvSpPr>
          <p:cNvPr id="6" name="TextBox 4"/>
          <p:cNvSpPr txBox="1">
            <a:spLocks noChangeArrowheads="1"/>
          </p:cNvSpPr>
          <p:nvPr/>
        </p:nvSpPr>
        <p:spPr bwMode="auto">
          <a:xfrm>
            <a:off x="447711" y="1695911"/>
            <a:ext cx="8266919" cy="923330"/>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lnSpc>
                <a:spcPct val="150000"/>
              </a:lnSpc>
            </a:pPr>
            <a:r>
              <a:rPr lang="zh-CN" altLang="en-US" sz="1800" dirty="0">
                <a:solidFill>
                  <a:srgbClr val="000066"/>
                </a:solidFill>
                <a:latin typeface="方正大黑简体" pitchFamily="65" charset="-122"/>
                <a:ea typeface="方正大黑简体" pitchFamily="65" charset="-122"/>
              </a:rPr>
              <a:t>       半衰期时间越长，聚合物驱油效果越好，当聚合物溶液半衰期达到</a:t>
            </a:r>
            <a:r>
              <a:rPr lang="en-US" altLang="zh-CN" sz="1800" dirty="0">
                <a:solidFill>
                  <a:srgbClr val="000066"/>
                </a:solidFill>
                <a:latin typeface="方正大黑简体" pitchFamily="65" charset="-122"/>
                <a:ea typeface="方正大黑简体" pitchFamily="65" charset="-122"/>
              </a:rPr>
              <a:t>300d</a:t>
            </a:r>
            <a:r>
              <a:rPr lang="zh-CN" altLang="en-US" sz="1800" dirty="0">
                <a:solidFill>
                  <a:srgbClr val="000066"/>
                </a:solidFill>
                <a:latin typeface="方正大黑简体" pitchFamily="65" charset="-122"/>
                <a:ea typeface="方正大黑简体" pitchFamily="65" charset="-122"/>
              </a:rPr>
              <a:t>后增油量变缓；半衰期在</a:t>
            </a:r>
            <a:r>
              <a:rPr lang="en-US" altLang="zh-CN" sz="1800" dirty="0">
                <a:solidFill>
                  <a:srgbClr val="000066"/>
                </a:solidFill>
                <a:latin typeface="方正大黑简体" pitchFamily="65" charset="-122"/>
                <a:ea typeface="方正大黑简体" pitchFamily="65" charset="-122"/>
              </a:rPr>
              <a:t>300d</a:t>
            </a:r>
            <a:r>
              <a:rPr lang="zh-CN" altLang="en-US" sz="1800" dirty="0">
                <a:solidFill>
                  <a:srgbClr val="000066"/>
                </a:solidFill>
                <a:latin typeface="方正大黑简体" pitchFamily="65" charset="-122"/>
                <a:ea typeface="方正大黑简体" pitchFamily="65" charset="-122"/>
              </a:rPr>
              <a:t>以内时，聚合物半衰期越短，效果急剧变差</a:t>
            </a:r>
          </a:p>
        </p:txBody>
      </p:sp>
      <p:graphicFrame>
        <p:nvGraphicFramePr>
          <p:cNvPr id="11" name="表格 10"/>
          <p:cNvGraphicFramePr>
            <a:graphicFrameLocks noGrp="1"/>
          </p:cNvGraphicFramePr>
          <p:nvPr>
            <p:extLst/>
          </p:nvPr>
        </p:nvGraphicFramePr>
        <p:xfrm>
          <a:off x="466249" y="2886211"/>
          <a:ext cx="8211387" cy="833438"/>
        </p:xfrm>
        <a:graphic>
          <a:graphicData uri="http://schemas.openxmlformats.org/drawingml/2006/table">
            <a:tbl>
              <a:tblPr>
                <a:tableStyleId>{5C22544A-7EE6-4342-B048-85BDC9FD1C3A}</a:tableStyleId>
              </a:tblPr>
              <a:tblGrid>
                <a:gridCol w="821136">
                  <a:extLst>
                    <a:ext uri="{9D8B030D-6E8A-4147-A177-3AD203B41FA5}">
                      <a16:colId xmlns:a16="http://schemas.microsoft.com/office/drawing/2014/main" val="20000"/>
                    </a:ext>
                  </a:extLst>
                </a:gridCol>
                <a:gridCol w="1466206">
                  <a:extLst>
                    <a:ext uri="{9D8B030D-6E8A-4147-A177-3AD203B41FA5}">
                      <a16:colId xmlns:a16="http://schemas.microsoft.com/office/drawing/2014/main" val="20001"/>
                    </a:ext>
                  </a:extLst>
                </a:gridCol>
                <a:gridCol w="1184809">
                  <a:extLst>
                    <a:ext uri="{9D8B030D-6E8A-4147-A177-3AD203B41FA5}">
                      <a16:colId xmlns:a16="http://schemas.microsoft.com/office/drawing/2014/main" val="20002"/>
                    </a:ext>
                  </a:extLst>
                </a:gridCol>
                <a:gridCol w="1184809">
                  <a:extLst>
                    <a:ext uri="{9D8B030D-6E8A-4147-A177-3AD203B41FA5}">
                      <a16:colId xmlns:a16="http://schemas.microsoft.com/office/drawing/2014/main" val="20003"/>
                    </a:ext>
                  </a:extLst>
                </a:gridCol>
                <a:gridCol w="1184809">
                  <a:extLst>
                    <a:ext uri="{9D8B030D-6E8A-4147-A177-3AD203B41FA5}">
                      <a16:colId xmlns:a16="http://schemas.microsoft.com/office/drawing/2014/main" val="20004"/>
                    </a:ext>
                  </a:extLst>
                </a:gridCol>
                <a:gridCol w="1184809">
                  <a:extLst>
                    <a:ext uri="{9D8B030D-6E8A-4147-A177-3AD203B41FA5}">
                      <a16:colId xmlns:a16="http://schemas.microsoft.com/office/drawing/2014/main" val="20005"/>
                    </a:ext>
                  </a:extLst>
                </a:gridCol>
                <a:gridCol w="1184809">
                  <a:extLst>
                    <a:ext uri="{9D8B030D-6E8A-4147-A177-3AD203B41FA5}">
                      <a16:colId xmlns:a16="http://schemas.microsoft.com/office/drawing/2014/main" val="20006"/>
                    </a:ext>
                  </a:extLst>
                </a:gridCol>
              </a:tblGrid>
              <a:tr h="350560">
                <a:tc>
                  <a:txBody>
                    <a:bodyPr/>
                    <a:lstStyle/>
                    <a:p>
                      <a:pPr algn="ctr" fontAlgn="b"/>
                      <a:r>
                        <a:rPr lang="en-US" sz="1400" u="none" strike="noStrike" dirty="0">
                          <a:effectLst/>
                          <a:latin typeface="方正大黑简体" panose="03000509000000000000" pitchFamily="65" charset="-122"/>
                          <a:ea typeface="方正大黑简体" panose="03000509000000000000" pitchFamily="65" charset="-122"/>
                        </a:rPr>
                        <a:t>t</a:t>
                      </a:r>
                      <a:r>
                        <a:rPr lang="en-US" sz="1400" u="none" strike="noStrike" baseline="-25000" dirty="0">
                          <a:effectLst/>
                          <a:latin typeface="方正大黑简体" panose="03000509000000000000" pitchFamily="65" charset="-122"/>
                          <a:ea typeface="方正大黑简体" panose="03000509000000000000" pitchFamily="65" charset="-122"/>
                        </a:rPr>
                        <a:t>1/2</a:t>
                      </a:r>
                      <a:endParaRPr lang="en-US" sz="1400" b="0" i="0" u="none" strike="noStrike" baseline="-25000"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u="none" strike="noStrike" dirty="0">
                          <a:effectLst/>
                          <a:latin typeface="方正大黑简体" panose="03000509000000000000" pitchFamily="65" charset="-122"/>
                          <a:ea typeface="方正大黑简体" panose="03000509000000000000" pitchFamily="65" charset="-122"/>
                        </a:rPr>
                        <a:t>180d</a:t>
                      </a:r>
                      <a:endPar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rPr>
                        <a:t>300d</a:t>
                      </a: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US" altLang="zh-CN" sz="1400" u="none" strike="noStrike" dirty="0">
                          <a:solidFill>
                            <a:schemeClr val="tx1"/>
                          </a:solidFill>
                          <a:effectLst/>
                          <a:latin typeface="方正大黑简体" panose="03000509000000000000" pitchFamily="65" charset="-122"/>
                          <a:ea typeface="方正大黑简体" panose="03000509000000000000" pitchFamily="65" charset="-122"/>
                        </a:rPr>
                        <a:t>500d</a:t>
                      </a:r>
                      <a:endParaRPr lang="en-US" altLang="zh-CN" sz="1400" b="0" i="0" u="none" strike="noStrike" dirty="0">
                        <a:solidFill>
                          <a:schemeClr val="tx1"/>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rPr>
                        <a:t>1000d</a:t>
                      </a: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u="none" strike="noStrike" dirty="0">
                          <a:effectLst/>
                          <a:latin typeface="方正大黑简体" panose="03000509000000000000" pitchFamily="65" charset="-122"/>
                          <a:ea typeface="方正大黑简体" panose="03000509000000000000" pitchFamily="65" charset="-122"/>
                        </a:rPr>
                        <a:t>1500d</a:t>
                      </a:r>
                      <a:endPar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zh-CN" altLang="en-US" sz="1400" b="0" i="0" u="none" strike="noStrike" dirty="0">
                          <a:solidFill>
                            <a:srgbClr val="000000"/>
                          </a:solidFill>
                          <a:effectLst/>
                          <a:latin typeface="方正大黑简体" panose="03000509000000000000" pitchFamily="65" charset="-122"/>
                          <a:ea typeface="方正大黑简体" panose="03000509000000000000" pitchFamily="65" charset="-122"/>
                        </a:rPr>
                        <a:t>不考虑</a:t>
                      </a:r>
                      <a:endPar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2878">
                <a:tc>
                  <a:txBody>
                    <a:bodyPr/>
                    <a:lstStyle/>
                    <a:p>
                      <a:pPr algn="ctr" fontAlgn="b"/>
                      <a:r>
                        <a:rPr lang="en-US" sz="1400" u="none" strike="noStrike" dirty="0" err="1">
                          <a:effectLst/>
                          <a:latin typeface="方正大黑简体" panose="03000509000000000000" pitchFamily="65" charset="-122"/>
                          <a:ea typeface="方正大黑简体" panose="03000509000000000000" pitchFamily="65" charset="-122"/>
                        </a:rPr>
                        <a:t>rrf</a:t>
                      </a:r>
                      <a:endParaRPr lang="en-US"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u="none" strike="noStrike" dirty="0">
                          <a:effectLst/>
                          <a:latin typeface="方正大黑简体" panose="03000509000000000000" pitchFamily="65" charset="-122"/>
                          <a:ea typeface="方正大黑简体" panose="03000509000000000000" pitchFamily="65" charset="-122"/>
                        </a:rPr>
                        <a:t>0.003851</a:t>
                      </a:r>
                      <a:endPar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rPr>
                        <a:t>0.002311</a:t>
                      </a: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fontAlgn="b"/>
                      <a:r>
                        <a:rPr lang="en-US" altLang="zh-CN" sz="1400" u="none" strike="noStrike" dirty="0">
                          <a:solidFill>
                            <a:schemeClr val="tx1"/>
                          </a:solidFill>
                          <a:effectLst/>
                          <a:latin typeface="方正大黑简体" panose="03000509000000000000" pitchFamily="65" charset="-122"/>
                          <a:ea typeface="方正大黑简体" panose="03000509000000000000" pitchFamily="65" charset="-122"/>
                        </a:rPr>
                        <a:t>0.001386</a:t>
                      </a:r>
                      <a:endParaRPr lang="en-US" altLang="zh-CN" sz="1400" b="0" i="0" u="none" strike="noStrike" dirty="0">
                        <a:solidFill>
                          <a:schemeClr val="tx1"/>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rPr>
                        <a:t>0.000693</a:t>
                      </a: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u="none" strike="noStrike" dirty="0">
                          <a:effectLst/>
                          <a:latin typeface="方正大黑简体" panose="03000509000000000000" pitchFamily="65" charset="-122"/>
                          <a:ea typeface="方正大黑简体" panose="03000509000000000000" pitchFamily="65" charset="-122"/>
                        </a:rPr>
                        <a:t>0.000462</a:t>
                      </a:r>
                      <a:endPar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altLang="zh-CN" sz="1400" b="0" i="0" u="none" strike="noStrike" dirty="0">
                          <a:solidFill>
                            <a:srgbClr val="000000"/>
                          </a:solidFill>
                          <a:effectLst/>
                          <a:latin typeface="方正大黑简体" panose="03000509000000000000" pitchFamily="65" charset="-122"/>
                          <a:ea typeface="方正大黑简体" panose="03000509000000000000" pitchFamily="65" charset="-122"/>
                        </a:rPr>
                        <a:t>0</a:t>
                      </a:r>
                    </a:p>
                  </a:txBody>
                  <a:tcPr marL="9526" marR="9526" marT="95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
        <p:nvSpPr>
          <p:cNvPr id="12" name="TextBox 10"/>
          <p:cNvSpPr txBox="1">
            <a:spLocks noChangeArrowheads="1"/>
          </p:cNvSpPr>
          <p:nvPr/>
        </p:nvSpPr>
        <p:spPr bwMode="auto">
          <a:xfrm>
            <a:off x="2613110" y="2625284"/>
            <a:ext cx="43926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dirty="0">
                <a:solidFill>
                  <a:srgbClr val="000066"/>
                </a:solidFill>
                <a:latin typeface="方正大黑简体" pitchFamily="65" charset="-122"/>
                <a:ea typeface="方正大黑简体" pitchFamily="65" charset="-122"/>
              </a:rPr>
              <a:t>聚合物溶液不同半衰期对应的反应速率常数</a:t>
            </a:r>
          </a:p>
        </p:txBody>
      </p:sp>
      <p:grpSp>
        <p:nvGrpSpPr>
          <p:cNvPr id="13" name="组合 11"/>
          <p:cNvGrpSpPr>
            <a:grpSpLocks/>
          </p:cNvGrpSpPr>
          <p:nvPr/>
        </p:nvGrpSpPr>
        <p:grpSpPr bwMode="auto">
          <a:xfrm>
            <a:off x="305015" y="3870094"/>
            <a:ext cx="4979063" cy="2411641"/>
            <a:chOff x="1649691" y="3866040"/>
            <a:chExt cx="5828928" cy="2880362"/>
          </a:xfrm>
        </p:grpSpPr>
        <p:pic>
          <p:nvPicPr>
            <p:cNvPr id="14" name="Picture 3" descr="D:\工作\2017\港西\港西四区\成果导出\不同半衰期.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9691" y="3866040"/>
              <a:ext cx="5828928" cy="288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3"/>
            <p:cNvSpPr txBox="1">
              <a:spLocks noChangeArrowheads="1"/>
            </p:cNvSpPr>
            <p:nvPr/>
          </p:nvSpPr>
          <p:spPr bwMode="auto">
            <a:xfrm>
              <a:off x="5554493" y="5941227"/>
              <a:ext cx="1169141" cy="2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solidFill>
                    <a:srgbClr val="0000FF"/>
                  </a:solidFill>
                  <a:latin typeface="方正大黑简体" pitchFamily="65" charset="-122"/>
                  <a:ea typeface="方正大黑简体" pitchFamily="65" charset="-122"/>
                </a:rPr>
                <a:t>半衰期</a:t>
              </a:r>
              <a:r>
                <a:rPr lang="en-US" altLang="zh-CN" sz="1100">
                  <a:solidFill>
                    <a:srgbClr val="0000FF"/>
                  </a:solidFill>
                  <a:latin typeface="方正大黑简体" pitchFamily="65" charset="-122"/>
                  <a:ea typeface="方正大黑简体" pitchFamily="65" charset="-122"/>
                </a:rPr>
                <a:t>180d</a:t>
              </a:r>
              <a:endParaRPr lang="zh-CN" altLang="en-US" sz="1100">
                <a:solidFill>
                  <a:srgbClr val="0000FF"/>
                </a:solidFill>
                <a:latin typeface="方正大黑简体" pitchFamily="65" charset="-122"/>
                <a:ea typeface="方正大黑简体" pitchFamily="65" charset="-122"/>
              </a:endParaRPr>
            </a:p>
          </p:txBody>
        </p:sp>
        <p:sp>
          <p:nvSpPr>
            <p:cNvPr id="16" name="TextBox 14"/>
            <p:cNvSpPr txBox="1">
              <a:spLocks noChangeArrowheads="1"/>
            </p:cNvSpPr>
            <p:nvPr/>
          </p:nvSpPr>
          <p:spPr bwMode="auto">
            <a:xfrm>
              <a:off x="5397371" y="5176675"/>
              <a:ext cx="1089322" cy="2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dirty="0">
                  <a:solidFill>
                    <a:srgbClr val="00B050"/>
                  </a:solidFill>
                  <a:latin typeface="方正大黑简体" pitchFamily="65" charset="-122"/>
                  <a:ea typeface="方正大黑简体" pitchFamily="65" charset="-122"/>
                </a:rPr>
                <a:t>半衰期</a:t>
              </a:r>
              <a:r>
                <a:rPr lang="en-US" altLang="zh-CN" sz="1100" dirty="0">
                  <a:solidFill>
                    <a:srgbClr val="00B050"/>
                  </a:solidFill>
                  <a:latin typeface="方正大黑简体" pitchFamily="65" charset="-122"/>
                  <a:ea typeface="方正大黑简体" pitchFamily="65" charset="-122"/>
                </a:rPr>
                <a:t>500d</a:t>
              </a:r>
              <a:endParaRPr lang="zh-CN" altLang="en-US" sz="1100" dirty="0">
                <a:solidFill>
                  <a:srgbClr val="00B050"/>
                </a:solidFill>
                <a:latin typeface="方正大黑简体" pitchFamily="65" charset="-122"/>
                <a:ea typeface="方正大黑简体" pitchFamily="65" charset="-122"/>
              </a:endParaRPr>
            </a:p>
          </p:txBody>
        </p:sp>
        <p:sp>
          <p:nvSpPr>
            <p:cNvPr id="17" name="TextBox 15"/>
            <p:cNvSpPr txBox="1">
              <a:spLocks noChangeArrowheads="1"/>
            </p:cNvSpPr>
            <p:nvPr/>
          </p:nvSpPr>
          <p:spPr bwMode="auto">
            <a:xfrm>
              <a:off x="4215886" y="5156663"/>
              <a:ext cx="1179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latin typeface="方正大黑简体" pitchFamily="65" charset="-122"/>
                  <a:ea typeface="方正大黑简体" pitchFamily="65" charset="-122"/>
                </a:rPr>
                <a:t>半衰期</a:t>
              </a:r>
              <a:r>
                <a:rPr lang="en-US" altLang="zh-CN" sz="1100">
                  <a:latin typeface="方正大黑简体" pitchFamily="65" charset="-122"/>
                  <a:ea typeface="方正大黑简体" pitchFamily="65" charset="-122"/>
                </a:rPr>
                <a:t>1500d</a:t>
              </a:r>
              <a:endParaRPr lang="zh-CN" altLang="en-US" sz="1100">
                <a:latin typeface="方正大黑简体" pitchFamily="65" charset="-122"/>
                <a:ea typeface="方正大黑简体" pitchFamily="65" charset="-122"/>
              </a:endParaRPr>
            </a:p>
          </p:txBody>
        </p:sp>
        <p:sp>
          <p:nvSpPr>
            <p:cNvPr id="18" name="TextBox 16"/>
            <p:cNvSpPr txBox="1">
              <a:spLocks noChangeArrowheads="1"/>
            </p:cNvSpPr>
            <p:nvPr/>
          </p:nvSpPr>
          <p:spPr bwMode="auto">
            <a:xfrm>
              <a:off x="4107481" y="4884519"/>
              <a:ext cx="1179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solidFill>
                    <a:srgbClr val="660033"/>
                  </a:solidFill>
                  <a:latin typeface="方正大黑简体" pitchFamily="65" charset="-122"/>
                  <a:ea typeface="方正大黑简体" pitchFamily="65" charset="-122"/>
                </a:rPr>
                <a:t>聚合物不降解</a:t>
              </a:r>
            </a:p>
          </p:txBody>
        </p:sp>
        <p:sp>
          <p:nvSpPr>
            <p:cNvPr id="19" name="TextBox 17"/>
            <p:cNvSpPr txBox="1">
              <a:spLocks noChangeArrowheads="1"/>
            </p:cNvSpPr>
            <p:nvPr/>
          </p:nvSpPr>
          <p:spPr bwMode="auto">
            <a:xfrm>
              <a:off x="3124893" y="3928687"/>
              <a:ext cx="1167695" cy="2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solidFill>
                    <a:srgbClr val="0000FF"/>
                  </a:solidFill>
                  <a:latin typeface="方正大黑简体" pitchFamily="65" charset="-122"/>
                  <a:ea typeface="方正大黑简体" pitchFamily="65" charset="-122"/>
                </a:rPr>
                <a:t>半衰期</a:t>
              </a:r>
              <a:r>
                <a:rPr lang="en-US" altLang="zh-CN" sz="1100">
                  <a:solidFill>
                    <a:srgbClr val="0000FF"/>
                  </a:solidFill>
                  <a:latin typeface="方正大黑简体" pitchFamily="65" charset="-122"/>
                  <a:ea typeface="方正大黑简体" pitchFamily="65" charset="-122"/>
                </a:rPr>
                <a:t>180d</a:t>
              </a:r>
              <a:endParaRPr lang="zh-CN" altLang="en-US" sz="1100">
                <a:solidFill>
                  <a:srgbClr val="0000FF"/>
                </a:solidFill>
                <a:latin typeface="方正大黑简体" pitchFamily="65" charset="-122"/>
                <a:ea typeface="方正大黑简体" pitchFamily="65" charset="-122"/>
              </a:endParaRPr>
            </a:p>
          </p:txBody>
        </p:sp>
        <p:sp>
          <p:nvSpPr>
            <p:cNvPr id="20" name="TextBox 18"/>
            <p:cNvSpPr txBox="1">
              <a:spLocks noChangeArrowheads="1"/>
            </p:cNvSpPr>
            <p:nvPr/>
          </p:nvSpPr>
          <p:spPr bwMode="auto">
            <a:xfrm>
              <a:off x="4622292" y="4107636"/>
              <a:ext cx="1128924" cy="2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solidFill>
                    <a:srgbClr val="00B050"/>
                  </a:solidFill>
                  <a:latin typeface="方正大黑简体" pitchFamily="65" charset="-122"/>
                  <a:ea typeface="方正大黑简体" pitchFamily="65" charset="-122"/>
                </a:rPr>
                <a:t>半衰期</a:t>
              </a:r>
              <a:r>
                <a:rPr lang="en-US" altLang="zh-CN" sz="1100">
                  <a:solidFill>
                    <a:srgbClr val="00B050"/>
                  </a:solidFill>
                  <a:latin typeface="方正大黑简体" pitchFamily="65" charset="-122"/>
                  <a:ea typeface="方正大黑简体" pitchFamily="65" charset="-122"/>
                </a:rPr>
                <a:t>500d</a:t>
              </a:r>
              <a:endParaRPr lang="zh-CN" altLang="en-US" sz="1100">
                <a:solidFill>
                  <a:srgbClr val="00B050"/>
                </a:solidFill>
                <a:latin typeface="方正大黑简体" pitchFamily="65" charset="-122"/>
                <a:ea typeface="方正大黑简体" pitchFamily="65" charset="-122"/>
              </a:endParaRPr>
            </a:p>
          </p:txBody>
        </p:sp>
        <p:sp>
          <p:nvSpPr>
            <p:cNvPr id="21" name="TextBox 19"/>
            <p:cNvSpPr txBox="1">
              <a:spLocks noChangeArrowheads="1"/>
            </p:cNvSpPr>
            <p:nvPr/>
          </p:nvSpPr>
          <p:spPr bwMode="auto">
            <a:xfrm>
              <a:off x="4107481" y="4369246"/>
              <a:ext cx="1179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latin typeface="方正大黑简体" pitchFamily="65" charset="-122"/>
                  <a:ea typeface="方正大黑简体" pitchFamily="65" charset="-122"/>
                </a:rPr>
                <a:t>半衰期</a:t>
              </a:r>
              <a:r>
                <a:rPr lang="en-US" altLang="zh-CN" sz="1100">
                  <a:latin typeface="方正大黑简体" pitchFamily="65" charset="-122"/>
                  <a:ea typeface="方正大黑简体" pitchFamily="65" charset="-122"/>
                </a:rPr>
                <a:t>1500d</a:t>
              </a:r>
              <a:endParaRPr lang="zh-CN" altLang="en-US" sz="1100">
                <a:latin typeface="方正大黑简体" pitchFamily="65" charset="-122"/>
                <a:ea typeface="方正大黑简体" pitchFamily="65" charset="-122"/>
              </a:endParaRPr>
            </a:p>
          </p:txBody>
        </p:sp>
        <p:sp>
          <p:nvSpPr>
            <p:cNvPr id="22" name="TextBox 20"/>
            <p:cNvSpPr txBox="1">
              <a:spLocks noChangeArrowheads="1"/>
            </p:cNvSpPr>
            <p:nvPr/>
          </p:nvSpPr>
          <p:spPr bwMode="auto">
            <a:xfrm>
              <a:off x="2844604" y="4811281"/>
              <a:ext cx="1179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solidFill>
                    <a:srgbClr val="660033"/>
                  </a:solidFill>
                  <a:latin typeface="方正大黑简体" pitchFamily="65" charset="-122"/>
                  <a:ea typeface="方正大黑简体" pitchFamily="65" charset="-122"/>
                </a:rPr>
                <a:t>聚合物不降解</a:t>
              </a:r>
            </a:p>
          </p:txBody>
        </p:sp>
      </p:grpSp>
      <p:sp>
        <p:nvSpPr>
          <p:cNvPr id="25" name="TextBox 23"/>
          <p:cNvSpPr txBox="1">
            <a:spLocks noChangeArrowheads="1"/>
          </p:cNvSpPr>
          <p:nvPr/>
        </p:nvSpPr>
        <p:spPr bwMode="auto">
          <a:xfrm>
            <a:off x="1168154" y="6324064"/>
            <a:ext cx="3252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dirty="0">
                <a:solidFill>
                  <a:srgbClr val="000066"/>
                </a:solidFill>
                <a:latin typeface="方正大黑简体" pitchFamily="65" charset="-122"/>
                <a:ea typeface="方正大黑简体" pitchFamily="65" charset="-122"/>
              </a:rPr>
              <a:t>不同半衰期聚合物驱油效果对比曲线</a:t>
            </a:r>
          </a:p>
        </p:txBody>
      </p:sp>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0297" y="3736275"/>
            <a:ext cx="29908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5"/>
          <p:cNvSpPr txBox="1">
            <a:spLocks noChangeArrowheads="1"/>
          </p:cNvSpPr>
          <p:nvPr/>
        </p:nvSpPr>
        <p:spPr bwMode="auto">
          <a:xfrm>
            <a:off x="5731103" y="4176849"/>
            <a:ext cx="29257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en-US" altLang="zh-CN" dirty="0">
                <a:solidFill>
                  <a:srgbClr val="000066"/>
                </a:solidFill>
                <a:latin typeface="方正大黑简体" pitchFamily="65" charset="-122"/>
                <a:ea typeface="方正大黑简体" pitchFamily="65" charset="-122"/>
              </a:rPr>
              <a:t>Sto1</a:t>
            </a:r>
            <a:r>
              <a:rPr lang="zh-CN" altLang="en-US" dirty="0">
                <a:solidFill>
                  <a:srgbClr val="000066"/>
                </a:solidFill>
                <a:latin typeface="方正大黑简体" pitchFamily="65" charset="-122"/>
                <a:ea typeface="方正大黑简体" pitchFamily="65" charset="-122"/>
              </a:rPr>
              <a:t>、</a:t>
            </a:r>
            <a:r>
              <a:rPr lang="en-US" altLang="zh-CN" dirty="0">
                <a:solidFill>
                  <a:srgbClr val="000066"/>
                </a:solidFill>
                <a:latin typeface="方正大黑简体" pitchFamily="65" charset="-122"/>
                <a:ea typeface="方正大黑简体" pitchFamily="65" charset="-122"/>
              </a:rPr>
              <a:t>Sto2</a:t>
            </a:r>
            <a:r>
              <a:rPr lang="zh-CN" altLang="en-US" dirty="0">
                <a:solidFill>
                  <a:srgbClr val="000066"/>
                </a:solidFill>
                <a:latin typeface="方正大黑简体" pitchFamily="65" charset="-122"/>
                <a:ea typeface="方正大黑简体" pitchFamily="65" charset="-122"/>
              </a:rPr>
              <a:t>化学反应配平系数</a:t>
            </a:r>
          </a:p>
        </p:txBody>
      </p:sp>
      <p:sp>
        <p:nvSpPr>
          <p:cNvPr id="28" name="TextBox 6"/>
          <p:cNvSpPr txBox="1">
            <a:spLocks noChangeArrowheads="1"/>
          </p:cNvSpPr>
          <p:nvPr/>
        </p:nvSpPr>
        <p:spPr bwMode="auto">
          <a:xfrm>
            <a:off x="5962878" y="4581394"/>
            <a:ext cx="1806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600" dirty="0">
                <a:solidFill>
                  <a:srgbClr val="000066"/>
                </a:solidFill>
                <a:latin typeface="方正大黑简体" pitchFamily="65" charset="-122"/>
                <a:ea typeface="方正大黑简体" pitchFamily="65" charset="-122"/>
              </a:rPr>
              <a:t>化学反应速率</a:t>
            </a:r>
          </a:p>
        </p:txBody>
      </p:sp>
      <p:pic>
        <p:nvPicPr>
          <p:cNvPr id="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976" y="4832355"/>
            <a:ext cx="2038350" cy="73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8"/>
          <p:cNvSpPr txBox="1">
            <a:spLocks noChangeArrowheads="1"/>
          </p:cNvSpPr>
          <p:nvPr/>
        </p:nvSpPr>
        <p:spPr bwMode="auto">
          <a:xfrm>
            <a:off x="5787280" y="5462162"/>
            <a:ext cx="29273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lnSpc>
                <a:spcPct val="150000"/>
              </a:lnSpc>
            </a:pPr>
            <a:r>
              <a:rPr lang="en-US" altLang="zh-CN" dirty="0" err="1">
                <a:solidFill>
                  <a:srgbClr val="000066"/>
                </a:solidFill>
                <a:latin typeface="方正大黑简体" pitchFamily="65" charset="-122"/>
                <a:ea typeface="方正大黑简体" pitchFamily="65" charset="-122"/>
              </a:rPr>
              <a:t>rrf</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反应速率常数（</a:t>
            </a:r>
            <a:r>
              <a:rPr lang="en-US" altLang="zh-CN" dirty="0">
                <a:solidFill>
                  <a:srgbClr val="000066"/>
                </a:solidFill>
                <a:latin typeface="方正大黑简体" pitchFamily="65" charset="-122"/>
                <a:ea typeface="方正大黑简体" pitchFamily="65" charset="-122"/>
              </a:rPr>
              <a:t>day</a:t>
            </a:r>
            <a:r>
              <a:rPr lang="en-US" altLang="zh-CN" baseline="30000" dirty="0">
                <a:solidFill>
                  <a:srgbClr val="000066"/>
                </a:solidFill>
                <a:latin typeface="方正大黑简体" pitchFamily="65" charset="-122"/>
                <a:ea typeface="方正大黑简体" pitchFamily="65" charset="-122"/>
              </a:rPr>
              <a:t>-1</a:t>
            </a:r>
            <a:r>
              <a:rPr lang="zh-CN" altLang="en-US" dirty="0">
                <a:solidFill>
                  <a:srgbClr val="000066"/>
                </a:solidFill>
                <a:latin typeface="方正大黑简体" pitchFamily="65" charset="-122"/>
                <a:ea typeface="方正大黑简体" pitchFamily="65" charset="-122"/>
              </a:rPr>
              <a:t>）</a:t>
            </a:r>
            <a:endParaRPr lang="en-US" altLang="zh-CN" dirty="0">
              <a:solidFill>
                <a:srgbClr val="000066"/>
              </a:solidFill>
              <a:latin typeface="方正大黑简体" pitchFamily="65" charset="-122"/>
              <a:ea typeface="方正大黑简体" pitchFamily="65" charset="-122"/>
            </a:endParaRPr>
          </a:p>
          <a:p>
            <a:pPr eaLnBrk="1" hangingPunct="1">
              <a:lnSpc>
                <a:spcPct val="150000"/>
              </a:lnSpc>
            </a:pPr>
            <a:r>
              <a:rPr lang="en-US" altLang="zh-CN" dirty="0">
                <a:solidFill>
                  <a:srgbClr val="000066"/>
                </a:solidFill>
                <a:latin typeface="方正大黑简体" pitchFamily="65" charset="-122"/>
                <a:ea typeface="方正大黑简体" pitchFamily="65" charset="-122"/>
              </a:rPr>
              <a:t>t</a:t>
            </a:r>
            <a:r>
              <a:rPr lang="en-US" altLang="zh-CN" baseline="-25000" dirty="0">
                <a:solidFill>
                  <a:srgbClr val="000066"/>
                </a:solidFill>
                <a:latin typeface="方正大黑简体" pitchFamily="65" charset="-122"/>
                <a:ea typeface="方正大黑简体" pitchFamily="65" charset="-122"/>
              </a:rPr>
              <a:t>1/2</a:t>
            </a:r>
            <a:r>
              <a:rPr lang="en-US" altLang="zh-CN" dirty="0">
                <a:solidFill>
                  <a:srgbClr val="000066"/>
                </a:solidFill>
                <a:latin typeface="方正大黑简体" pitchFamily="65" charset="-122"/>
                <a:ea typeface="方正大黑简体" pitchFamily="65" charset="-122"/>
              </a:rPr>
              <a:t>-</a:t>
            </a:r>
            <a:r>
              <a:rPr lang="zh-CN" altLang="en-US" dirty="0">
                <a:solidFill>
                  <a:srgbClr val="000066"/>
                </a:solidFill>
                <a:latin typeface="方正大黑简体" pitchFamily="65" charset="-122"/>
                <a:ea typeface="方正大黑简体" pitchFamily="65" charset="-122"/>
              </a:rPr>
              <a:t>半衰期（</a:t>
            </a:r>
            <a:r>
              <a:rPr lang="en-US" altLang="zh-CN" dirty="0">
                <a:solidFill>
                  <a:srgbClr val="000066"/>
                </a:solidFill>
                <a:latin typeface="方正大黑简体" pitchFamily="65" charset="-122"/>
                <a:ea typeface="方正大黑简体" pitchFamily="65" charset="-122"/>
              </a:rPr>
              <a:t>day</a:t>
            </a:r>
            <a:r>
              <a:rPr lang="zh-CN" altLang="en-US" dirty="0">
                <a:solidFill>
                  <a:srgbClr val="000066"/>
                </a:solidFill>
                <a:latin typeface="方正大黑简体" pitchFamily="65" charset="-122"/>
                <a:ea typeface="方正大黑简体" pitchFamily="65" charset="-122"/>
              </a:rPr>
              <a:t>）</a:t>
            </a:r>
          </a:p>
        </p:txBody>
      </p:sp>
    </p:spTree>
    <p:extLst>
      <p:ext uri="{BB962C8B-B14F-4D97-AF65-F5344CB8AC3E}">
        <p14:creationId xmlns:p14="http://schemas.microsoft.com/office/powerpoint/2010/main" val="3414980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Administrator\Desktop\image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1626235"/>
            <a:ext cx="4983480" cy="4378325"/>
          </a:xfrm>
          <a:prstGeom prst="rect">
            <a:avLst/>
          </a:prstGeom>
          <a:noFill/>
          <a:extLst>
            <a:ext uri="{909E8E84-426E-40DD-AFC4-6F175D3DCCD1}">
              <a14:hiddenFill xmlns:a14="http://schemas.microsoft.com/office/drawing/2010/main">
                <a:solidFill>
                  <a:srgbClr val="FFFFFF"/>
                </a:solidFill>
              </a14:hiddenFill>
            </a:ext>
          </a:extLst>
        </p:spPr>
      </p:pic>
      <p:pic>
        <p:nvPicPr>
          <p:cNvPr id="62467" name="Picture 3" descr="C:\Users\Administrator\Desktop\image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53" y="1550353"/>
            <a:ext cx="3562107" cy="44542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80160" y="994172"/>
            <a:ext cx="6096000" cy="369332"/>
          </a:xfrm>
          <a:prstGeom prst="rect">
            <a:avLst/>
          </a:prstGeom>
          <a:noFill/>
        </p:spPr>
        <p:txBody>
          <a:bodyPr wrap="square" rtlCol="0">
            <a:spAutoFit/>
          </a:bodyPr>
          <a:lstStyle/>
          <a:p>
            <a:r>
              <a:rPr lang="zh-CN" altLang="en-US" dirty="0">
                <a:solidFill>
                  <a:srgbClr val="000066"/>
                </a:solidFill>
                <a:latin typeface="方正大黑简体" pitchFamily="65" charset="-122"/>
                <a:ea typeface="方正大黑简体" pitchFamily="65" charset="-122"/>
              </a:rPr>
              <a:t>软件中添加</a:t>
            </a:r>
            <a:r>
              <a:rPr lang="en-US" altLang="zh-CN" dirty="0">
                <a:solidFill>
                  <a:srgbClr val="000066"/>
                </a:solidFill>
                <a:latin typeface="方正大黑简体" pitchFamily="65" charset="-122"/>
                <a:ea typeface="方正大黑简体" pitchFamily="65" charset="-122"/>
              </a:rPr>
              <a:t>PLYDHFLF</a:t>
            </a:r>
            <a:r>
              <a:rPr lang="zh-CN" altLang="en-US" dirty="0">
                <a:solidFill>
                  <a:srgbClr val="000066"/>
                </a:solidFill>
                <a:latin typeface="方正大黑简体" pitchFamily="65" charset="-122"/>
                <a:ea typeface="方正大黑简体" pitchFamily="65" charset="-122"/>
              </a:rPr>
              <a:t>关键字控制聚合物降解</a:t>
            </a:r>
          </a:p>
        </p:txBody>
      </p:sp>
    </p:spTree>
    <p:extLst>
      <p:ext uri="{BB962C8B-B14F-4D97-AF65-F5344CB8AC3E}">
        <p14:creationId xmlns:p14="http://schemas.microsoft.com/office/powerpoint/2010/main" val="1030679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（二）油藏数值模拟的用途</a:t>
            </a:r>
            <a:endParaRPr lang="en-US" altLang="zh-CN" sz="2400" b="1" dirty="0">
              <a:solidFill>
                <a:srgbClr val="C00000"/>
              </a:solidFill>
              <a:latin typeface="方正大黑简体" pitchFamily="2" charset="-122"/>
              <a:ea typeface="方正大黑简体" pitchFamily="2" charset="-122"/>
            </a:endParaRPr>
          </a:p>
        </p:txBody>
      </p:sp>
      <p:sp>
        <p:nvSpPr>
          <p:cNvPr id="4" name="Text Box 7"/>
          <p:cNvSpPr txBox="1">
            <a:spLocks noChangeArrowheads="1"/>
          </p:cNvSpPr>
          <p:nvPr/>
        </p:nvSpPr>
        <p:spPr bwMode="auto">
          <a:xfrm>
            <a:off x="1403350" y="1052513"/>
            <a:ext cx="5622052" cy="475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lang="en-US" altLang="zh-CN" sz="2000" dirty="0">
                <a:solidFill>
                  <a:srgbClr val="C00000"/>
                </a:solidFill>
                <a:latin typeface="方正大黑简体" panose="03000509000000000000" pitchFamily="65" charset="-122"/>
                <a:ea typeface="方正大黑简体" panose="03000509000000000000" pitchFamily="65" charset="-122"/>
              </a:rPr>
              <a:t>4</a:t>
            </a:r>
            <a:r>
              <a:rPr lang="zh-CN" altLang="en-US" sz="2000" dirty="0">
                <a:solidFill>
                  <a:srgbClr val="C00000"/>
                </a:solidFill>
                <a:latin typeface="方正大黑简体" panose="03000509000000000000" pitchFamily="65" charset="-122"/>
                <a:ea typeface="方正大黑简体" panose="03000509000000000000" pitchFamily="65" charset="-122"/>
              </a:rPr>
              <a:t>、专题和机理问题的研究</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1</a:t>
            </a:r>
            <a:r>
              <a:rPr lang="zh-CN" altLang="en-US" sz="1800" dirty="0">
                <a:latin typeface="方正大黑简体" panose="03000509000000000000" pitchFamily="65" charset="-122"/>
                <a:ea typeface="方正大黑简体" panose="03000509000000000000" pitchFamily="65" charset="-122"/>
              </a:rPr>
              <a:t>）对比注水、注气和天然枯竭开采动态；</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2</a:t>
            </a:r>
            <a:r>
              <a:rPr lang="zh-CN" altLang="en-US" sz="1800" dirty="0">
                <a:latin typeface="方正大黑简体" panose="03000509000000000000" pitchFamily="65" charset="-122"/>
                <a:ea typeface="方正大黑简体" panose="03000509000000000000" pitchFamily="65" charset="-122"/>
              </a:rPr>
              <a:t>）研究各钟注水方式的效果；</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3</a:t>
            </a:r>
            <a:r>
              <a:rPr lang="zh-CN" altLang="en-US" sz="1800" dirty="0">
                <a:latin typeface="方正大黑简体" panose="03000509000000000000" pitchFamily="65" charset="-122"/>
                <a:ea typeface="方正大黑简体" panose="03000509000000000000" pitchFamily="65" charset="-122"/>
              </a:rPr>
              <a:t>）研究井距、井网对油藏动态的影响；</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4</a:t>
            </a:r>
            <a:r>
              <a:rPr lang="zh-CN" altLang="en-US" sz="1800" dirty="0">
                <a:latin typeface="方正大黑简体" panose="03000509000000000000" pitchFamily="65" charset="-122"/>
                <a:ea typeface="方正大黑简体" panose="03000509000000000000" pitchFamily="65" charset="-122"/>
              </a:rPr>
              <a:t>）研究不同开发层系对油藏动态的影响；</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5</a:t>
            </a:r>
            <a:r>
              <a:rPr lang="zh-CN" altLang="en-US" sz="1800" dirty="0">
                <a:latin typeface="方正大黑简体" panose="03000509000000000000" pitchFamily="65" charset="-122"/>
                <a:ea typeface="方正大黑简体" panose="03000509000000000000" pitchFamily="65" charset="-122"/>
              </a:rPr>
              <a:t>）研究不同开发方案的各种指标；</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6</a:t>
            </a:r>
            <a:r>
              <a:rPr lang="zh-CN" altLang="en-US" sz="1800" dirty="0">
                <a:latin typeface="方正大黑简体" panose="03000509000000000000" pitchFamily="65" charset="-122"/>
                <a:ea typeface="方正大黑简体" panose="03000509000000000000" pitchFamily="65" charset="-122"/>
              </a:rPr>
              <a:t>）研究单井产量对采收率的影响；</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7</a:t>
            </a:r>
            <a:r>
              <a:rPr lang="zh-CN" altLang="en-US" sz="1800" dirty="0">
                <a:latin typeface="方正大黑简体" panose="03000509000000000000" pitchFamily="65" charset="-122"/>
                <a:ea typeface="方正大黑简体" panose="03000509000000000000" pitchFamily="65" charset="-122"/>
              </a:rPr>
              <a:t>）研究注水速度对产油量和采收率的影响；</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8</a:t>
            </a:r>
            <a:r>
              <a:rPr lang="zh-CN" altLang="en-US" sz="1800" dirty="0">
                <a:latin typeface="方正大黑简体" panose="03000509000000000000" pitchFamily="65" charset="-122"/>
                <a:ea typeface="方正大黑简体" panose="03000509000000000000" pitchFamily="65" charset="-122"/>
              </a:rPr>
              <a:t>）研究油藏平面和层间非均质性对油藏动态的影响；</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9</a:t>
            </a:r>
            <a:r>
              <a:rPr lang="zh-CN" altLang="en-US" sz="1800" dirty="0">
                <a:latin typeface="方正大黑简体" panose="03000509000000000000" pitchFamily="65" charset="-122"/>
                <a:ea typeface="方正大黑简体" panose="03000509000000000000" pitchFamily="65" charset="-122"/>
              </a:rPr>
              <a:t>）验证油藏的面积和地质储量；</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10</a:t>
            </a:r>
            <a:r>
              <a:rPr lang="zh-CN" altLang="en-US" sz="1800" dirty="0">
                <a:latin typeface="方正大黑简体" panose="03000509000000000000" pitchFamily="65" charset="-122"/>
                <a:ea typeface="方正大黑简体" panose="03000509000000000000" pitchFamily="65" charset="-122"/>
              </a:rPr>
              <a:t>）检验油藏数据资料；</a:t>
            </a:r>
          </a:p>
          <a:p>
            <a:pPr eaLnBrk="1" hangingPunct="1">
              <a:lnSpc>
                <a:spcPct val="140000"/>
              </a:lnSpc>
              <a:spcBef>
                <a:spcPct val="0"/>
              </a:spcBef>
              <a:buFontTx/>
              <a:buNone/>
            </a:pPr>
            <a:r>
              <a:rPr lang="en-US" altLang="zh-CN" sz="1800" dirty="0">
                <a:latin typeface="方正大黑简体" panose="03000509000000000000" pitchFamily="65" charset="-122"/>
                <a:ea typeface="方正大黑简体" panose="03000509000000000000" pitchFamily="65" charset="-122"/>
              </a:rPr>
              <a:t>11</a:t>
            </a:r>
            <a:r>
              <a:rPr lang="zh-CN" altLang="en-US" sz="1800" dirty="0">
                <a:latin typeface="方正大黑简体" panose="03000509000000000000" pitchFamily="65" charset="-122"/>
                <a:ea typeface="方正大黑简体" panose="03000509000000000000" pitchFamily="65" charset="-122"/>
              </a:rPr>
              <a:t>）为谈判和开发提供必要的数据资料。</a:t>
            </a:r>
          </a:p>
        </p:txBody>
      </p:sp>
    </p:spTree>
    <p:extLst>
      <p:ext uri="{BB962C8B-B14F-4D97-AF65-F5344CB8AC3E}">
        <p14:creationId xmlns:p14="http://schemas.microsoft.com/office/powerpoint/2010/main" val="203669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6652" y="5488657"/>
            <a:ext cx="8243152" cy="923330"/>
          </a:xfrm>
          <a:prstGeom prst="rect">
            <a:avLst/>
          </a:prstGeom>
          <a:noFill/>
          <a:ln>
            <a:noFill/>
            <a:prstDash val="sysDash"/>
          </a:ln>
        </p:spPr>
        <p:txBody>
          <a:bodyPr wrap="square" rtlCol="0">
            <a:spAutoFit/>
          </a:bodyPr>
          <a:lstStyle/>
          <a:p>
            <a:pPr marL="285750" indent="-285750">
              <a:lnSpc>
                <a:spcPct val="150000"/>
              </a:lnSpc>
              <a:buClr>
                <a:srgbClr val="FF0000"/>
              </a:buClr>
              <a:buFont typeface="Wingdings" pitchFamily="2" charset="2"/>
              <a:buChar char="u"/>
            </a:pPr>
            <a:r>
              <a:rPr lang="zh-CN" altLang="en-US" dirty="0">
                <a:solidFill>
                  <a:srgbClr val="000066"/>
                </a:solidFill>
                <a:latin typeface="方正大黑简体" pitchFamily="65" charset="-122"/>
                <a:ea typeface="方正大黑简体" pitchFamily="65" charset="-122"/>
              </a:rPr>
              <a:t>存在问题</a:t>
            </a:r>
            <a:endParaRPr lang="en-US" altLang="zh-CN" dirty="0">
              <a:solidFill>
                <a:srgbClr val="000066"/>
              </a:solidFill>
              <a:latin typeface="方正大黑简体" pitchFamily="65" charset="-122"/>
              <a:ea typeface="方正大黑简体" pitchFamily="65" charset="-122"/>
            </a:endParaRPr>
          </a:p>
          <a:p>
            <a:pPr>
              <a:lnSpc>
                <a:spcPct val="150000"/>
              </a:lnSpc>
              <a:buClr>
                <a:srgbClr val="FF0000"/>
              </a:buClr>
            </a:pPr>
            <a:r>
              <a:rPr lang="zh-CN" altLang="en-US" dirty="0">
                <a:solidFill>
                  <a:srgbClr val="000066"/>
                </a:solidFill>
                <a:latin typeface="方正大黑简体" pitchFamily="65" charset="-122"/>
                <a:ea typeface="方正大黑简体" pitchFamily="65" charset="-122"/>
              </a:rPr>
              <a:t>       目前的表活剂吸附浓度下表活剂不起作用</a:t>
            </a:r>
            <a:endParaRPr lang="en-US" altLang="zh-CN" dirty="0">
              <a:solidFill>
                <a:srgbClr val="000066"/>
              </a:solidFill>
              <a:latin typeface="方正大黑简体" pitchFamily="65" charset="-122"/>
              <a:ea typeface="方正大黑简体" pitchFamily="65" charset="-122"/>
            </a:endParaRPr>
          </a:p>
        </p:txBody>
      </p:sp>
      <p:pic>
        <p:nvPicPr>
          <p:cNvPr id="7" name="Picture 3" descr="C:\Users\Administrator\Desktop\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798" y="2445835"/>
            <a:ext cx="4713117" cy="26672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04567" y="5026251"/>
            <a:ext cx="2718503"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港西四区规则井网末期含油饱和度图</a:t>
            </a:r>
          </a:p>
        </p:txBody>
      </p:sp>
      <p:sp>
        <p:nvSpPr>
          <p:cNvPr id="9" name="TextBox 8"/>
          <p:cNvSpPr txBox="1"/>
          <p:nvPr/>
        </p:nvSpPr>
        <p:spPr>
          <a:xfrm>
            <a:off x="380618" y="1321867"/>
            <a:ext cx="8382036" cy="1338828"/>
          </a:xfrm>
          <a:prstGeom prst="rect">
            <a:avLst/>
          </a:prstGeom>
          <a:noFill/>
          <a:ln w="28575">
            <a:solidFill>
              <a:schemeClr val="tx1"/>
            </a:solidFill>
            <a:prstDash val="sysDash"/>
          </a:ln>
        </p:spPr>
        <p:txBody>
          <a:bodyPr wrap="square" rtlCol="0">
            <a:spAutoFit/>
          </a:bodyPr>
          <a:lstStyle/>
          <a:p>
            <a:pPr marL="285750" indent="-285750">
              <a:lnSpc>
                <a:spcPct val="150000"/>
              </a:lnSpc>
              <a:buClr>
                <a:srgbClr val="FF0000"/>
              </a:buClr>
              <a:buFont typeface="Wingdings" pitchFamily="2" charset="2"/>
              <a:buChar char="u"/>
            </a:pPr>
            <a:r>
              <a:rPr lang="zh-CN" altLang="en-US" dirty="0">
                <a:solidFill>
                  <a:srgbClr val="000066"/>
                </a:solidFill>
                <a:latin typeface="方正大黑简体" pitchFamily="65" charset="-122"/>
                <a:ea typeface="方正大黑简体" pitchFamily="65" charset="-122"/>
              </a:rPr>
              <a:t>问题提出</a:t>
            </a:r>
            <a:endParaRPr lang="en-US" altLang="zh-CN" dirty="0">
              <a:solidFill>
                <a:srgbClr val="000066"/>
              </a:solidFill>
              <a:latin typeface="方正大黑简体" pitchFamily="65" charset="-122"/>
              <a:ea typeface="方正大黑简体" pitchFamily="65" charset="-122"/>
            </a:endParaRPr>
          </a:p>
          <a:p>
            <a:pPr>
              <a:lnSpc>
                <a:spcPct val="150000"/>
              </a:lnSpc>
            </a:pPr>
            <a:r>
              <a:rPr lang="en-US" altLang="zh-CN" dirty="0">
                <a:solidFill>
                  <a:srgbClr val="000066"/>
                </a:solidFill>
                <a:latin typeface="方正大黑简体" pitchFamily="65" charset="-122"/>
                <a:ea typeface="方正大黑简体" pitchFamily="65" charset="-122"/>
              </a:rPr>
              <a:t>        </a:t>
            </a:r>
            <a:r>
              <a:rPr lang="zh-CN" altLang="en-US" dirty="0">
                <a:solidFill>
                  <a:srgbClr val="000066"/>
                </a:solidFill>
                <a:latin typeface="方正大黑简体" pitchFamily="65" charset="-122"/>
                <a:ea typeface="方正大黑简体" pitchFamily="65" charset="-122"/>
              </a:rPr>
              <a:t>研究过程中发现，利用实验室提供数据开展化学驱模型计算，当其他条件不变时，改变表活剂浓度，方案累计产油不变</a:t>
            </a:r>
          </a:p>
        </p:txBody>
      </p:sp>
      <p:pic>
        <p:nvPicPr>
          <p:cNvPr id="10" name="Picture 4" descr="C:\Users\Administrator\Desktop\类产.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8915" y="2824536"/>
            <a:ext cx="3760889" cy="20632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685160" y="4887752"/>
            <a:ext cx="2872672" cy="276999"/>
          </a:xfrm>
          <a:prstGeom prst="rect">
            <a:avLst/>
          </a:prstGeom>
          <a:noFill/>
        </p:spPr>
        <p:txBody>
          <a:bodyPr wrap="square" rtlCol="0">
            <a:spAutoFit/>
          </a:bodyPr>
          <a:lstStyle/>
          <a:p>
            <a:r>
              <a:rPr lang="zh-CN" altLang="en-US" sz="1200" dirty="0">
                <a:latin typeface="方正大黑简体" pitchFamily="65" charset="-122"/>
                <a:ea typeface="方正大黑简体" pitchFamily="65" charset="-122"/>
              </a:rPr>
              <a:t>港西四区规则井网不同表活剂浓度曲线</a:t>
            </a:r>
          </a:p>
        </p:txBody>
      </p:sp>
      <p:sp>
        <p:nvSpPr>
          <p:cNvPr id="12" name="TextBox 11"/>
          <p:cNvSpPr txBox="1"/>
          <p:nvPr/>
        </p:nvSpPr>
        <p:spPr>
          <a:xfrm>
            <a:off x="6496843" y="3310101"/>
            <a:ext cx="1409700" cy="938719"/>
          </a:xfrm>
          <a:prstGeom prst="rect">
            <a:avLst/>
          </a:prstGeom>
          <a:noFill/>
        </p:spPr>
        <p:txBody>
          <a:bodyPr wrap="square" rtlCol="0">
            <a:spAutoFit/>
          </a:bodyPr>
          <a:lstStyle/>
          <a:p>
            <a:r>
              <a:rPr lang="zh-CN" altLang="en-US" sz="1100" dirty="0">
                <a:latin typeface="方正大黑简体" pitchFamily="65" charset="-122"/>
                <a:ea typeface="方正大黑简体" pitchFamily="65" charset="-122"/>
              </a:rPr>
              <a:t>表活剂浓度</a:t>
            </a:r>
            <a:r>
              <a:rPr lang="en-US" altLang="zh-CN" sz="1100" dirty="0">
                <a:latin typeface="方正大黑简体" pitchFamily="65" charset="-122"/>
                <a:ea typeface="方正大黑简体" pitchFamily="65" charset="-122"/>
              </a:rPr>
              <a:t>1000mg/L</a:t>
            </a:r>
          </a:p>
          <a:p>
            <a:r>
              <a:rPr lang="en-US" altLang="zh-CN" sz="1100" dirty="0">
                <a:latin typeface="方正大黑简体" pitchFamily="65" charset="-122"/>
                <a:ea typeface="方正大黑简体" pitchFamily="65" charset="-122"/>
              </a:rPr>
              <a:t>2000mg/L</a:t>
            </a:r>
          </a:p>
          <a:p>
            <a:r>
              <a:rPr lang="en-US" altLang="zh-CN" sz="1100" dirty="0">
                <a:latin typeface="方正大黑简体" pitchFamily="65" charset="-122"/>
                <a:ea typeface="方正大黑简体" pitchFamily="65" charset="-122"/>
              </a:rPr>
              <a:t>3000mg/L</a:t>
            </a:r>
          </a:p>
          <a:p>
            <a:r>
              <a:rPr lang="en-US" altLang="zh-CN" sz="1100" dirty="0">
                <a:latin typeface="方正大黑简体" pitchFamily="65" charset="-122"/>
                <a:ea typeface="方正大黑简体" pitchFamily="65" charset="-122"/>
              </a:rPr>
              <a:t>4000mg/L</a:t>
            </a:r>
          </a:p>
        </p:txBody>
      </p:sp>
      <p:sp>
        <p:nvSpPr>
          <p:cNvPr id="15" name="TextBox 14"/>
          <p:cNvSpPr txBox="1"/>
          <p:nvPr/>
        </p:nvSpPr>
        <p:spPr>
          <a:xfrm>
            <a:off x="1204389" y="4554871"/>
            <a:ext cx="857250" cy="276999"/>
          </a:xfrm>
          <a:prstGeom prst="rect">
            <a:avLst/>
          </a:prstGeom>
          <a:noFill/>
        </p:spPr>
        <p:txBody>
          <a:bodyPr wrap="square" rtlCol="0">
            <a:spAutoFit/>
          </a:bodyPr>
          <a:lstStyle/>
          <a:p>
            <a:r>
              <a:rPr lang="en-US" altLang="zh-CN" sz="1200" dirty="0">
                <a:latin typeface="方正大黑简体" pitchFamily="65" charset="-122"/>
                <a:ea typeface="方正大黑简体" pitchFamily="65" charset="-122"/>
              </a:rPr>
              <a:t>40</a:t>
            </a:r>
            <a:r>
              <a:rPr lang="zh-CN" altLang="en-US" sz="1200" dirty="0">
                <a:latin typeface="方正大黑简体" pitchFamily="65" charset="-122"/>
                <a:ea typeface="方正大黑简体" pitchFamily="65" charset="-122"/>
              </a:rPr>
              <a:t>注</a:t>
            </a:r>
            <a:r>
              <a:rPr lang="en-US" altLang="zh-CN" sz="1200" dirty="0">
                <a:latin typeface="方正大黑简体" pitchFamily="65" charset="-122"/>
                <a:ea typeface="方正大黑简体" pitchFamily="65" charset="-122"/>
              </a:rPr>
              <a:t>40</a:t>
            </a:r>
            <a:r>
              <a:rPr lang="zh-CN" altLang="en-US" sz="1200" dirty="0">
                <a:latin typeface="方正大黑简体" pitchFamily="65" charset="-122"/>
                <a:ea typeface="方正大黑简体" pitchFamily="65" charset="-122"/>
              </a:rPr>
              <a:t>采</a:t>
            </a:r>
          </a:p>
        </p:txBody>
      </p:sp>
      <p:sp>
        <p:nvSpPr>
          <p:cNvPr id="18" name="Rectangle 9"/>
          <p:cNvSpPr>
            <a:spLocks noChangeArrowheads="1"/>
          </p:cNvSpPr>
          <p:nvPr/>
        </p:nvSpPr>
        <p:spPr bwMode="auto">
          <a:xfrm>
            <a:off x="383381" y="924336"/>
            <a:ext cx="44656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p>
            <a:r>
              <a:rPr lang="en-US" altLang="zh-CN" sz="2000" b="1" dirty="0">
                <a:solidFill>
                  <a:srgbClr val="C00000"/>
                </a:solidFill>
                <a:latin typeface="方正大黑简体" pitchFamily="65" charset="-122"/>
                <a:ea typeface="方正大黑简体" pitchFamily="65" charset="-122"/>
              </a:rPr>
              <a:t>2</a:t>
            </a:r>
            <a:r>
              <a:rPr lang="zh-CN" altLang="en-US" sz="2000" b="1" dirty="0">
                <a:solidFill>
                  <a:srgbClr val="C00000"/>
                </a:solidFill>
                <a:latin typeface="方正大黑简体" pitchFamily="65" charset="-122"/>
                <a:ea typeface="方正大黑简体" pitchFamily="65" charset="-122"/>
              </a:rPr>
              <a:t>、表活剂吸附参数调整</a:t>
            </a:r>
          </a:p>
        </p:txBody>
      </p:sp>
    </p:spTree>
    <p:extLst>
      <p:ext uri="{BB962C8B-B14F-4D97-AF65-F5344CB8AC3E}">
        <p14:creationId xmlns:p14="http://schemas.microsoft.com/office/powerpoint/2010/main" val="34866852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10"/>
          <p:cNvGrpSpPr>
            <a:grpSpLocks/>
          </p:cNvGrpSpPr>
          <p:nvPr/>
        </p:nvGrpSpPr>
        <p:grpSpPr bwMode="auto">
          <a:xfrm>
            <a:off x="-17463" y="4019550"/>
            <a:ext cx="5434013" cy="2265363"/>
            <a:chOff x="371475" y="1567536"/>
            <a:chExt cx="5832360" cy="3288627"/>
          </a:xfrm>
        </p:grpSpPr>
        <p:pic>
          <p:nvPicPr>
            <p:cNvPr id="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r="26421"/>
            <a:stretch>
              <a:fillRect/>
            </a:stretch>
          </p:blipFill>
          <p:spPr bwMode="auto">
            <a:xfrm>
              <a:off x="371475" y="1567536"/>
              <a:ext cx="3000375" cy="32886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1850" y="1567536"/>
              <a:ext cx="2831985" cy="32886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2" name="TextBox 51"/>
            <p:cNvSpPr txBox="1"/>
            <p:nvPr/>
          </p:nvSpPr>
          <p:spPr>
            <a:xfrm>
              <a:off x="647504" y="1595191"/>
              <a:ext cx="1610160" cy="368732"/>
            </a:xfrm>
            <a:prstGeom prst="rect">
              <a:avLst/>
            </a:prstGeom>
            <a:solidFill>
              <a:schemeClr val="bg1"/>
            </a:solidFill>
          </p:spPr>
          <p:txBody>
            <a:bodyPr>
              <a:spAutoFit/>
            </a:bodyPr>
            <a:lstStyle/>
            <a:p>
              <a:pPr>
                <a:defRPr/>
              </a:pPr>
              <a:r>
                <a:rPr lang="zh-CN" altLang="en-US" sz="1050" dirty="0">
                  <a:solidFill>
                    <a:srgbClr val="0000FF"/>
                  </a:solidFill>
                  <a:latin typeface="方正大黑简体" panose="03000509000000000000" pitchFamily="65" charset="-122"/>
                  <a:ea typeface="方正大黑简体" panose="03000509000000000000" pitchFamily="65" charset="-122"/>
                </a:rPr>
                <a:t>聚合物浓度分布图</a:t>
              </a:r>
            </a:p>
          </p:txBody>
        </p:sp>
        <p:sp>
          <p:nvSpPr>
            <p:cNvPr id="53" name="TextBox 52"/>
            <p:cNvSpPr txBox="1"/>
            <p:nvPr/>
          </p:nvSpPr>
          <p:spPr>
            <a:xfrm>
              <a:off x="3566239" y="1581363"/>
              <a:ext cx="1610161" cy="368732"/>
            </a:xfrm>
            <a:prstGeom prst="rect">
              <a:avLst/>
            </a:prstGeom>
            <a:solidFill>
              <a:schemeClr val="bg1"/>
            </a:solidFill>
          </p:spPr>
          <p:txBody>
            <a:bodyPr>
              <a:spAutoFit/>
            </a:bodyPr>
            <a:lstStyle/>
            <a:p>
              <a:pPr>
                <a:defRPr/>
              </a:pPr>
              <a:r>
                <a:rPr lang="zh-CN" altLang="en-US" sz="1050" dirty="0">
                  <a:solidFill>
                    <a:srgbClr val="0000FF"/>
                  </a:solidFill>
                  <a:latin typeface="方正大黑简体" panose="03000509000000000000" pitchFamily="65" charset="-122"/>
                  <a:ea typeface="方正大黑简体" panose="03000509000000000000" pitchFamily="65" charset="-122"/>
                </a:rPr>
                <a:t>表活剂浓度分布图</a:t>
              </a:r>
            </a:p>
          </p:txBody>
        </p:sp>
      </p:grpSp>
      <p:sp>
        <p:nvSpPr>
          <p:cNvPr id="54" name="Text Box 4"/>
          <p:cNvSpPr txBox="1">
            <a:spLocks noChangeArrowheads="1"/>
          </p:cNvSpPr>
          <p:nvPr/>
        </p:nvSpPr>
        <p:spPr bwMode="auto">
          <a:xfrm>
            <a:off x="0" y="6284913"/>
            <a:ext cx="56308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spcBef>
                <a:spcPct val="50000"/>
              </a:spcBef>
            </a:pPr>
            <a:r>
              <a:rPr lang="zh-CN" altLang="en-US" dirty="0">
                <a:solidFill>
                  <a:srgbClr val="000066"/>
                </a:solidFill>
                <a:latin typeface="方正大黑简体" pitchFamily="65" charset="-122"/>
                <a:ea typeface="方正大黑简体" pitchFamily="65" charset="-122"/>
              </a:rPr>
              <a:t>采用纯表活剂溶液吸附时的聚合物和表活剂浓度对比图（同一时间）</a:t>
            </a:r>
          </a:p>
        </p:txBody>
      </p:sp>
      <p:sp>
        <p:nvSpPr>
          <p:cNvPr id="55" name="Text Box 4"/>
          <p:cNvSpPr txBox="1">
            <a:spLocks noChangeArrowheads="1"/>
          </p:cNvSpPr>
          <p:nvPr/>
        </p:nvSpPr>
        <p:spPr bwMode="auto">
          <a:xfrm>
            <a:off x="6132741" y="3528854"/>
            <a:ext cx="27368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spcBef>
                <a:spcPct val="50000"/>
              </a:spcBef>
            </a:pPr>
            <a:r>
              <a:rPr lang="zh-CN" altLang="en-US" dirty="0">
                <a:solidFill>
                  <a:srgbClr val="000066"/>
                </a:solidFill>
                <a:latin typeface="方正大黑简体" pitchFamily="65" charset="-122"/>
                <a:ea typeface="方正大黑简体" pitchFamily="65" charset="-122"/>
              </a:rPr>
              <a:t>纯表活剂溶液的静态吸附曲线</a:t>
            </a:r>
          </a:p>
        </p:txBody>
      </p:sp>
      <p:graphicFrame>
        <p:nvGraphicFramePr>
          <p:cNvPr id="56" name="图表 3"/>
          <p:cNvGraphicFramePr>
            <a:graphicFrameLocks/>
          </p:cNvGraphicFramePr>
          <p:nvPr>
            <p:extLst/>
          </p:nvPr>
        </p:nvGraphicFramePr>
        <p:xfrm>
          <a:off x="5976379" y="1783636"/>
          <a:ext cx="2874962" cy="1795462"/>
        </p:xfrm>
        <a:graphic>
          <a:graphicData uri="http://schemas.openxmlformats.org/presentationml/2006/ole">
            <mc:AlternateContent xmlns:mc="http://schemas.openxmlformats.org/markup-compatibility/2006">
              <mc:Choice xmlns:v="urn:schemas-microsoft-com:vml" Requires="v">
                <p:oleObj spid="_x0000_s116739" r:id="rId6" imgW="2877561" imgH="1798476" progId="Excel.Sheet.8">
                  <p:embed/>
                </p:oleObj>
              </mc:Choice>
              <mc:Fallback>
                <p:oleObj r:id="rId6" imgW="2877561" imgH="1798476" progId="Excel.Sheet.8">
                  <p:embed/>
                  <p:pic>
                    <p:nvPicPr>
                      <p:cNvPr id="56" name="图表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379" y="1783636"/>
                        <a:ext cx="2874962" cy="179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 name="组合 16"/>
          <p:cNvGrpSpPr>
            <a:grpSpLocks/>
          </p:cNvGrpSpPr>
          <p:nvPr/>
        </p:nvGrpSpPr>
        <p:grpSpPr bwMode="auto">
          <a:xfrm>
            <a:off x="5652280" y="4019550"/>
            <a:ext cx="3413125" cy="2251075"/>
            <a:chOff x="4676608" y="1304985"/>
            <a:chExt cx="4164591" cy="2466974"/>
          </a:xfrm>
        </p:grpSpPr>
        <p:grpSp>
          <p:nvGrpSpPr>
            <p:cNvPr id="58" name="组合 17"/>
            <p:cNvGrpSpPr>
              <a:grpSpLocks/>
            </p:cNvGrpSpPr>
            <p:nvPr/>
          </p:nvGrpSpPr>
          <p:grpSpPr bwMode="auto">
            <a:xfrm>
              <a:off x="4676608" y="1304985"/>
              <a:ext cx="4164591" cy="2466974"/>
              <a:chOff x="2402649" y="4324350"/>
              <a:chExt cx="4759266" cy="2466974"/>
            </a:xfrm>
          </p:grpSpPr>
          <p:pic>
            <p:nvPicPr>
              <p:cNvPr id="6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2649" y="4324350"/>
                <a:ext cx="4759266" cy="2466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直接箭头连接符 63"/>
              <p:cNvCxnSpPr/>
              <p:nvPr/>
            </p:nvCxnSpPr>
            <p:spPr>
              <a:xfrm flipH="1" flipV="1">
                <a:off x="4087207" y="5343847"/>
                <a:ext cx="425014" cy="213991"/>
              </a:xfrm>
              <a:prstGeom prst="straightConnector1">
                <a:avLst/>
              </a:prstGeom>
              <a:ln w="25400">
                <a:noFill/>
                <a:tailEnd type="arrow"/>
              </a:ln>
            </p:spPr>
            <p:style>
              <a:lnRef idx="1">
                <a:schemeClr val="accent1"/>
              </a:lnRef>
              <a:fillRef idx="0">
                <a:schemeClr val="accent1"/>
              </a:fillRef>
              <a:effectRef idx="0">
                <a:schemeClr val="accent1"/>
              </a:effectRef>
              <a:fontRef idx="minor">
                <a:schemeClr val="tx1"/>
              </a:fontRef>
            </p:style>
          </p:cxnSp>
          <p:sp>
            <p:nvSpPr>
              <p:cNvPr id="65" name="TextBox 24"/>
              <p:cNvSpPr txBox="1">
                <a:spLocks noChangeArrowheads="1"/>
              </p:cNvSpPr>
              <p:nvPr/>
            </p:nvSpPr>
            <p:spPr bwMode="auto">
              <a:xfrm>
                <a:off x="3102517" y="4962275"/>
                <a:ext cx="13962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latin typeface="方正大黑简体" pitchFamily="65" charset="-122"/>
                    <a:ea typeface="方正大黑简体" pitchFamily="65" charset="-122"/>
                  </a:rPr>
                  <a:t>实验室测得的纯表活剂溶液吸附</a:t>
                </a:r>
              </a:p>
            </p:txBody>
          </p:sp>
          <p:cxnSp>
            <p:nvCxnSpPr>
              <p:cNvPr id="66" name="直接箭头连接符 65"/>
              <p:cNvCxnSpPr/>
              <p:nvPr/>
            </p:nvCxnSpPr>
            <p:spPr>
              <a:xfrm flipV="1">
                <a:off x="5581396" y="4675781"/>
                <a:ext cx="265633" cy="215730"/>
              </a:xfrm>
              <a:prstGeom prst="straightConnector1">
                <a:avLst/>
              </a:prstGeom>
              <a:ln w="25400">
                <a:noFill/>
                <a:tailEnd type="arrow"/>
              </a:ln>
            </p:spPr>
            <p:style>
              <a:lnRef idx="1">
                <a:schemeClr val="accent1"/>
              </a:lnRef>
              <a:fillRef idx="0">
                <a:schemeClr val="accent1"/>
              </a:fillRef>
              <a:effectRef idx="0">
                <a:schemeClr val="accent1"/>
              </a:effectRef>
              <a:fontRef idx="minor">
                <a:schemeClr val="tx1"/>
              </a:fontRef>
            </p:style>
          </p:cxnSp>
          <p:sp>
            <p:nvSpPr>
              <p:cNvPr id="67" name="TextBox 26"/>
              <p:cNvSpPr txBox="1">
                <a:spLocks noChangeArrowheads="1"/>
              </p:cNvSpPr>
              <p:nvPr/>
            </p:nvSpPr>
            <p:spPr bwMode="auto">
              <a:xfrm>
                <a:off x="5847924" y="4412281"/>
                <a:ext cx="1313989" cy="47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latin typeface="方正大黑简体" pitchFamily="65" charset="-122"/>
                    <a:ea typeface="方正大黑简体" pitchFamily="65" charset="-122"/>
                  </a:rPr>
                  <a:t>与聚合物吸附量相近</a:t>
                </a:r>
              </a:p>
            </p:txBody>
          </p:sp>
          <p:cxnSp>
            <p:nvCxnSpPr>
              <p:cNvPr id="68" name="直接箭头连接符 67"/>
              <p:cNvCxnSpPr/>
              <p:nvPr/>
            </p:nvCxnSpPr>
            <p:spPr>
              <a:xfrm>
                <a:off x="5346753" y="5023732"/>
                <a:ext cx="453790" cy="86988"/>
              </a:xfrm>
              <a:prstGeom prst="straightConnector1">
                <a:avLst/>
              </a:prstGeom>
              <a:ln w="25400">
                <a:noFill/>
                <a:tailEnd type="arrow"/>
              </a:ln>
            </p:spPr>
            <p:style>
              <a:lnRef idx="1">
                <a:schemeClr val="accent1"/>
              </a:lnRef>
              <a:fillRef idx="0">
                <a:schemeClr val="accent1"/>
              </a:fillRef>
              <a:effectRef idx="0">
                <a:schemeClr val="accent1"/>
              </a:effectRef>
              <a:fontRef idx="minor">
                <a:schemeClr val="tx1"/>
              </a:fontRef>
            </p:style>
          </p:cxnSp>
          <p:sp>
            <p:nvSpPr>
              <p:cNvPr id="69" name="TextBox 28"/>
              <p:cNvSpPr txBox="1">
                <a:spLocks noChangeArrowheads="1"/>
              </p:cNvSpPr>
              <p:nvPr/>
            </p:nvSpPr>
            <p:spPr bwMode="auto">
              <a:xfrm>
                <a:off x="5528757" y="4847104"/>
                <a:ext cx="1360115" cy="47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r>
                  <a:rPr lang="zh-CN" altLang="en-US" sz="1100">
                    <a:latin typeface="方正大黑简体" pitchFamily="65" charset="-122"/>
                    <a:ea typeface="方正大黑简体" pitchFamily="65" charset="-122"/>
                  </a:rPr>
                  <a:t>未考虑表活剂吸附</a:t>
                </a:r>
              </a:p>
            </p:txBody>
          </p:sp>
          <p:cxnSp>
            <p:nvCxnSpPr>
              <p:cNvPr id="70" name="直接箭头连接符 69"/>
              <p:cNvCxnSpPr>
                <a:endCxn id="65" idx="0"/>
              </p:cNvCxnSpPr>
              <p:nvPr/>
            </p:nvCxnSpPr>
            <p:spPr>
              <a:xfrm>
                <a:off x="3759593" y="4667082"/>
                <a:ext cx="42059" cy="295759"/>
              </a:xfrm>
              <a:prstGeom prst="straightConnector1">
                <a:avLst/>
              </a:prstGeom>
              <a:ln w="25400">
                <a:noFill/>
                <a:tailEnd type="arrow"/>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p:nvPr/>
          </p:nvCxnSpPr>
          <p:spPr>
            <a:xfrm>
              <a:off x="5900804" y="1675554"/>
              <a:ext cx="85229" cy="3479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flipV="1">
              <a:off x="6080946" y="2341880"/>
              <a:ext cx="445514" cy="2070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7506592" y="1685992"/>
              <a:ext cx="255687" cy="1704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7167615" y="2025244"/>
              <a:ext cx="37384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1" name="Text Box 4"/>
          <p:cNvSpPr txBox="1">
            <a:spLocks noChangeArrowheads="1"/>
          </p:cNvSpPr>
          <p:nvPr/>
        </p:nvSpPr>
        <p:spPr bwMode="auto">
          <a:xfrm>
            <a:off x="5888817" y="6365875"/>
            <a:ext cx="2995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spcBef>
                <a:spcPct val="50000"/>
              </a:spcBef>
            </a:pPr>
            <a:r>
              <a:rPr lang="zh-CN" altLang="en-US" dirty="0">
                <a:solidFill>
                  <a:srgbClr val="000066"/>
                </a:solidFill>
                <a:latin typeface="方正大黑简体" pitchFamily="65" charset="-122"/>
                <a:ea typeface="方正大黑简体" pitchFamily="65" charset="-122"/>
              </a:rPr>
              <a:t>不同表活剂吸附量下驱油效果对比</a:t>
            </a:r>
          </a:p>
        </p:txBody>
      </p:sp>
      <p:graphicFrame>
        <p:nvGraphicFramePr>
          <p:cNvPr id="38" name="图表 37"/>
          <p:cNvGraphicFramePr>
            <a:graphicFrameLocks noChangeAspect="1"/>
          </p:cNvGraphicFramePr>
          <p:nvPr>
            <p:extLst/>
          </p:nvPr>
        </p:nvGraphicFramePr>
        <p:xfrm>
          <a:off x="3350654" y="1809951"/>
          <a:ext cx="2719387" cy="1696295"/>
        </p:xfrm>
        <a:graphic>
          <a:graphicData uri="http://schemas.openxmlformats.org/drawingml/2006/chart">
            <c:chart xmlns:c="http://schemas.openxmlformats.org/drawingml/2006/chart" xmlns:r="http://schemas.openxmlformats.org/officeDocument/2006/relationships" r:id="rId9"/>
          </a:graphicData>
        </a:graphic>
      </p:graphicFrame>
      <p:sp>
        <p:nvSpPr>
          <p:cNvPr id="39" name="Text Box 4"/>
          <p:cNvSpPr txBox="1">
            <a:spLocks noChangeArrowheads="1"/>
          </p:cNvSpPr>
          <p:nvPr/>
        </p:nvSpPr>
        <p:spPr bwMode="auto">
          <a:xfrm>
            <a:off x="3395891" y="3528854"/>
            <a:ext cx="27368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Arial" charset="0"/>
                <a:ea typeface="宋体" pitchFamily="2" charset="-122"/>
              </a:defRPr>
            </a:lvl1pPr>
            <a:lvl2pPr marL="742950" indent="-285750" eaLnBrk="0" hangingPunct="0">
              <a:defRPr sz="1400">
                <a:solidFill>
                  <a:schemeClr val="tx1"/>
                </a:solidFill>
                <a:latin typeface="Arial" charset="0"/>
                <a:ea typeface="宋体" pitchFamily="2" charset="-122"/>
              </a:defRPr>
            </a:lvl2pPr>
            <a:lvl3pPr marL="1143000" indent="-228600" eaLnBrk="0" hangingPunct="0">
              <a:defRPr sz="1400">
                <a:solidFill>
                  <a:schemeClr val="tx1"/>
                </a:solidFill>
                <a:latin typeface="Arial" charset="0"/>
                <a:ea typeface="宋体" pitchFamily="2" charset="-122"/>
              </a:defRPr>
            </a:lvl3pPr>
            <a:lvl4pPr marL="1600200" indent="-228600" eaLnBrk="0" hangingPunct="0">
              <a:defRPr sz="1400">
                <a:solidFill>
                  <a:schemeClr val="tx1"/>
                </a:solidFill>
                <a:latin typeface="Arial" charset="0"/>
                <a:ea typeface="宋体" pitchFamily="2" charset="-122"/>
              </a:defRPr>
            </a:lvl4pPr>
            <a:lvl5pPr marL="2057400" indent="-228600" eaLnBrk="0" hangingPunct="0">
              <a:defRPr sz="1400">
                <a:solidFill>
                  <a:schemeClr val="tx1"/>
                </a:solidFill>
                <a:latin typeface="Arial" charset="0"/>
                <a:ea typeface="宋体" pitchFamily="2" charset="-122"/>
              </a:defRPr>
            </a:lvl5pPr>
            <a:lvl6pPr marL="2514600" indent="-228600" eaLnBrk="0" fontAlgn="base" hangingPunct="0">
              <a:spcBef>
                <a:spcPct val="0"/>
              </a:spcBef>
              <a:spcAft>
                <a:spcPct val="0"/>
              </a:spcAft>
              <a:defRPr sz="1400">
                <a:solidFill>
                  <a:schemeClr val="tx1"/>
                </a:solidFill>
                <a:latin typeface="Arial" charset="0"/>
                <a:ea typeface="宋体" pitchFamily="2" charset="-122"/>
              </a:defRPr>
            </a:lvl6pPr>
            <a:lvl7pPr marL="2971800" indent="-228600" eaLnBrk="0" fontAlgn="base" hangingPunct="0">
              <a:spcBef>
                <a:spcPct val="0"/>
              </a:spcBef>
              <a:spcAft>
                <a:spcPct val="0"/>
              </a:spcAft>
              <a:defRPr sz="1400">
                <a:solidFill>
                  <a:schemeClr val="tx1"/>
                </a:solidFill>
                <a:latin typeface="Arial" charset="0"/>
                <a:ea typeface="宋体" pitchFamily="2" charset="-122"/>
              </a:defRPr>
            </a:lvl7pPr>
            <a:lvl8pPr marL="3429000" indent="-228600" eaLnBrk="0" fontAlgn="base" hangingPunct="0">
              <a:spcBef>
                <a:spcPct val="0"/>
              </a:spcBef>
              <a:spcAft>
                <a:spcPct val="0"/>
              </a:spcAft>
              <a:defRPr sz="1400">
                <a:solidFill>
                  <a:schemeClr val="tx1"/>
                </a:solidFill>
                <a:latin typeface="Arial" charset="0"/>
                <a:ea typeface="宋体" pitchFamily="2" charset="-122"/>
              </a:defRPr>
            </a:lvl8pPr>
            <a:lvl9pPr marL="3886200" indent="-228600" eaLnBrk="0" fontAlgn="base" hangingPunct="0">
              <a:spcBef>
                <a:spcPct val="0"/>
              </a:spcBef>
              <a:spcAft>
                <a:spcPct val="0"/>
              </a:spcAft>
              <a:defRPr sz="1400">
                <a:solidFill>
                  <a:schemeClr val="tx1"/>
                </a:solidFill>
                <a:latin typeface="Arial" charset="0"/>
                <a:ea typeface="宋体" pitchFamily="2" charset="-122"/>
              </a:defRPr>
            </a:lvl9pPr>
          </a:lstStyle>
          <a:p>
            <a:pPr eaLnBrk="1" hangingPunct="1">
              <a:spcBef>
                <a:spcPct val="50000"/>
              </a:spcBef>
            </a:pPr>
            <a:r>
              <a:rPr lang="zh-CN" altLang="en-US" dirty="0">
                <a:solidFill>
                  <a:srgbClr val="000066"/>
                </a:solidFill>
                <a:latin typeface="方正大黑简体" pitchFamily="65" charset="-122"/>
                <a:ea typeface="方正大黑简体" pitchFamily="65" charset="-122"/>
              </a:rPr>
              <a:t>纯聚合物溶液的静态吸附曲线</a:t>
            </a:r>
          </a:p>
        </p:txBody>
      </p:sp>
      <p:sp>
        <p:nvSpPr>
          <p:cNvPr id="2" name="矩形 1"/>
          <p:cNvSpPr/>
          <p:nvPr/>
        </p:nvSpPr>
        <p:spPr>
          <a:xfrm>
            <a:off x="14155" y="1099496"/>
            <a:ext cx="8988530" cy="830997"/>
          </a:xfrm>
          <a:prstGeom prst="rect">
            <a:avLst/>
          </a:prstGeom>
        </p:spPr>
        <p:txBody>
          <a:bodyPr wrap="square">
            <a:spAutoFit/>
          </a:bodyPr>
          <a:lstStyle/>
          <a:p>
            <a:pPr>
              <a:lnSpc>
                <a:spcPct val="150000"/>
              </a:lnSpc>
            </a:pPr>
            <a:r>
              <a:rPr lang="zh-CN" altLang="en-US" sz="1600" dirty="0">
                <a:solidFill>
                  <a:srgbClr val="000066"/>
                </a:solidFill>
                <a:latin typeface="方正大黑简体" pitchFamily="65" charset="-122"/>
                <a:ea typeface="方正大黑简体" pitchFamily="65" charset="-122"/>
              </a:rPr>
              <a:t>        通常实验室提供的吸附函数为静吸附，表活剂和聚合物的吸附量都很大，甚至表活剂的吸附量大于聚合物，聚合物表活剂同时作用，为动吸附，表活剂受聚合物作用影响，吸附量大大降低</a:t>
            </a:r>
          </a:p>
        </p:txBody>
      </p:sp>
      <p:sp>
        <p:nvSpPr>
          <p:cNvPr id="3" name="TextBox 2"/>
          <p:cNvSpPr txBox="1"/>
          <p:nvPr/>
        </p:nvSpPr>
        <p:spPr>
          <a:xfrm>
            <a:off x="481813" y="2369226"/>
            <a:ext cx="2516173" cy="791114"/>
          </a:xfrm>
          <a:prstGeom prst="rect">
            <a:avLst/>
          </a:prstGeom>
          <a:noFill/>
        </p:spPr>
        <p:txBody>
          <a:bodyPr wrap="square" rtlCol="0">
            <a:spAutoFit/>
          </a:bodyPr>
          <a:lstStyle/>
          <a:p>
            <a:pPr>
              <a:lnSpc>
                <a:spcPct val="150000"/>
              </a:lnSpc>
            </a:pPr>
            <a:r>
              <a:rPr lang="zh-CN" altLang="en-US" sz="1600" dirty="0">
                <a:solidFill>
                  <a:srgbClr val="C00000"/>
                </a:solidFill>
                <a:latin typeface="方正大黑简体" pitchFamily="65" charset="-122"/>
                <a:ea typeface="方正大黑简体" pitchFamily="65" charset="-122"/>
              </a:rPr>
              <a:t>数值模拟过程中应该对表活剂吸附量进行修正</a:t>
            </a:r>
          </a:p>
        </p:txBody>
      </p:sp>
      <p:sp>
        <p:nvSpPr>
          <p:cNvPr id="29" name="TextBox 28"/>
          <p:cNvSpPr txBox="1"/>
          <p:nvPr/>
        </p:nvSpPr>
        <p:spPr>
          <a:xfrm>
            <a:off x="186473" y="742950"/>
            <a:ext cx="8243152" cy="507831"/>
          </a:xfrm>
          <a:prstGeom prst="rect">
            <a:avLst/>
          </a:prstGeom>
          <a:noFill/>
          <a:ln>
            <a:noFill/>
            <a:prstDash val="sysDash"/>
          </a:ln>
        </p:spPr>
        <p:txBody>
          <a:bodyPr wrap="square" rtlCol="0">
            <a:spAutoFit/>
          </a:bodyPr>
          <a:lstStyle/>
          <a:p>
            <a:pPr>
              <a:lnSpc>
                <a:spcPct val="150000"/>
              </a:lnSpc>
              <a:buClr>
                <a:srgbClr val="FF0000"/>
              </a:buClr>
              <a:buFont typeface="Wingdings" pitchFamily="2" charset="2"/>
              <a:buChar char="u"/>
            </a:pPr>
            <a:r>
              <a:rPr lang="zh-CN" altLang="en-US" dirty="0">
                <a:solidFill>
                  <a:srgbClr val="000066"/>
                </a:solidFill>
                <a:latin typeface="方正大黑简体" pitchFamily="65" charset="-122"/>
                <a:ea typeface="方正大黑简体" pitchFamily="65" charset="-122"/>
              </a:rPr>
              <a:t>原因分析</a:t>
            </a:r>
            <a:endParaRPr lang="en-US" altLang="zh-CN"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2313451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9"/>
          <p:cNvSpPr>
            <a:spLocks noChangeArrowheads="1"/>
          </p:cNvSpPr>
          <p:nvPr/>
        </p:nvSpPr>
        <p:spPr bwMode="auto">
          <a:xfrm>
            <a:off x="179167" y="945930"/>
            <a:ext cx="4465637"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spAutoFit/>
          </a:bodyPr>
          <a:lstStyle/>
          <a:p>
            <a:r>
              <a:rPr lang="en-US" altLang="zh-CN" sz="2000" b="1" dirty="0">
                <a:solidFill>
                  <a:srgbClr val="C00000"/>
                </a:solidFill>
                <a:latin typeface="方正大黑简体" pitchFamily="65" charset="-122"/>
                <a:ea typeface="方正大黑简体" pitchFamily="65" charset="-122"/>
              </a:rPr>
              <a:t>3</a:t>
            </a:r>
            <a:r>
              <a:rPr lang="zh-CN" altLang="en-US" sz="2000" b="1" dirty="0">
                <a:solidFill>
                  <a:srgbClr val="C00000"/>
                </a:solidFill>
                <a:latin typeface="方正大黑简体" pitchFamily="65" charset="-122"/>
                <a:ea typeface="方正大黑简体" pitchFamily="65" charset="-122"/>
              </a:rPr>
              <a:t>、剪切作用参数调整</a:t>
            </a: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34" y="4540195"/>
            <a:ext cx="3905222" cy="2118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4" descr="C:\Users\Administrator\Desktop\图片\27.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726" y="4540195"/>
            <a:ext cx="3837339" cy="2057661"/>
          </a:xfrm>
          <a:prstGeom prst="rect">
            <a:avLst/>
          </a:prstGeom>
          <a:noFill/>
          <a:extLst>
            <a:ext uri="{909E8E84-426E-40DD-AFC4-6F175D3DCCD1}">
              <a14:hiddenFill xmlns:a14="http://schemas.microsoft.com/office/drawing/2010/main">
                <a:solidFill>
                  <a:srgbClr val="FFFFFF"/>
                </a:solidFill>
              </a14:hiddenFill>
            </a:ext>
          </a:extLst>
        </p:spPr>
      </p:pic>
      <p:pic>
        <p:nvPicPr>
          <p:cNvPr id="55301" name="Picture 5" descr="C:\Users\Administrator\Desktop\图片\26.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290" y="2200702"/>
            <a:ext cx="4220143" cy="18060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 descr="C:\Users\Administrator\Desktop\图片\11.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333" y="2200702"/>
            <a:ext cx="4013829" cy="1806033"/>
          </a:xfrm>
          <a:prstGeom prst="rect">
            <a:avLst/>
          </a:prstGeom>
          <a:noFill/>
          <a:extLst>
            <a:ext uri="{909E8E84-426E-40DD-AFC4-6F175D3DCCD1}">
              <a14:hiddenFill xmlns:a14="http://schemas.microsoft.com/office/drawing/2010/main">
                <a:solidFill>
                  <a:srgbClr val="FFFFFF"/>
                </a:solidFill>
              </a14:hiddenFill>
            </a:ext>
          </a:extLst>
        </p:spPr>
      </p:pic>
      <p:sp>
        <p:nvSpPr>
          <p:cNvPr id="2" name="下箭头 1"/>
          <p:cNvSpPr/>
          <p:nvPr/>
        </p:nvSpPr>
        <p:spPr bwMode="auto">
          <a:xfrm>
            <a:off x="2757745" y="4145741"/>
            <a:ext cx="388442" cy="306987"/>
          </a:xfrm>
          <a:prstGeom prst="downArrow">
            <a:avLst/>
          </a:prstGeom>
          <a:solidFill>
            <a:srgbClr val="1ADFFA"/>
          </a:solidFill>
          <a:ln>
            <a:noFill/>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3" name="TextBox 2"/>
          <p:cNvSpPr txBox="1"/>
          <p:nvPr/>
        </p:nvSpPr>
        <p:spPr>
          <a:xfrm>
            <a:off x="411334" y="1322937"/>
            <a:ext cx="8508222" cy="923330"/>
          </a:xfrm>
          <a:prstGeom prst="rect">
            <a:avLst/>
          </a:prstGeom>
          <a:noFill/>
        </p:spPr>
        <p:txBody>
          <a:bodyPr wrap="square" rtlCol="0">
            <a:spAutoFit/>
          </a:bodyPr>
          <a:lstStyle/>
          <a:p>
            <a:pPr>
              <a:lnSpc>
                <a:spcPct val="150000"/>
              </a:lnSpc>
            </a:pPr>
            <a:r>
              <a:rPr lang="zh-CN" altLang="en-US" dirty="0">
                <a:solidFill>
                  <a:srgbClr val="000066"/>
                </a:solidFill>
                <a:latin typeface="方正大黑简体" pitchFamily="65" charset="-122"/>
                <a:ea typeface="方正大黑简体" pitchFamily="65" charset="-122"/>
              </a:rPr>
              <a:t>       剪切速率与剪切因子正相关，改变剪切因子大小可以降低聚合物粘度，改变化学驱效果，</a:t>
            </a:r>
            <a:r>
              <a:rPr lang="zh-CN" altLang="en-US" dirty="0">
                <a:solidFill>
                  <a:srgbClr val="C00000"/>
                </a:solidFill>
                <a:latin typeface="方正大黑简体" pitchFamily="65" charset="-122"/>
                <a:ea typeface="方正大黑简体" pitchFamily="65" charset="-122"/>
              </a:rPr>
              <a:t>是用于化学驱产量拟合的可调参数</a:t>
            </a:r>
          </a:p>
        </p:txBody>
      </p:sp>
      <p:cxnSp>
        <p:nvCxnSpPr>
          <p:cNvPr id="5" name="直接箭头连接符 4"/>
          <p:cNvCxnSpPr/>
          <p:nvPr/>
        </p:nvCxnSpPr>
        <p:spPr>
          <a:xfrm flipH="1" flipV="1">
            <a:off x="3974653" y="3737976"/>
            <a:ext cx="670151" cy="2687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81644" y="5020887"/>
            <a:ext cx="3293009" cy="616387"/>
          </a:xfrm>
          <a:prstGeom prst="rect">
            <a:avLst/>
          </a:prstGeom>
          <a:noFill/>
        </p:spPr>
        <p:txBody>
          <a:bodyPr wrap="square" rtlCol="0">
            <a:spAutoFit/>
          </a:bodyPr>
          <a:lstStyle/>
          <a:p>
            <a:pPr>
              <a:lnSpc>
                <a:spcPct val="150000"/>
              </a:lnSpc>
            </a:pPr>
            <a:r>
              <a:rPr lang="zh-CN" altLang="en-US" sz="1200" dirty="0">
                <a:latin typeface="方正大黑简体" pitchFamily="65" charset="-122"/>
                <a:ea typeface="方正大黑简体" pitchFamily="65" charset="-122"/>
              </a:rPr>
              <a:t>改变剪切因子相当于改变同等浓度下的聚合物的粘度，从而改变化学驱效果</a:t>
            </a:r>
          </a:p>
        </p:txBody>
      </p:sp>
      <p:sp>
        <p:nvSpPr>
          <p:cNvPr id="7" name="右箭头 6"/>
          <p:cNvSpPr/>
          <p:nvPr/>
        </p:nvSpPr>
        <p:spPr bwMode="auto">
          <a:xfrm>
            <a:off x="4316556" y="5486400"/>
            <a:ext cx="351100" cy="432262"/>
          </a:xfrm>
          <a:prstGeom prst="rightArrow">
            <a:avLst/>
          </a:prstGeom>
          <a:solidFill>
            <a:srgbClr val="1ADFFA"/>
          </a:solidFill>
          <a:ln>
            <a:noFill/>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cxnSp>
        <p:nvCxnSpPr>
          <p:cNvPr id="9" name="直接连接符 8"/>
          <p:cNvCxnSpPr/>
          <p:nvPr/>
        </p:nvCxnSpPr>
        <p:spPr>
          <a:xfrm>
            <a:off x="2618509" y="5702531"/>
            <a:ext cx="16626" cy="71489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125225" y="6417425"/>
            <a:ext cx="714631" cy="215444"/>
          </a:xfrm>
          <a:prstGeom prst="rect">
            <a:avLst/>
          </a:prstGeom>
          <a:noFill/>
        </p:spPr>
        <p:txBody>
          <a:bodyPr wrap="square" rtlCol="0">
            <a:spAutoFit/>
          </a:bodyPr>
          <a:lstStyle/>
          <a:p>
            <a:r>
              <a:rPr lang="zh-CN" altLang="en-US" sz="800" b="1" dirty="0"/>
              <a:t>浓度</a:t>
            </a:r>
            <a:r>
              <a:rPr lang="en-US" altLang="zh-CN" sz="800" b="1" dirty="0"/>
              <a:t>mg/L</a:t>
            </a:r>
            <a:endParaRPr lang="zh-CN" altLang="en-US" sz="800" b="1" dirty="0"/>
          </a:p>
        </p:txBody>
      </p:sp>
      <p:sp>
        <p:nvSpPr>
          <p:cNvPr id="16" name="TextBox 15"/>
          <p:cNvSpPr txBox="1"/>
          <p:nvPr/>
        </p:nvSpPr>
        <p:spPr>
          <a:xfrm>
            <a:off x="140468" y="4846320"/>
            <a:ext cx="307777" cy="1309984"/>
          </a:xfrm>
          <a:prstGeom prst="rect">
            <a:avLst/>
          </a:prstGeom>
          <a:noFill/>
        </p:spPr>
        <p:txBody>
          <a:bodyPr vert="vert270" wrap="square" rtlCol="0">
            <a:spAutoFit/>
          </a:bodyPr>
          <a:lstStyle/>
          <a:p>
            <a:r>
              <a:rPr lang="zh-CN" altLang="en-US" sz="800" b="1" dirty="0"/>
              <a:t>聚合物粘度（</a:t>
            </a:r>
            <a:r>
              <a:rPr lang="en-US" altLang="zh-CN" sz="800" b="1" dirty="0" err="1"/>
              <a:t>mpa</a:t>
            </a:r>
            <a:r>
              <a:rPr lang="zh-CN" altLang="en-US" sz="800" b="1" dirty="0"/>
              <a:t>，</a:t>
            </a:r>
            <a:r>
              <a:rPr lang="en-US" altLang="zh-CN" sz="800" b="1" dirty="0"/>
              <a:t>s</a:t>
            </a:r>
            <a:r>
              <a:rPr lang="zh-CN" altLang="en-US" sz="800" b="1" dirty="0"/>
              <a:t>）</a:t>
            </a:r>
          </a:p>
        </p:txBody>
      </p:sp>
      <p:sp>
        <p:nvSpPr>
          <p:cNvPr id="11" name="TextBox 10"/>
          <p:cNvSpPr txBox="1"/>
          <p:nvPr/>
        </p:nvSpPr>
        <p:spPr>
          <a:xfrm>
            <a:off x="6849687" y="6002415"/>
            <a:ext cx="997528" cy="307777"/>
          </a:xfrm>
          <a:prstGeom prst="rect">
            <a:avLst/>
          </a:prstGeom>
          <a:noFill/>
        </p:spPr>
        <p:txBody>
          <a:bodyPr wrap="square" rtlCol="0">
            <a:spAutoFit/>
          </a:bodyPr>
          <a:lstStyle/>
          <a:p>
            <a:r>
              <a:rPr lang="zh-CN" altLang="en-US" sz="1400" dirty="0">
                <a:latin typeface="方正大黑简体" pitchFamily="65" charset="-122"/>
                <a:ea typeface="方正大黑简体" pitchFamily="65" charset="-122"/>
              </a:rPr>
              <a:t>日产油</a:t>
            </a:r>
          </a:p>
        </p:txBody>
      </p:sp>
      <p:sp>
        <p:nvSpPr>
          <p:cNvPr id="18" name="TextBox 17"/>
          <p:cNvSpPr txBox="1"/>
          <p:nvPr/>
        </p:nvSpPr>
        <p:spPr>
          <a:xfrm>
            <a:off x="7692578" y="5020887"/>
            <a:ext cx="703277" cy="261610"/>
          </a:xfrm>
          <a:prstGeom prst="rect">
            <a:avLst/>
          </a:prstGeom>
          <a:noFill/>
        </p:spPr>
        <p:txBody>
          <a:bodyPr vert="horz" wrap="square" rtlCol="0">
            <a:spAutoFit/>
          </a:bodyPr>
          <a:lstStyle/>
          <a:p>
            <a:r>
              <a:rPr lang="zh-CN" altLang="en-US" sz="1100" dirty="0">
                <a:latin typeface="方正大黑简体" pitchFamily="65" charset="-122"/>
                <a:ea typeface="方正大黑简体" pitchFamily="65" charset="-122"/>
              </a:rPr>
              <a:t>累产油</a:t>
            </a:r>
          </a:p>
        </p:txBody>
      </p:sp>
      <p:sp>
        <p:nvSpPr>
          <p:cNvPr id="12" name="TextBox 11"/>
          <p:cNvSpPr txBox="1"/>
          <p:nvPr/>
        </p:nvSpPr>
        <p:spPr>
          <a:xfrm>
            <a:off x="5777345" y="4952744"/>
            <a:ext cx="1413164" cy="276999"/>
          </a:xfrm>
          <a:prstGeom prst="rect">
            <a:avLst/>
          </a:prstGeom>
          <a:noFill/>
        </p:spPr>
        <p:txBody>
          <a:bodyPr wrap="square" rtlCol="0">
            <a:spAutoFit/>
          </a:bodyPr>
          <a:lstStyle/>
          <a:p>
            <a:r>
              <a:rPr lang="en-US" altLang="zh-CN" sz="1200" b="1" dirty="0"/>
              <a:t>0.6</a:t>
            </a:r>
            <a:r>
              <a:rPr lang="zh-CN" altLang="en-US" sz="1200" b="1" dirty="0"/>
              <a:t>倍</a:t>
            </a:r>
            <a:r>
              <a:rPr lang="en-US" altLang="zh-CN" sz="1200" b="1" dirty="0"/>
              <a:t>factor</a:t>
            </a:r>
            <a:endParaRPr lang="zh-CN" altLang="en-US" sz="1200" b="1" dirty="0"/>
          </a:p>
        </p:txBody>
      </p:sp>
      <p:cxnSp>
        <p:nvCxnSpPr>
          <p:cNvPr id="14" name="直接箭头连接符 13"/>
          <p:cNvCxnSpPr/>
          <p:nvPr/>
        </p:nvCxnSpPr>
        <p:spPr>
          <a:xfrm flipH="1">
            <a:off x="5868785" y="5219923"/>
            <a:ext cx="182880" cy="15389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051665" y="5219923"/>
            <a:ext cx="712730" cy="48260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1467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6"/>
          <p:cNvSpPr>
            <a:spLocks noChangeArrowheads="1"/>
          </p:cNvSpPr>
          <p:nvPr/>
        </p:nvSpPr>
        <p:spPr bwMode="auto">
          <a:xfrm>
            <a:off x="1504624" y="206942"/>
            <a:ext cx="2350323" cy="461665"/>
          </a:xfrm>
          <a:prstGeom prst="rect">
            <a:avLst/>
          </a:prstGeom>
          <a:noFill/>
          <a:ln w="9525">
            <a:noFill/>
            <a:miter lim="800000"/>
            <a:headEnd/>
            <a:tailEnd/>
          </a:ln>
        </p:spPr>
        <p:txBody>
          <a:bodyPr wrap="none">
            <a:spAutoFit/>
          </a:bodyPr>
          <a:lstStyle/>
          <a:p>
            <a:pPr algn="ctr">
              <a:buClr>
                <a:srgbClr val="C00000"/>
              </a:buClr>
            </a:pPr>
            <a:r>
              <a:rPr lang="zh-CN" altLang="en-US" sz="2400" b="1" dirty="0" smtClean="0">
                <a:solidFill>
                  <a:srgbClr val="0000FF"/>
                </a:solidFill>
                <a:latin typeface="方正大黑简体" pitchFamily="2" charset="-122"/>
                <a:ea typeface="方正大黑简体" pitchFamily="2" charset="-122"/>
              </a:rPr>
              <a:t>（五）实例分析</a:t>
            </a:r>
            <a:endParaRPr lang="zh-CN" altLang="en-US" sz="2400" b="1" dirty="0">
              <a:solidFill>
                <a:srgbClr val="0000FF"/>
              </a:solidFill>
              <a:latin typeface="方正大黑简体" pitchFamily="2" charset="-122"/>
              <a:ea typeface="方正大黑简体" pitchFamily="2" charset="-122"/>
            </a:endParaRPr>
          </a:p>
        </p:txBody>
      </p:sp>
      <p:sp>
        <p:nvSpPr>
          <p:cNvPr id="4" name="文本框 3">
            <a:extLst>
              <a:ext uri="{FF2B5EF4-FFF2-40B4-BE49-F238E27FC236}">
                <a16:creationId xmlns:a16="http://schemas.microsoft.com/office/drawing/2014/main" id="{B21DB017-5FF6-4941-8BCA-D4BD24E95499}"/>
              </a:ext>
            </a:extLst>
          </p:cNvPr>
          <p:cNvSpPr txBox="1"/>
          <p:nvPr/>
        </p:nvSpPr>
        <p:spPr>
          <a:xfrm>
            <a:off x="380678" y="1249649"/>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1</a:t>
            </a:r>
            <a:r>
              <a:rPr lang="zh-CN" altLang="en-US" dirty="0">
                <a:solidFill>
                  <a:srgbClr val="FF0000"/>
                </a:solidFill>
                <a:latin typeface="方正大黑简体" panose="03000509000000000000" pitchFamily="65" charset="-122"/>
                <a:ea typeface="方正大黑简体" panose="03000509000000000000" pitchFamily="65" charset="-122"/>
              </a:rPr>
              <a:t>、模拟井数</a:t>
            </a:r>
          </a:p>
        </p:txBody>
      </p:sp>
      <p:sp>
        <p:nvSpPr>
          <p:cNvPr id="5" name="文本框 4">
            <a:extLst>
              <a:ext uri="{FF2B5EF4-FFF2-40B4-BE49-F238E27FC236}">
                <a16:creationId xmlns:a16="http://schemas.microsoft.com/office/drawing/2014/main" id="{B9E592C9-F0FB-4A59-90CD-1BC10989030A}"/>
              </a:ext>
            </a:extLst>
          </p:cNvPr>
          <p:cNvSpPr txBox="1"/>
          <p:nvPr/>
        </p:nvSpPr>
        <p:spPr>
          <a:xfrm>
            <a:off x="621301" y="2697733"/>
            <a:ext cx="7677979" cy="878510"/>
          </a:xfrm>
          <a:prstGeom prst="rect">
            <a:avLst/>
          </a:prstGeom>
          <a:noFill/>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G109-1</a:t>
            </a:r>
            <a:r>
              <a:rPr lang="zh-CN" altLang="en-US" dirty="0">
                <a:latin typeface="方正大黑简体" panose="03000509000000000000" pitchFamily="65" charset="-122"/>
                <a:ea typeface="方正大黑简体" panose="03000509000000000000" pitchFamily="65" charset="-122"/>
              </a:rPr>
              <a:t>枣</a:t>
            </a:r>
            <a:r>
              <a:rPr lang="en-US" altLang="zh-CN" dirty="0">
                <a:latin typeface="方正大黑简体" panose="03000509000000000000" pitchFamily="65" charset="-122"/>
                <a:ea typeface="方正大黑简体" panose="03000509000000000000" pitchFamily="65" charset="-122"/>
              </a:rPr>
              <a:t>V</a:t>
            </a:r>
            <a:r>
              <a:rPr lang="zh-CN" altLang="en-US" dirty="0">
                <a:latin typeface="方正大黑简体" panose="03000509000000000000" pitchFamily="65" charset="-122"/>
                <a:ea typeface="方正大黑简体" panose="03000509000000000000" pitchFamily="65" charset="-122"/>
              </a:rPr>
              <a:t>油组总井数</a:t>
            </a:r>
            <a:r>
              <a:rPr lang="en-US" altLang="zh-CN" dirty="0">
                <a:latin typeface="方正大黑简体" panose="03000509000000000000" pitchFamily="65" charset="-122"/>
                <a:ea typeface="方正大黑简体" panose="03000509000000000000" pitchFamily="65" charset="-122"/>
              </a:rPr>
              <a:t>72</a:t>
            </a:r>
            <a:r>
              <a:rPr lang="zh-CN" altLang="en-US" dirty="0">
                <a:latin typeface="方正大黑简体" panose="03000509000000000000" pitchFamily="65" charset="-122"/>
                <a:ea typeface="方正大黑简体" panose="03000509000000000000" pitchFamily="65" charset="-122"/>
              </a:rPr>
              <a:t>口，数值模拟历史拟合总井数</a:t>
            </a:r>
            <a:r>
              <a:rPr lang="en-US" altLang="zh-CN" dirty="0">
                <a:solidFill>
                  <a:srgbClr val="FF0000"/>
                </a:solidFill>
                <a:latin typeface="方正大黑简体" panose="03000509000000000000" pitchFamily="65" charset="-122"/>
                <a:ea typeface="方正大黑简体" panose="03000509000000000000" pitchFamily="65" charset="-122"/>
              </a:rPr>
              <a:t>70</a:t>
            </a:r>
            <a:r>
              <a:rPr lang="zh-CN" altLang="en-US" dirty="0">
                <a:latin typeface="方正大黑简体" panose="03000509000000000000" pitchFamily="65" charset="-122"/>
                <a:ea typeface="方正大黑简体" panose="03000509000000000000" pitchFamily="65" charset="-122"/>
              </a:rPr>
              <a:t>口，缺少工区外</a:t>
            </a:r>
            <a:r>
              <a:rPr lang="en-US" altLang="zh-CN" dirty="0">
                <a:latin typeface="方正大黑简体" panose="03000509000000000000" pitchFamily="65" charset="-122"/>
                <a:ea typeface="方正大黑简体" panose="03000509000000000000" pitchFamily="65" charset="-122"/>
              </a:rPr>
              <a:t>2</a:t>
            </a:r>
            <a:r>
              <a:rPr lang="zh-CN" altLang="en-US" dirty="0">
                <a:latin typeface="方正大黑简体" panose="03000509000000000000" pitchFamily="65" charset="-122"/>
                <a:ea typeface="方正大黑简体" panose="03000509000000000000" pitchFamily="65" charset="-122"/>
              </a:rPr>
              <a:t>口井（家</a:t>
            </a:r>
            <a:r>
              <a:rPr lang="en-US" altLang="zh-CN" dirty="0">
                <a:latin typeface="方正大黑简体" panose="03000509000000000000" pitchFamily="65" charset="-122"/>
                <a:ea typeface="方正大黑简体" panose="03000509000000000000" pitchFamily="65" charset="-122"/>
              </a:rPr>
              <a:t>45-27</a:t>
            </a:r>
            <a:r>
              <a:rPr lang="zh-CN" altLang="en-US" dirty="0">
                <a:latin typeface="方正大黑简体" panose="03000509000000000000" pitchFamily="65" charset="-122"/>
                <a:ea typeface="方正大黑简体" panose="03000509000000000000" pitchFamily="65" charset="-122"/>
              </a:rPr>
              <a:t>、官</a:t>
            </a:r>
            <a:r>
              <a:rPr lang="en-US" altLang="zh-CN" dirty="0">
                <a:latin typeface="方正大黑简体" panose="03000509000000000000" pitchFamily="65" charset="-122"/>
                <a:ea typeface="方正大黑简体" panose="03000509000000000000" pitchFamily="65" charset="-122"/>
              </a:rPr>
              <a:t>109-1</a:t>
            </a:r>
            <a:r>
              <a:rPr lang="zh-CN" altLang="en-US" dirty="0">
                <a:latin typeface="方正大黑简体" panose="03000509000000000000" pitchFamily="65" charset="-122"/>
                <a:ea typeface="方正大黑简体" panose="03000509000000000000" pitchFamily="65" charset="-122"/>
              </a:rPr>
              <a:t>）</a:t>
            </a:r>
          </a:p>
        </p:txBody>
      </p:sp>
      <p:sp>
        <p:nvSpPr>
          <p:cNvPr id="6" name="文本框 5">
            <a:extLst>
              <a:ext uri="{FF2B5EF4-FFF2-40B4-BE49-F238E27FC236}">
                <a16:creationId xmlns:a16="http://schemas.microsoft.com/office/drawing/2014/main" id="{3E8756D0-B023-46E5-95F5-A082851E2137}"/>
              </a:ext>
            </a:extLst>
          </p:cNvPr>
          <p:cNvSpPr txBox="1"/>
          <p:nvPr/>
        </p:nvSpPr>
        <p:spPr>
          <a:xfrm>
            <a:off x="596703" y="1681043"/>
            <a:ext cx="7702577" cy="878510"/>
          </a:xfrm>
          <a:prstGeom prst="rect">
            <a:avLst/>
          </a:prstGeom>
          <a:noFill/>
          <a:ln>
            <a:solidFill>
              <a:schemeClr val="accent1"/>
            </a:solidFill>
          </a:ln>
        </p:spPr>
        <p:txBody>
          <a:bodyPr wrap="square" rtlCol="0">
            <a:spAutoFit/>
          </a:bodyPr>
          <a:lstStyle/>
          <a:p>
            <a:pPr>
              <a:lnSpc>
                <a:spcPct val="150000"/>
              </a:lnSpc>
            </a:pPr>
            <a:r>
              <a:rPr lang="zh-CN" altLang="en-US" dirty="0">
                <a:latin typeface="方正大黑简体" panose="03000509000000000000" pitchFamily="65" charset="-122"/>
                <a:ea typeface="方正大黑简体" panose="03000509000000000000" pitchFamily="65" charset="-122"/>
              </a:rPr>
              <a:t>       本次研究在原模型基础上补充</a:t>
            </a:r>
            <a:r>
              <a:rPr lang="en-US" altLang="zh-CN" dirty="0">
                <a:latin typeface="方正大黑简体" panose="03000509000000000000" pitchFamily="65" charset="-122"/>
                <a:ea typeface="方正大黑简体" panose="03000509000000000000" pitchFamily="65" charset="-122"/>
              </a:rPr>
              <a:t>5</a:t>
            </a:r>
            <a:r>
              <a:rPr lang="zh-CN" altLang="en-US" dirty="0">
                <a:latin typeface="方正大黑简体" panose="03000509000000000000" pitchFamily="65" charset="-122"/>
                <a:ea typeface="方正大黑简体" panose="03000509000000000000" pitchFamily="65" charset="-122"/>
              </a:rPr>
              <a:t>口老井，分别为家</a:t>
            </a:r>
            <a:r>
              <a:rPr lang="en-US" altLang="zh-CN" dirty="0">
                <a:latin typeface="方正大黑简体" panose="03000509000000000000" pitchFamily="65" charset="-122"/>
                <a:ea typeface="方正大黑简体" panose="03000509000000000000" pitchFamily="65" charset="-122"/>
              </a:rPr>
              <a:t>43-9</a:t>
            </a:r>
            <a:r>
              <a:rPr lang="zh-CN" altLang="en-US" dirty="0">
                <a:latin typeface="方正大黑简体" panose="03000509000000000000" pitchFamily="65" charset="-122"/>
                <a:ea typeface="方正大黑简体" panose="03000509000000000000" pitchFamily="65" charset="-122"/>
              </a:rPr>
              <a:t>、家</a:t>
            </a:r>
            <a:r>
              <a:rPr lang="en-US" altLang="zh-CN" dirty="0">
                <a:latin typeface="方正大黑简体" panose="03000509000000000000" pitchFamily="65" charset="-122"/>
                <a:ea typeface="方正大黑简体" panose="03000509000000000000" pitchFamily="65" charset="-122"/>
              </a:rPr>
              <a:t>43-7K</a:t>
            </a:r>
            <a:r>
              <a:rPr lang="zh-CN" altLang="en-US" dirty="0">
                <a:latin typeface="方正大黑简体" panose="03000509000000000000" pitchFamily="65" charset="-122"/>
                <a:ea typeface="方正大黑简体" panose="03000509000000000000" pitchFamily="65" charset="-122"/>
              </a:rPr>
              <a:t>、家</a:t>
            </a:r>
            <a:r>
              <a:rPr lang="en-US" altLang="zh-CN" dirty="0">
                <a:latin typeface="方正大黑简体" panose="03000509000000000000" pitchFamily="65" charset="-122"/>
                <a:ea typeface="方正大黑简体" panose="03000509000000000000" pitchFamily="65" charset="-122"/>
              </a:rPr>
              <a:t>47-11</a:t>
            </a:r>
            <a:r>
              <a:rPr lang="zh-CN" altLang="en-US" dirty="0">
                <a:latin typeface="方正大黑简体" panose="03000509000000000000" pitchFamily="65" charset="-122"/>
                <a:ea typeface="方正大黑简体" panose="03000509000000000000" pitchFamily="65" charset="-122"/>
              </a:rPr>
              <a:t>、家</a:t>
            </a:r>
            <a:r>
              <a:rPr lang="en-US" altLang="zh-CN" dirty="0">
                <a:latin typeface="方正大黑简体" panose="03000509000000000000" pitchFamily="65" charset="-122"/>
                <a:ea typeface="方正大黑简体" panose="03000509000000000000" pitchFamily="65" charset="-122"/>
              </a:rPr>
              <a:t>47-13</a:t>
            </a:r>
            <a:r>
              <a:rPr lang="zh-CN" altLang="en-US" dirty="0">
                <a:latin typeface="方正大黑简体" panose="03000509000000000000" pitchFamily="65" charset="-122"/>
                <a:ea typeface="方正大黑简体" panose="03000509000000000000" pitchFamily="65" charset="-122"/>
              </a:rPr>
              <a:t>、家</a:t>
            </a:r>
            <a:r>
              <a:rPr lang="en-US" altLang="zh-CN" dirty="0">
                <a:latin typeface="方正大黑简体" panose="03000509000000000000" pitchFamily="65" charset="-122"/>
                <a:ea typeface="方正大黑简体" panose="03000509000000000000" pitchFamily="65" charset="-122"/>
              </a:rPr>
              <a:t>47-15</a:t>
            </a:r>
            <a:r>
              <a:rPr lang="zh-CN" altLang="en-US" dirty="0">
                <a:latin typeface="方正大黑简体" panose="03000509000000000000" pitchFamily="65" charset="-122"/>
                <a:ea typeface="方正大黑简体" panose="03000509000000000000" pitchFamily="65" charset="-122"/>
              </a:rPr>
              <a:t>井，重新开展历史拟合。</a:t>
            </a:r>
          </a:p>
        </p:txBody>
      </p:sp>
      <p:pic>
        <p:nvPicPr>
          <p:cNvPr id="7" name="图片 6">
            <a:extLst>
              <a:ext uri="{FF2B5EF4-FFF2-40B4-BE49-F238E27FC236}">
                <a16:creationId xmlns:a16="http://schemas.microsoft.com/office/drawing/2014/main" id="{4BCE4E61-0011-4190-81D3-409BFB52E78C}"/>
              </a:ext>
            </a:extLst>
          </p:cNvPr>
          <p:cNvPicPr>
            <a:picLocks noChangeAspect="1"/>
          </p:cNvPicPr>
          <p:nvPr/>
        </p:nvPicPr>
        <p:blipFill>
          <a:blip r:embed="rId2"/>
          <a:stretch>
            <a:fillRect/>
          </a:stretch>
        </p:blipFill>
        <p:spPr>
          <a:xfrm>
            <a:off x="596702" y="3714423"/>
            <a:ext cx="3670131" cy="2866578"/>
          </a:xfrm>
          <a:prstGeom prst="rect">
            <a:avLst/>
          </a:prstGeom>
        </p:spPr>
      </p:pic>
      <p:pic>
        <p:nvPicPr>
          <p:cNvPr id="8" name="图片 7">
            <a:extLst>
              <a:ext uri="{FF2B5EF4-FFF2-40B4-BE49-F238E27FC236}">
                <a16:creationId xmlns:a16="http://schemas.microsoft.com/office/drawing/2014/main" id="{22398C06-5C2D-4A31-B49E-41975883EF4C}"/>
              </a:ext>
            </a:extLst>
          </p:cNvPr>
          <p:cNvPicPr>
            <a:picLocks noChangeAspect="1"/>
          </p:cNvPicPr>
          <p:nvPr/>
        </p:nvPicPr>
        <p:blipFill>
          <a:blip r:embed="rId3"/>
          <a:stretch>
            <a:fillRect/>
          </a:stretch>
        </p:blipFill>
        <p:spPr>
          <a:xfrm>
            <a:off x="4629150" y="3714423"/>
            <a:ext cx="3670131" cy="2866578"/>
          </a:xfrm>
          <a:prstGeom prst="rect">
            <a:avLst/>
          </a:prstGeom>
        </p:spPr>
      </p:pic>
      <p:sp>
        <p:nvSpPr>
          <p:cNvPr id="9" name="文本框 8">
            <a:extLst>
              <a:ext uri="{FF2B5EF4-FFF2-40B4-BE49-F238E27FC236}">
                <a16:creationId xmlns:a16="http://schemas.microsoft.com/office/drawing/2014/main" id="{127222EF-687C-4853-BDF8-2D40D1E1C644}"/>
              </a:ext>
            </a:extLst>
          </p:cNvPr>
          <p:cNvSpPr txBox="1"/>
          <p:nvPr/>
        </p:nvSpPr>
        <p:spPr>
          <a:xfrm>
            <a:off x="2071727" y="6581001"/>
            <a:ext cx="720080"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补充井</a:t>
            </a:r>
          </a:p>
        </p:txBody>
      </p:sp>
      <p:sp>
        <p:nvSpPr>
          <p:cNvPr id="10" name="文本框 9">
            <a:extLst>
              <a:ext uri="{FF2B5EF4-FFF2-40B4-BE49-F238E27FC236}">
                <a16:creationId xmlns:a16="http://schemas.microsoft.com/office/drawing/2014/main" id="{0DE794A0-28EC-4678-A465-F7785A020CF0}"/>
              </a:ext>
            </a:extLst>
          </p:cNvPr>
          <p:cNvSpPr txBox="1"/>
          <p:nvPr/>
        </p:nvSpPr>
        <p:spPr>
          <a:xfrm>
            <a:off x="5957883" y="6581001"/>
            <a:ext cx="1695604"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补充后工区全部井位</a:t>
            </a:r>
          </a:p>
        </p:txBody>
      </p:sp>
    </p:spTree>
    <p:extLst>
      <p:ext uri="{BB962C8B-B14F-4D97-AF65-F5344CB8AC3E}">
        <p14:creationId xmlns:p14="http://schemas.microsoft.com/office/powerpoint/2010/main" val="58062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B21DB017-5FF6-4941-8BCA-D4BD24E95499}"/>
              </a:ext>
            </a:extLst>
          </p:cNvPr>
          <p:cNvSpPr txBox="1"/>
          <p:nvPr/>
        </p:nvSpPr>
        <p:spPr>
          <a:xfrm>
            <a:off x="323528" y="981382"/>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2</a:t>
            </a:r>
            <a:r>
              <a:rPr lang="zh-CN" altLang="en-US" dirty="0">
                <a:solidFill>
                  <a:srgbClr val="FF0000"/>
                </a:solidFill>
                <a:latin typeface="方正大黑简体" panose="03000509000000000000" pitchFamily="65" charset="-122"/>
                <a:ea typeface="方正大黑简体" panose="03000509000000000000" pitchFamily="65" charset="-122"/>
              </a:rPr>
              <a:t>、模型建立</a:t>
            </a:r>
          </a:p>
        </p:txBody>
      </p:sp>
      <p:sp>
        <p:nvSpPr>
          <p:cNvPr id="2" name="文本框 1">
            <a:extLst>
              <a:ext uri="{FF2B5EF4-FFF2-40B4-BE49-F238E27FC236}">
                <a16:creationId xmlns:a16="http://schemas.microsoft.com/office/drawing/2014/main" id="{43D9721F-ACAA-4424-BDFA-47E026C67E6D}"/>
              </a:ext>
            </a:extLst>
          </p:cNvPr>
          <p:cNvSpPr txBox="1"/>
          <p:nvPr/>
        </p:nvSpPr>
        <p:spPr>
          <a:xfrm>
            <a:off x="2316928" y="6260608"/>
            <a:ext cx="3983263" cy="369332"/>
          </a:xfrm>
          <a:prstGeom prst="rect">
            <a:avLst/>
          </a:prstGeom>
          <a:noFill/>
        </p:spPr>
        <p:txBody>
          <a:bodyPr wrap="square" rtlCol="0">
            <a:spAutoFit/>
          </a:bodyPr>
          <a:lstStyle/>
          <a:p>
            <a:r>
              <a:rPr lang="zh-CN" altLang="en-US" dirty="0" smtClean="0">
                <a:latin typeface="方正大黑简体" panose="03000509000000000000" pitchFamily="65" charset="-122"/>
                <a:ea typeface="方正大黑简体" panose="03000509000000000000" pitchFamily="65" charset="-122"/>
              </a:rPr>
              <a:t>数据来源：二元驱室内实验数据</a:t>
            </a:r>
            <a:endParaRPr lang="zh-CN" altLang="en-US" dirty="0">
              <a:latin typeface="方正大黑简体" panose="03000509000000000000" pitchFamily="65" charset="-122"/>
              <a:ea typeface="方正大黑简体" panose="03000509000000000000" pitchFamily="65" charset="-122"/>
            </a:endParaRPr>
          </a:p>
        </p:txBody>
      </p:sp>
      <p:pic>
        <p:nvPicPr>
          <p:cNvPr id="59393" name="Picture 1" descr="C:\Users\Administrator\Documents\youdu\72828963-124604-dg_lijian1\image\temp\{2e7f6dff-b1af-421f-adfa-41303f46da03}.png"/>
          <p:cNvPicPr>
            <a:picLocks noChangeAspect="1" noChangeArrowheads="1"/>
          </p:cNvPicPr>
          <p:nvPr/>
        </p:nvPicPr>
        <p:blipFill rotWithShape="1">
          <a:blip r:embed="rId3">
            <a:extLst>
              <a:ext uri="{28A0092B-C50C-407E-A947-70E740481C1C}">
                <a14:useLocalDpi xmlns:a14="http://schemas.microsoft.com/office/drawing/2010/main" val="0"/>
              </a:ext>
            </a:extLst>
          </a:blip>
          <a:srcRect r="36066"/>
          <a:stretch/>
        </p:blipFill>
        <p:spPr bwMode="auto">
          <a:xfrm>
            <a:off x="611819" y="1782366"/>
            <a:ext cx="2131381" cy="42312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矩形 2"/>
          <p:cNvSpPr/>
          <p:nvPr/>
        </p:nvSpPr>
        <p:spPr bwMode="auto">
          <a:xfrm>
            <a:off x="842113" y="4737700"/>
            <a:ext cx="1112108" cy="510746"/>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pic>
        <p:nvPicPr>
          <p:cNvPr id="59394" name="Picture 2" descr="C:\Users\Administrator\Documents\youdu\72828963-124604-dg_lijian1\image\temp\{9c618248-efd5-4bec-a8f0-495a4696a55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503" y="1782366"/>
            <a:ext cx="2356022" cy="43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9395" name="Picture 3" descr="C:\Users\Administrator\Documents\youdu\72828963-124604-dg_lijian1\image\temp\{b6af0355-307a-41f5-8fde-02418796b6cd}.png"/>
          <p:cNvPicPr>
            <a:picLocks noChangeAspect="1" noChangeArrowheads="1"/>
          </p:cNvPicPr>
          <p:nvPr/>
        </p:nvPicPr>
        <p:blipFill rotWithShape="1">
          <a:blip r:embed="rId5">
            <a:extLst>
              <a:ext uri="{28A0092B-C50C-407E-A947-70E740481C1C}">
                <a14:useLocalDpi xmlns:a14="http://schemas.microsoft.com/office/drawing/2010/main" val="0"/>
              </a:ext>
            </a:extLst>
          </a:blip>
          <a:srcRect r="19074"/>
          <a:stretch/>
        </p:blipFill>
        <p:spPr bwMode="auto">
          <a:xfrm>
            <a:off x="5524757" y="3851447"/>
            <a:ext cx="3075545" cy="2162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29729" y="1381874"/>
            <a:ext cx="7570573" cy="338554"/>
          </a:xfrm>
          <a:prstGeom prst="rect">
            <a:avLst/>
          </a:prstGeom>
          <a:noFill/>
        </p:spPr>
        <p:txBody>
          <a:bodyPr wrap="square" rtlCol="0">
            <a:spAutoFit/>
          </a:bodyPr>
          <a:lstStyle/>
          <a:p>
            <a:r>
              <a:rPr lang="zh-CN" altLang="en-US" sz="1600" dirty="0" smtClean="0">
                <a:latin typeface="方正大黑简体" panose="03000509000000000000" pitchFamily="65" charset="-122"/>
                <a:ea typeface="方正大黑简体" panose="03000509000000000000" pitchFamily="65" charset="-122"/>
              </a:rPr>
              <a:t>在水驱模型的基础上，添加控制化学驱的关键字，建立聚表二元驱模型</a:t>
            </a:r>
            <a:endParaRPr lang="zh-CN" altLang="en-US" sz="1600" dirty="0">
              <a:latin typeface="方正大黑简体" panose="03000509000000000000" pitchFamily="65" charset="-122"/>
              <a:ea typeface="方正大黑简体" panose="03000509000000000000" pitchFamily="65" charset="-122"/>
            </a:endParaRPr>
          </a:p>
        </p:txBody>
      </p:sp>
      <p:sp>
        <p:nvSpPr>
          <p:cNvPr id="11" name="矩形 10"/>
          <p:cNvSpPr/>
          <p:nvPr/>
        </p:nvSpPr>
        <p:spPr bwMode="auto">
          <a:xfrm>
            <a:off x="2891362" y="1771954"/>
            <a:ext cx="2389091" cy="4320000"/>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2" name="矩形 11"/>
          <p:cNvSpPr/>
          <p:nvPr/>
        </p:nvSpPr>
        <p:spPr bwMode="auto">
          <a:xfrm>
            <a:off x="5524756" y="5027260"/>
            <a:ext cx="3075545" cy="996774"/>
          </a:xfrm>
          <a:prstGeom prst="rect">
            <a:avLst/>
          </a:prstGeom>
          <a:noFill/>
          <a:ln w="1905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Tree>
    <p:extLst>
      <p:ext uri="{BB962C8B-B14F-4D97-AF65-F5344CB8AC3E}">
        <p14:creationId xmlns:p14="http://schemas.microsoft.com/office/powerpoint/2010/main" val="20916410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B21DB017-5FF6-4941-8BCA-D4BD24E95499}"/>
              </a:ext>
            </a:extLst>
          </p:cNvPr>
          <p:cNvSpPr txBox="1"/>
          <p:nvPr/>
        </p:nvSpPr>
        <p:spPr>
          <a:xfrm>
            <a:off x="323528" y="981382"/>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2</a:t>
            </a:r>
            <a:r>
              <a:rPr lang="zh-CN" altLang="en-US" dirty="0">
                <a:solidFill>
                  <a:srgbClr val="FF0000"/>
                </a:solidFill>
                <a:latin typeface="方正大黑简体" panose="03000509000000000000" pitchFamily="65" charset="-122"/>
                <a:ea typeface="方正大黑简体" panose="03000509000000000000" pitchFamily="65" charset="-122"/>
              </a:rPr>
              <a:t>、模型建立</a:t>
            </a:r>
          </a:p>
        </p:txBody>
      </p:sp>
      <p:pic>
        <p:nvPicPr>
          <p:cNvPr id="59397" name="Picture 5" descr="C:\Users\Administrator\Documents\youdu\72828963-124604-dg_lijian1\image\temp\{d0f13302-8b53-4a68-82a3-dad65dcef02f}.png"/>
          <p:cNvPicPr>
            <a:picLocks noChangeAspect="1" noChangeArrowheads="1"/>
          </p:cNvPicPr>
          <p:nvPr/>
        </p:nvPicPr>
        <p:blipFill rotWithShape="1">
          <a:blip r:embed="rId3">
            <a:extLst>
              <a:ext uri="{28A0092B-C50C-407E-A947-70E740481C1C}">
                <a14:useLocalDpi xmlns:a14="http://schemas.microsoft.com/office/drawing/2010/main" val="0"/>
              </a:ext>
            </a:extLst>
          </a:blip>
          <a:srcRect l="1841" r="12470"/>
          <a:stretch/>
        </p:blipFill>
        <p:spPr bwMode="auto">
          <a:xfrm>
            <a:off x="472118" y="2025739"/>
            <a:ext cx="3901440" cy="44125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圆角矩形 4"/>
          <p:cNvSpPr/>
          <p:nvPr/>
        </p:nvSpPr>
        <p:spPr bwMode="auto">
          <a:xfrm>
            <a:off x="472118" y="4751207"/>
            <a:ext cx="3181672" cy="550997"/>
          </a:xfrm>
          <a:prstGeom prst="round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gn="ctr">
              <a:lnSpc>
                <a:spcPct val="150000"/>
              </a:lnSpc>
            </a:pPr>
            <a:endParaRPr lang="zh-CN" altLang="en-US" sz="2000" dirty="0">
              <a:solidFill>
                <a:srgbClr val="C00000"/>
              </a:solidFill>
              <a:latin typeface="方正大黑简体" panose="03000509000000000000" pitchFamily="65" charset="-122"/>
              <a:ea typeface="方正大黑简体" panose="03000509000000000000" pitchFamily="65" charset="-122"/>
            </a:endParaRPr>
          </a:p>
        </p:txBody>
      </p:sp>
      <p:sp>
        <p:nvSpPr>
          <p:cNvPr id="6" name="文本框 5"/>
          <p:cNvSpPr txBox="1"/>
          <p:nvPr/>
        </p:nvSpPr>
        <p:spPr>
          <a:xfrm>
            <a:off x="1259216" y="5083618"/>
            <a:ext cx="2187887" cy="307777"/>
          </a:xfrm>
          <a:prstGeom prst="rect">
            <a:avLst/>
          </a:prstGeom>
          <a:noFill/>
        </p:spPr>
        <p:txBody>
          <a:bodyPr wrap="square" rtlCol="0">
            <a:spAutoFit/>
          </a:bodyPr>
          <a:lstStyle/>
          <a:p>
            <a:r>
              <a:rPr lang="zh-CN" altLang="en-US" sz="1400" dirty="0" smtClean="0">
                <a:solidFill>
                  <a:srgbClr val="C00000"/>
                </a:solidFill>
                <a:latin typeface="方正大黑简体" panose="03000509000000000000" pitchFamily="65" charset="-122"/>
                <a:ea typeface="方正大黑简体" panose="03000509000000000000" pitchFamily="65" charset="-122"/>
              </a:rPr>
              <a:t>表活剂影响后的相对相渗</a:t>
            </a:r>
            <a:endParaRPr lang="zh-CN" altLang="en-US" sz="1400" dirty="0">
              <a:solidFill>
                <a:srgbClr val="C00000"/>
              </a:solidFill>
              <a:latin typeface="方正大黑简体" panose="03000509000000000000" pitchFamily="65" charset="-122"/>
              <a:ea typeface="方正大黑简体" panose="03000509000000000000" pitchFamily="65" charset="-122"/>
            </a:endParaRPr>
          </a:p>
        </p:txBody>
      </p:sp>
      <p:sp>
        <p:nvSpPr>
          <p:cNvPr id="17" name="文本框 16"/>
          <p:cNvSpPr txBox="1"/>
          <p:nvPr/>
        </p:nvSpPr>
        <p:spPr>
          <a:xfrm>
            <a:off x="3460450" y="3601947"/>
            <a:ext cx="913108" cy="307777"/>
          </a:xfrm>
          <a:prstGeom prst="rect">
            <a:avLst/>
          </a:prstGeom>
          <a:noFill/>
        </p:spPr>
        <p:txBody>
          <a:bodyPr wrap="square" rtlCol="0">
            <a:spAutoFit/>
          </a:bodyPr>
          <a:lstStyle/>
          <a:p>
            <a:r>
              <a:rPr lang="zh-CN" altLang="en-US" sz="1400" dirty="0" smtClean="0">
                <a:solidFill>
                  <a:srgbClr val="C00000"/>
                </a:solidFill>
                <a:latin typeface="方正大黑简体" panose="03000509000000000000" pitchFamily="65" charset="-122"/>
                <a:ea typeface="方正大黑简体" panose="03000509000000000000" pitchFamily="65" charset="-122"/>
              </a:rPr>
              <a:t>油水相渗</a:t>
            </a:r>
            <a:endParaRPr lang="zh-CN" altLang="en-US" sz="1400" dirty="0">
              <a:solidFill>
                <a:srgbClr val="C00000"/>
              </a:solidFill>
              <a:latin typeface="方正大黑简体" panose="03000509000000000000" pitchFamily="65" charset="-122"/>
              <a:ea typeface="方正大黑简体" panose="03000509000000000000" pitchFamily="65" charset="-122"/>
            </a:endParaRPr>
          </a:p>
        </p:txBody>
      </p:sp>
      <p:sp>
        <p:nvSpPr>
          <p:cNvPr id="7" name="文本框 6"/>
          <p:cNvSpPr txBox="1"/>
          <p:nvPr/>
        </p:nvSpPr>
        <p:spPr>
          <a:xfrm>
            <a:off x="1013460" y="1413936"/>
            <a:ext cx="7978140" cy="369332"/>
          </a:xfrm>
          <a:prstGeom prst="rect">
            <a:avLst/>
          </a:prstGeom>
          <a:noFill/>
        </p:spPr>
        <p:txBody>
          <a:bodyPr wrap="square" rtlCol="0">
            <a:spAutoFit/>
          </a:bodyPr>
          <a:lstStyle/>
          <a:p>
            <a:r>
              <a:rPr lang="zh-CN" altLang="en-US" dirty="0" smtClean="0">
                <a:latin typeface="方正大黑简体" panose="03000509000000000000" pitchFamily="65" charset="-122"/>
                <a:ea typeface="方正大黑简体" panose="03000509000000000000" pitchFamily="65" charset="-122"/>
              </a:rPr>
              <a:t>表活剂的作用是降低油水界面张力，实现部分残余油转化为可动油</a:t>
            </a:r>
            <a:endParaRPr lang="zh-CN" altLang="en-US" dirty="0">
              <a:latin typeface="方正大黑简体" panose="03000509000000000000" pitchFamily="65" charset="-122"/>
              <a:ea typeface="方正大黑简体" panose="03000509000000000000" pitchFamily="65" charset="-122"/>
            </a:endParaRPr>
          </a:p>
        </p:txBody>
      </p:sp>
      <p:sp>
        <p:nvSpPr>
          <p:cNvPr id="19" name="文本框 18"/>
          <p:cNvSpPr txBox="1"/>
          <p:nvPr/>
        </p:nvSpPr>
        <p:spPr>
          <a:xfrm>
            <a:off x="2183130" y="5452719"/>
            <a:ext cx="1470660" cy="307777"/>
          </a:xfrm>
          <a:prstGeom prst="rect">
            <a:avLst/>
          </a:prstGeom>
          <a:noFill/>
        </p:spPr>
        <p:txBody>
          <a:bodyPr wrap="square" rtlCol="0">
            <a:spAutoFit/>
          </a:bodyPr>
          <a:lstStyle/>
          <a:p>
            <a:r>
              <a:rPr lang="zh-CN" altLang="en-US" sz="1400" dirty="0" smtClean="0">
                <a:solidFill>
                  <a:srgbClr val="C00000"/>
                </a:solidFill>
                <a:latin typeface="方正大黑简体" panose="03000509000000000000" pitchFamily="65" charset="-122"/>
                <a:ea typeface="方正大黑简体" panose="03000509000000000000" pitchFamily="65" charset="-122"/>
              </a:rPr>
              <a:t>聚合物岩石属性</a:t>
            </a:r>
            <a:endParaRPr lang="zh-CN" altLang="en-US" sz="1400" dirty="0">
              <a:solidFill>
                <a:srgbClr val="C00000"/>
              </a:solidFill>
              <a:latin typeface="方正大黑简体" panose="03000509000000000000" pitchFamily="65" charset="-122"/>
              <a:ea typeface="方正大黑简体" panose="03000509000000000000" pitchFamily="65" charset="-122"/>
            </a:endParaRPr>
          </a:p>
        </p:txBody>
      </p:sp>
      <p:sp>
        <p:nvSpPr>
          <p:cNvPr id="13" name="文本框 12"/>
          <p:cNvSpPr txBox="1"/>
          <p:nvPr/>
        </p:nvSpPr>
        <p:spPr>
          <a:xfrm>
            <a:off x="4708535" y="2873751"/>
            <a:ext cx="3657600" cy="2540504"/>
          </a:xfrm>
          <a:prstGeom prst="rect">
            <a:avLst/>
          </a:prstGeom>
          <a:noFill/>
        </p:spPr>
        <p:txBody>
          <a:bodyPr wrap="square" rtlCol="0">
            <a:spAutoFit/>
          </a:bodyPr>
          <a:lstStyle/>
          <a:p>
            <a:pPr>
              <a:lnSpc>
                <a:spcPct val="150000"/>
              </a:lnSpc>
            </a:pPr>
            <a:r>
              <a:rPr lang="zh-CN" altLang="en-US" dirty="0" smtClean="0">
                <a:latin typeface="方正大黑简体" panose="03000509000000000000" pitchFamily="65" charset="-122"/>
                <a:ea typeface="方正大黑简体" panose="03000509000000000000" pitchFamily="65" charset="-122"/>
              </a:rPr>
              <a:t>     同一个网格节点可以设置多条相渗</a:t>
            </a:r>
            <a:endParaRPr lang="en-US" altLang="zh-CN" dirty="0" smtClean="0">
              <a:latin typeface="方正大黑简体" panose="03000509000000000000" pitchFamily="65" charset="-122"/>
              <a:ea typeface="方正大黑简体" panose="03000509000000000000" pitchFamily="65" charset="-122"/>
            </a:endParaRPr>
          </a:p>
          <a:p>
            <a:pPr>
              <a:lnSpc>
                <a:spcPct val="150000"/>
              </a:lnSpc>
            </a:pPr>
            <a:r>
              <a:rPr lang="en-US" altLang="zh-CN" dirty="0">
                <a:latin typeface="方正大黑简体" panose="03000509000000000000" pitchFamily="65" charset="-122"/>
                <a:ea typeface="方正大黑简体" panose="03000509000000000000" pitchFamily="65" charset="-122"/>
              </a:rPr>
              <a:t> </a:t>
            </a:r>
            <a:r>
              <a:rPr lang="en-US" altLang="zh-CN" dirty="0" smtClean="0">
                <a:latin typeface="方正大黑简体" panose="03000509000000000000" pitchFamily="65" charset="-122"/>
                <a:ea typeface="方正大黑简体" panose="03000509000000000000" pitchFamily="65" charset="-122"/>
              </a:rPr>
              <a:t>    </a:t>
            </a:r>
            <a:r>
              <a:rPr lang="zh-CN" altLang="en-US" dirty="0" smtClean="0">
                <a:latin typeface="方正大黑简体" panose="03000509000000000000" pitchFamily="65" charset="-122"/>
                <a:ea typeface="方正大黑简体" panose="03000509000000000000" pitchFamily="65" charset="-122"/>
              </a:rPr>
              <a:t>当模型的驱替液中含有表活剂时，表征表活剂在油藏中的起效是通过在网格节点处增加受表活剂影响后的油藏油水相对渗透率曲线</a:t>
            </a:r>
            <a:endParaRPr lang="zh-CN" altLang="en-US" dirty="0">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3396406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C:\Users\Administrator\Documents\youdu\72828963-124604-dg_lijian1\image\temp\{716206cb-5ada-452b-8bc5-ec017ff463ac}.png"/>
          <p:cNvPicPr>
            <a:picLocks noChangeAspect="1" noChangeArrowheads="1"/>
          </p:cNvPicPr>
          <p:nvPr/>
        </p:nvPicPr>
        <p:blipFill rotWithShape="1">
          <a:blip r:embed="rId2">
            <a:extLst>
              <a:ext uri="{28A0092B-C50C-407E-A947-70E740481C1C}">
                <a14:useLocalDpi xmlns:a14="http://schemas.microsoft.com/office/drawing/2010/main" val="0"/>
              </a:ext>
            </a:extLst>
          </a:blip>
          <a:srcRect l="376" t="12942" r="17250"/>
          <a:stretch/>
        </p:blipFill>
        <p:spPr bwMode="auto">
          <a:xfrm>
            <a:off x="1261110" y="2040979"/>
            <a:ext cx="2644140" cy="43949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4080832" y="2040979"/>
            <a:ext cx="3456325" cy="4394904"/>
          </a:xfrm>
          <a:prstGeom prst="rect">
            <a:avLst/>
          </a:prstGeom>
          <a:ln>
            <a:solidFill>
              <a:schemeClr val="tx1"/>
            </a:solidFill>
          </a:ln>
        </p:spPr>
      </p:pic>
      <p:sp>
        <p:nvSpPr>
          <p:cNvPr id="5" name="文本框 4"/>
          <p:cNvSpPr txBox="1"/>
          <p:nvPr/>
        </p:nvSpPr>
        <p:spPr>
          <a:xfrm>
            <a:off x="5707380" y="5219950"/>
            <a:ext cx="1706880" cy="461665"/>
          </a:xfrm>
          <a:prstGeom prst="rect">
            <a:avLst/>
          </a:prstGeom>
          <a:noFill/>
        </p:spPr>
        <p:txBody>
          <a:bodyPr wrap="square" rtlCol="0">
            <a:spAutoFit/>
          </a:bodyPr>
          <a:lstStyle/>
          <a:p>
            <a:r>
              <a:rPr lang="zh-CN" altLang="en-US" sz="1200" dirty="0" smtClean="0">
                <a:solidFill>
                  <a:srgbClr val="C00000"/>
                </a:solidFill>
              </a:rPr>
              <a:t>混相函数：表征不同表活剂浓度下的混相函数</a:t>
            </a:r>
            <a:endParaRPr lang="zh-CN" altLang="en-US" sz="1200" dirty="0">
              <a:solidFill>
                <a:srgbClr val="C00000"/>
              </a:solidFill>
            </a:endParaRPr>
          </a:p>
        </p:txBody>
      </p:sp>
      <p:sp>
        <p:nvSpPr>
          <p:cNvPr id="10" name="文本框 9">
            <a:extLst>
              <a:ext uri="{FF2B5EF4-FFF2-40B4-BE49-F238E27FC236}">
                <a16:creationId xmlns:a16="http://schemas.microsoft.com/office/drawing/2014/main" id="{B21DB017-5FF6-4941-8BCA-D4BD24E95499}"/>
              </a:ext>
            </a:extLst>
          </p:cNvPr>
          <p:cNvSpPr txBox="1"/>
          <p:nvPr/>
        </p:nvSpPr>
        <p:spPr>
          <a:xfrm>
            <a:off x="323528" y="981382"/>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2</a:t>
            </a:r>
            <a:r>
              <a:rPr lang="zh-CN" altLang="en-US" dirty="0">
                <a:solidFill>
                  <a:srgbClr val="FF0000"/>
                </a:solidFill>
                <a:latin typeface="方正大黑简体" panose="03000509000000000000" pitchFamily="65" charset="-122"/>
                <a:ea typeface="方正大黑简体" panose="03000509000000000000" pitchFamily="65" charset="-122"/>
              </a:rPr>
              <a:t>、模型建立</a:t>
            </a:r>
          </a:p>
        </p:txBody>
      </p:sp>
      <p:sp>
        <p:nvSpPr>
          <p:cNvPr id="14" name="文本框 13"/>
          <p:cNvSpPr txBox="1"/>
          <p:nvPr/>
        </p:nvSpPr>
        <p:spPr>
          <a:xfrm>
            <a:off x="1036320" y="1576099"/>
            <a:ext cx="7193280" cy="338554"/>
          </a:xfrm>
          <a:prstGeom prst="rect">
            <a:avLst/>
          </a:prstGeom>
          <a:noFill/>
        </p:spPr>
        <p:txBody>
          <a:bodyPr wrap="square" rtlCol="0">
            <a:spAutoFit/>
          </a:bodyPr>
          <a:lstStyle/>
          <a:p>
            <a:r>
              <a:rPr lang="zh-CN" altLang="en-US" sz="1600" dirty="0" smtClean="0">
                <a:latin typeface="方正大黑简体" panose="03000509000000000000" pitchFamily="65" charset="-122"/>
                <a:ea typeface="方正大黑简体" panose="03000509000000000000" pitchFamily="65" charset="-122"/>
              </a:rPr>
              <a:t>建立表征聚合物吸附及表活剂吸附、混相关系的函数的岩石流体模型</a:t>
            </a:r>
            <a:endParaRPr lang="zh-CN" altLang="en-US" sz="1600" dirty="0">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4923635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21DB017-5FF6-4941-8BCA-D4BD24E95499}"/>
              </a:ext>
            </a:extLst>
          </p:cNvPr>
          <p:cNvSpPr txBox="1"/>
          <p:nvPr/>
        </p:nvSpPr>
        <p:spPr>
          <a:xfrm>
            <a:off x="323528" y="981382"/>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2</a:t>
            </a:r>
            <a:r>
              <a:rPr lang="zh-CN" altLang="en-US" dirty="0">
                <a:solidFill>
                  <a:srgbClr val="FF0000"/>
                </a:solidFill>
                <a:latin typeface="方正大黑简体" panose="03000509000000000000" pitchFamily="65" charset="-122"/>
                <a:ea typeface="方正大黑简体" panose="03000509000000000000" pitchFamily="65" charset="-122"/>
              </a:rPr>
              <a:t>、模型建立</a:t>
            </a:r>
          </a:p>
        </p:txBody>
      </p:sp>
      <p:sp>
        <p:nvSpPr>
          <p:cNvPr id="9" name="文本框 8"/>
          <p:cNvSpPr txBox="1"/>
          <p:nvPr/>
        </p:nvSpPr>
        <p:spPr>
          <a:xfrm>
            <a:off x="1120140" y="1650636"/>
            <a:ext cx="6172200" cy="338554"/>
          </a:xfrm>
          <a:prstGeom prst="rect">
            <a:avLst/>
          </a:prstGeom>
          <a:noFill/>
        </p:spPr>
        <p:txBody>
          <a:bodyPr wrap="square" rtlCol="0">
            <a:spAutoFit/>
          </a:bodyPr>
          <a:lstStyle/>
          <a:p>
            <a:r>
              <a:rPr lang="zh-CN" altLang="en-US" sz="1600" dirty="0" smtClean="0">
                <a:latin typeface="方正大黑简体" panose="03000509000000000000" pitchFamily="65" charset="-122"/>
                <a:ea typeface="方正大黑简体" panose="03000509000000000000" pitchFamily="65" charset="-122"/>
              </a:rPr>
              <a:t>动态模型中：输入注入聚合物及表活剂的浓度，单位：</a:t>
            </a:r>
            <a:r>
              <a:rPr lang="en-US" altLang="zh-CN" sz="1600" dirty="0" smtClean="0">
                <a:latin typeface="方正大黑简体" panose="03000509000000000000" pitchFamily="65" charset="-122"/>
                <a:ea typeface="方正大黑简体" panose="03000509000000000000" pitchFamily="65" charset="-122"/>
              </a:rPr>
              <a:t>kg/m</a:t>
            </a:r>
            <a:r>
              <a:rPr lang="en-US" altLang="zh-CN" sz="1600" baseline="30000" dirty="0" smtClean="0">
                <a:latin typeface="方正大黑简体" panose="03000509000000000000" pitchFamily="65" charset="-122"/>
                <a:ea typeface="方正大黑简体" panose="03000509000000000000" pitchFamily="65" charset="-122"/>
              </a:rPr>
              <a:t>3</a:t>
            </a:r>
            <a:endParaRPr lang="zh-CN" altLang="en-US" sz="1600" baseline="30000" dirty="0">
              <a:latin typeface="方正大黑简体" panose="03000509000000000000" pitchFamily="65" charset="-122"/>
              <a:ea typeface="方正大黑简体" panose="03000509000000000000" pitchFamily="65" charset="-122"/>
            </a:endParaRPr>
          </a:p>
        </p:txBody>
      </p:sp>
      <p:pic>
        <p:nvPicPr>
          <p:cNvPr id="61442" name="Picture 2" descr="C:\Users\Administrator\Documents\youdu\72828963-124604-dg_lijian1\image\temp\{4630a7d9-7356-4427-b76e-e291ae3b597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 y="2122645"/>
            <a:ext cx="3695700" cy="41948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1443" name="Picture 3" descr="C:\Users\Administrator\Documents\youdu\72828963-124604-dg_lijian1\image\temp\{0a2895a7-25d4-471a-93ef-ad4b9a28e6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122646"/>
            <a:ext cx="4095750" cy="41948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6989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B21DB017-5FF6-4941-8BCA-D4BD24E95499}"/>
              </a:ext>
            </a:extLst>
          </p:cNvPr>
          <p:cNvSpPr txBox="1"/>
          <p:nvPr/>
        </p:nvSpPr>
        <p:spPr>
          <a:xfrm>
            <a:off x="323528" y="981382"/>
            <a:ext cx="5976664" cy="369332"/>
          </a:xfrm>
          <a:prstGeom prst="rect">
            <a:avLst/>
          </a:prstGeom>
          <a:noFill/>
        </p:spPr>
        <p:txBody>
          <a:bodyPr wrap="square" rtlCol="0">
            <a:spAutoFit/>
          </a:bodyPr>
          <a:lstStyle/>
          <a:p>
            <a:r>
              <a:rPr lang="en-US" altLang="zh-CN" dirty="0">
                <a:solidFill>
                  <a:srgbClr val="FF0000"/>
                </a:solidFill>
                <a:latin typeface="方正大黑简体" panose="03000509000000000000" pitchFamily="65" charset="-122"/>
                <a:ea typeface="方正大黑简体" panose="03000509000000000000" pitchFamily="65" charset="-122"/>
              </a:rPr>
              <a:t>3</a:t>
            </a:r>
            <a:r>
              <a:rPr lang="zh-CN" altLang="en-US" dirty="0">
                <a:solidFill>
                  <a:srgbClr val="FF0000"/>
                </a:solidFill>
                <a:latin typeface="方正大黑简体" panose="03000509000000000000" pitchFamily="65" charset="-122"/>
                <a:ea typeface="方正大黑简体" panose="03000509000000000000" pitchFamily="65" charset="-122"/>
              </a:rPr>
              <a:t>、历史拟合</a:t>
            </a:r>
          </a:p>
        </p:txBody>
      </p:sp>
      <p:graphicFrame>
        <p:nvGraphicFramePr>
          <p:cNvPr id="4" name="表格 3">
            <a:extLst>
              <a:ext uri="{FF2B5EF4-FFF2-40B4-BE49-F238E27FC236}">
                <a16:creationId xmlns:a16="http://schemas.microsoft.com/office/drawing/2014/main" id="{01B204B3-B1C8-47A1-9DEE-9656EC793829}"/>
              </a:ext>
            </a:extLst>
          </p:cNvPr>
          <p:cNvGraphicFramePr>
            <a:graphicFrameLocks noGrp="1"/>
          </p:cNvGraphicFramePr>
          <p:nvPr>
            <p:extLst/>
          </p:nvPr>
        </p:nvGraphicFramePr>
        <p:xfrm>
          <a:off x="2608167" y="3684531"/>
          <a:ext cx="5799658" cy="2639693"/>
        </p:xfrm>
        <a:graphic>
          <a:graphicData uri="http://schemas.openxmlformats.org/drawingml/2006/table">
            <a:tbl>
              <a:tblPr>
                <a:tableStyleId>{5C22544A-7EE6-4342-B048-85BDC9FD1C3A}</a:tableStyleId>
              </a:tblPr>
              <a:tblGrid>
                <a:gridCol w="935568">
                  <a:extLst>
                    <a:ext uri="{9D8B030D-6E8A-4147-A177-3AD203B41FA5}">
                      <a16:colId xmlns:a16="http://schemas.microsoft.com/office/drawing/2014/main" val="2296314073"/>
                    </a:ext>
                  </a:extLst>
                </a:gridCol>
                <a:gridCol w="935568">
                  <a:extLst>
                    <a:ext uri="{9D8B030D-6E8A-4147-A177-3AD203B41FA5}">
                      <a16:colId xmlns:a16="http://schemas.microsoft.com/office/drawing/2014/main" val="1730756428"/>
                    </a:ext>
                  </a:extLst>
                </a:gridCol>
                <a:gridCol w="935568">
                  <a:extLst>
                    <a:ext uri="{9D8B030D-6E8A-4147-A177-3AD203B41FA5}">
                      <a16:colId xmlns:a16="http://schemas.microsoft.com/office/drawing/2014/main" val="721303692"/>
                    </a:ext>
                  </a:extLst>
                </a:gridCol>
                <a:gridCol w="1208443">
                  <a:extLst>
                    <a:ext uri="{9D8B030D-6E8A-4147-A177-3AD203B41FA5}">
                      <a16:colId xmlns:a16="http://schemas.microsoft.com/office/drawing/2014/main" val="2527963703"/>
                    </a:ext>
                  </a:extLst>
                </a:gridCol>
                <a:gridCol w="1784511">
                  <a:extLst>
                    <a:ext uri="{9D8B030D-6E8A-4147-A177-3AD203B41FA5}">
                      <a16:colId xmlns:a16="http://schemas.microsoft.com/office/drawing/2014/main" val="3870923520"/>
                    </a:ext>
                  </a:extLst>
                </a:gridCol>
              </a:tblGrid>
              <a:tr h="377099">
                <a:tc gridSpan="5">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一期</a:t>
                      </a:r>
                      <a:r>
                        <a:rPr lang="en-US" altLang="zh-CN" sz="1100" u="none" strike="noStrike" dirty="0">
                          <a:effectLst/>
                          <a:latin typeface="方正大黑简体" panose="03000509000000000000" pitchFamily="65" charset="-122"/>
                          <a:ea typeface="方正大黑简体" panose="03000509000000000000" pitchFamily="65" charset="-122"/>
                        </a:rPr>
                        <a:t>+</a:t>
                      </a:r>
                      <a:r>
                        <a:rPr lang="zh-CN" altLang="en-US" sz="1100" u="none" strike="noStrike" dirty="0">
                          <a:effectLst/>
                          <a:latin typeface="方正大黑简体" panose="03000509000000000000" pitchFamily="65" charset="-122"/>
                          <a:ea typeface="方正大黑简体" panose="03000509000000000000" pitchFamily="65" charset="-122"/>
                        </a:rPr>
                        <a:t>二期总储量及孔隙体积</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hMerge="1">
                  <a:txBody>
                    <a:bodyPr/>
                    <a:lstStyle/>
                    <a:p>
                      <a:endParaRPr lang="zh-CN" altLang="en-US"/>
                    </a:p>
                  </a:txBody>
                  <a:tcPr/>
                </a:tc>
                <a:tc hMerge="1">
                  <a:txBody>
                    <a:bodyPr/>
                    <a:lstStyle/>
                    <a:p>
                      <a:endParaRPr lang="zh-CN" altLang="en-US"/>
                    </a:p>
                  </a:txBody>
                  <a:tcPr/>
                </a:tc>
                <a:tc hMerge="1">
                  <a:txBody>
                    <a:bodyPr/>
                    <a:lstStyle/>
                    <a:p>
                      <a:pPr algn="l" fontAlgn="ct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562097945"/>
                  </a:ext>
                </a:extLst>
              </a:tr>
              <a:tr h="377099">
                <a:tc>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序号</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单砂层</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油（万方）</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zh-CN" altLang="en-US" sz="1100" u="none" strike="noStrike">
                          <a:effectLst/>
                          <a:latin typeface="方正大黑简体" panose="03000509000000000000" pitchFamily="65" charset="-122"/>
                          <a:ea typeface="方正大黑简体" panose="03000509000000000000" pitchFamily="65" charset="-122"/>
                        </a:rPr>
                        <a:t>油（万吨）</a:t>
                      </a:r>
                      <a:endParaRPr lang="zh-CN" altLang="en-US" sz="1100" b="0" i="0" u="none" strike="noStrike">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孔隙体积（万方）</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339028854"/>
                  </a:ext>
                </a:extLst>
              </a:tr>
              <a:tr h="377099">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23</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sz="1100" u="none" strike="noStrike" dirty="0">
                          <a:effectLst/>
                          <a:latin typeface="方正大黑简体" panose="03000509000000000000" pitchFamily="65" charset="-122"/>
                          <a:ea typeface="方正大黑简体" panose="03000509000000000000" pitchFamily="65" charset="-122"/>
                        </a:rPr>
                        <a:t>ZⅤ-6-1</a:t>
                      </a:r>
                      <a:endParaRPr lang="en-US" sz="1100" b="0" i="0" u="none" strike="noStrike" dirty="0">
                        <a:solidFill>
                          <a:srgbClr val="FF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108.53</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103.21</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184.68</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1782975130"/>
                  </a:ext>
                </a:extLst>
              </a:tr>
              <a:tr h="377099">
                <a:tc>
                  <a:txBody>
                    <a:bodyPr/>
                    <a:lstStyle/>
                    <a:p>
                      <a:pPr algn="ctr" fontAlgn="ctr"/>
                      <a:r>
                        <a:rPr lang="en-US" altLang="zh-CN" sz="1100" u="none" strike="noStrike">
                          <a:effectLst/>
                          <a:latin typeface="方正大黑简体" panose="03000509000000000000" pitchFamily="65" charset="-122"/>
                          <a:ea typeface="方正大黑简体" panose="03000509000000000000" pitchFamily="65" charset="-122"/>
                        </a:rPr>
                        <a:t>24</a:t>
                      </a:r>
                      <a:endParaRPr lang="en-US" altLang="zh-CN" sz="1100" b="0" i="0" u="none" strike="noStrike">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sz="1100" u="none" strike="noStrike">
                          <a:effectLst/>
                          <a:latin typeface="方正大黑简体" panose="03000509000000000000" pitchFamily="65" charset="-122"/>
                          <a:ea typeface="方正大黑简体" panose="03000509000000000000" pitchFamily="65" charset="-122"/>
                        </a:rPr>
                        <a:t>ZⅤ-6-2</a:t>
                      </a:r>
                      <a:endParaRPr lang="en-US" sz="1100" b="0" i="0" u="none" strike="noStrike">
                        <a:solidFill>
                          <a:srgbClr val="FF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158.65</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150.88</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269.97</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1660877081"/>
                  </a:ext>
                </a:extLst>
              </a:tr>
              <a:tr h="377099">
                <a:tc>
                  <a:txBody>
                    <a:bodyPr/>
                    <a:lstStyle/>
                    <a:p>
                      <a:pPr algn="ctr" fontAlgn="ctr"/>
                      <a:r>
                        <a:rPr lang="en-US" altLang="zh-CN" sz="1100" u="none" strike="noStrike">
                          <a:effectLst/>
                          <a:latin typeface="方正大黑简体" panose="03000509000000000000" pitchFamily="65" charset="-122"/>
                          <a:ea typeface="方正大黑简体" panose="03000509000000000000" pitchFamily="65" charset="-122"/>
                        </a:rPr>
                        <a:t>25</a:t>
                      </a:r>
                      <a:endParaRPr lang="en-US" altLang="zh-CN" sz="1100" b="0" i="0" u="none" strike="noStrike">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sz="1100" u="none" strike="noStrike">
                          <a:effectLst/>
                          <a:latin typeface="方正大黑简体" panose="03000509000000000000" pitchFamily="65" charset="-122"/>
                          <a:ea typeface="方正大黑简体" panose="03000509000000000000" pitchFamily="65" charset="-122"/>
                        </a:rPr>
                        <a:t>ZⅤ-7-1</a:t>
                      </a:r>
                      <a:endParaRPr lang="en-US" sz="1100" b="0" i="0" u="none" strike="noStrike">
                        <a:solidFill>
                          <a:srgbClr val="FF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102.72</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97.69</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174.79</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1522450377"/>
                  </a:ext>
                </a:extLst>
              </a:tr>
              <a:tr h="377099">
                <a:tc>
                  <a:txBody>
                    <a:bodyPr/>
                    <a:lstStyle/>
                    <a:p>
                      <a:pPr algn="ctr" fontAlgn="ctr"/>
                      <a:r>
                        <a:rPr lang="en-US" altLang="zh-CN" sz="1100" u="none" strike="noStrike">
                          <a:effectLst/>
                          <a:latin typeface="方正大黑简体" panose="03000509000000000000" pitchFamily="65" charset="-122"/>
                          <a:ea typeface="方正大黑简体" panose="03000509000000000000" pitchFamily="65" charset="-122"/>
                        </a:rPr>
                        <a:t>26</a:t>
                      </a:r>
                      <a:endParaRPr lang="en-US" altLang="zh-CN" sz="1100" b="0" i="0" u="none" strike="noStrike">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sz="1100" u="none" strike="noStrike">
                          <a:effectLst/>
                          <a:latin typeface="方正大黑简体" panose="03000509000000000000" pitchFamily="65" charset="-122"/>
                          <a:ea typeface="方正大黑简体" panose="03000509000000000000" pitchFamily="65" charset="-122"/>
                        </a:rPr>
                        <a:t>ZⅤ-7-2</a:t>
                      </a:r>
                      <a:endParaRPr lang="en-US" sz="1100" b="0" i="0" u="none" strike="noStrike">
                        <a:solidFill>
                          <a:srgbClr val="FF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75.64</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71.94</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128.72</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2470185384"/>
                  </a:ext>
                </a:extLst>
              </a:tr>
              <a:tr h="377099">
                <a:tc>
                  <a:txBody>
                    <a:bodyPr/>
                    <a:lstStyle/>
                    <a:p>
                      <a:pPr algn="ctr" fontAlgn="ctr"/>
                      <a:r>
                        <a:rPr lang="zh-CN" altLang="en-US" sz="1100" u="none" strike="noStrike">
                          <a:effectLst/>
                          <a:latin typeface="方正大黑简体" panose="03000509000000000000" pitchFamily="65" charset="-122"/>
                          <a:ea typeface="方正大黑简体" panose="03000509000000000000" pitchFamily="65" charset="-122"/>
                        </a:rPr>
                        <a:t>　</a:t>
                      </a:r>
                      <a:endParaRPr lang="zh-CN" altLang="en-US" sz="1100" b="0" i="0" u="none" strike="noStrike">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zh-CN" altLang="en-US" sz="1100" u="none" strike="noStrike" dirty="0">
                          <a:effectLst/>
                          <a:latin typeface="方正大黑简体" panose="03000509000000000000" pitchFamily="65" charset="-122"/>
                          <a:ea typeface="方正大黑简体" panose="03000509000000000000" pitchFamily="65" charset="-122"/>
                        </a:rPr>
                        <a:t>　</a:t>
                      </a:r>
                      <a:endParaRPr lang="zh-CN" altLang="en-US"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445.55</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423.71</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tc>
                  <a:txBody>
                    <a:bodyPr/>
                    <a:lstStyle/>
                    <a:p>
                      <a:pPr algn="ctr" fontAlgn="ctr"/>
                      <a:r>
                        <a:rPr lang="en-US" altLang="zh-CN" sz="1100" u="none" strike="noStrike" dirty="0">
                          <a:effectLst/>
                          <a:latin typeface="方正大黑简体" panose="03000509000000000000" pitchFamily="65" charset="-122"/>
                          <a:ea typeface="方正大黑简体" panose="03000509000000000000" pitchFamily="65" charset="-122"/>
                        </a:rPr>
                        <a:t>758.16</a:t>
                      </a:r>
                      <a:endParaRPr lang="en-US" altLang="zh-CN" sz="1100" b="0" i="0" u="none" strike="noStrike" dirty="0">
                        <a:solidFill>
                          <a:srgbClr val="000000"/>
                        </a:solidFill>
                        <a:effectLst/>
                        <a:latin typeface="方正大黑简体" panose="03000509000000000000" pitchFamily="65" charset="-122"/>
                        <a:ea typeface="方正大黑简体" panose="03000509000000000000" pitchFamily="65" charset="-122"/>
                      </a:endParaRPr>
                    </a:p>
                  </a:txBody>
                  <a:tcPr marL="9525" marR="9525" marT="9525" marB="0" anchor="ctr"/>
                </a:tc>
                <a:extLst>
                  <a:ext uri="{0D108BD9-81ED-4DB2-BD59-A6C34878D82A}">
                    <a16:rowId xmlns:a16="http://schemas.microsoft.com/office/drawing/2014/main" val="723900019"/>
                  </a:ext>
                </a:extLst>
              </a:tr>
            </a:tbl>
          </a:graphicData>
        </a:graphic>
      </p:graphicFrame>
      <p:sp>
        <p:nvSpPr>
          <p:cNvPr id="5" name="文本框 4">
            <a:extLst>
              <a:ext uri="{FF2B5EF4-FFF2-40B4-BE49-F238E27FC236}">
                <a16:creationId xmlns:a16="http://schemas.microsoft.com/office/drawing/2014/main" id="{438DD2A2-D516-440D-9ABE-1262AAA69CDF}"/>
              </a:ext>
            </a:extLst>
          </p:cNvPr>
          <p:cNvSpPr txBox="1"/>
          <p:nvPr/>
        </p:nvSpPr>
        <p:spPr>
          <a:xfrm>
            <a:off x="520043" y="1482903"/>
            <a:ext cx="5041172" cy="1709507"/>
          </a:xfrm>
          <a:prstGeom prst="rect">
            <a:avLst/>
          </a:prstGeom>
          <a:noFill/>
        </p:spPr>
        <p:txBody>
          <a:bodyPr wrap="square" rtlCol="0">
            <a:spAutoFit/>
          </a:bodyPr>
          <a:lstStyle/>
          <a:p>
            <a:pPr>
              <a:lnSpc>
                <a:spcPct val="150000"/>
              </a:lnSpc>
            </a:pPr>
            <a:r>
              <a:rPr lang="zh-CN" altLang="en-US" dirty="0">
                <a:latin typeface="方正大黑简体" panose="03000509000000000000" pitchFamily="65" charset="-122"/>
                <a:ea typeface="方正大黑简体" panose="03000509000000000000" pitchFamily="65" charset="-122"/>
              </a:rPr>
              <a:t>       一期地质储量</a:t>
            </a:r>
            <a:r>
              <a:rPr lang="en-US" altLang="zh-CN" dirty="0">
                <a:latin typeface="方正大黑简体" panose="03000509000000000000" pitchFamily="65" charset="-122"/>
                <a:ea typeface="方正大黑简体" panose="03000509000000000000" pitchFamily="65" charset="-122"/>
              </a:rPr>
              <a:t>143</a:t>
            </a:r>
            <a:r>
              <a:rPr lang="zh-CN" altLang="en-US" dirty="0">
                <a:latin typeface="方正大黑简体" panose="03000509000000000000" pitchFamily="65" charset="-122"/>
                <a:ea typeface="方正大黑简体" panose="03000509000000000000" pitchFamily="65" charset="-122"/>
              </a:rPr>
              <a:t>万吨，孔隙体积</a:t>
            </a:r>
            <a:r>
              <a:rPr lang="en-US" altLang="zh-CN" dirty="0">
                <a:latin typeface="方正大黑简体" panose="03000509000000000000" pitchFamily="65" charset="-122"/>
                <a:ea typeface="方正大黑简体" panose="03000509000000000000" pitchFamily="65" charset="-122"/>
              </a:rPr>
              <a:t>227.57</a:t>
            </a:r>
            <a:r>
              <a:rPr lang="zh-CN" altLang="en-US" dirty="0">
                <a:latin typeface="方正大黑简体" panose="03000509000000000000" pitchFamily="65" charset="-122"/>
                <a:ea typeface="方正大黑简体" panose="03000509000000000000" pitchFamily="65" charset="-122"/>
              </a:rPr>
              <a:t>万方，枣</a:t>
            </a:r>
            <a:r>
              <a:rPr lang="en-US" altLang="zh-CN" dirty="0">
                <a:latin typeface="方正大黑简体" panose="03000509000000000000" pitchFamily="65" charset="-122"/>
                <a:ea typeface="方正大黑简体" panose="03000509000000000000" pitchFamily="65" charset="-122"/>
              </a:rPr>
              <a:t>V-6</a:t>
            </a:r>
            <a:r>
              <a:rPr lang="zh-CN" altLang="en-US" dirty="0">
                <a:latin typeface="方正大黑简体" panose="03000509000000000000" pitchFamily="65" charset="-122"/>
                <a:ea typeface="方正大黑简体" panose="03000509000000000000" pitchFamily="65" charset="-122"/>
              </a:rPr>
              <a:t>、</a:t>
            </a:r>
            <a:r>
              <a:rPr lang="en-US" altLang="zh-CN" dirty="0">
                <a:latin typeface="方正大黑简体" panose="03000509000000000000" pitchFamily="65" charset="-122"/>
                <a:ea typeface="方正大黑简体" panose="03000509000000000000" pitchFamily="65" charset="-122"/>
              </a:rPr>
              <a:t>7</a:t>
            </a:r>
            <a:r>
              <a:rPr lang="zh-CN" altLang="en-US" dirty="0">
                <a:latin typeface="方正大黑简体" panose="03000509000000000000" pitchFamily="65" charset="-122"/>
                <a:ea typeface="方正大黑简体" panose="03000509000000000000" pitchFamily="65" charset="-122"/>
              </a:rPr>
              <a:t>地质储量共</a:t>
            </a:r>
            <a:r>
              <a:rPr lang="en-US" altLang="zh-CN" dirty="0">
                <a:latin typeface="方正大黑简体" panose="03000509000000000000" pitchFamily="65" charset="-122"/>
                <a:ea typeface="方正大黑简体" panose="03000509000000000000" pitchFamily="65" charset="-122"/>
              </a:rPr>
              <a:t>418</a:t>
            </a:r>
            <a:r>
              <a:rPr lang="zh-CN" altLang="en-US" dirty="0">
                <a:latin typeface="方正大黑简体" panose="03000509000000000000" pitchFamily="65" charset="-122"/>
                <a:ea typeface="方正大黑简体" panose="03000509000000000000" pitchFamily="65" charset="-122"/>
              </a:rPr>
              <a:t>万吨，孔隙体积</a:t>
            </a:r>
            <a:r>
              <a:rPr lang="en-US" altLang="zh-CN" dirty="0">
                <a:latin typeface="方正大黑简体" panose="03000509000000000000" pitchFamily="65" charset="-122"/>
                <a:ea typeface="方正大黑简体" panose="03000509000000000000" pitchFamily="65" charset="-122"/>
              </a:rPr>
              <a:t>758.16</a:t>
            </a:r>
            <a:r>
              <a:rPr lang="zh-CN" altLang="en-US" dirty="0">
                <a:latin typeface="方正大黑简体" panose="03000509000000000000" pitchFamily="65" charset="-122"/>
                <a:ea typeface="方正大黑简体" panose="03000509000000000000" pitchFamily="65" charset="-122"/>
              </a:rPr>
              <a:t>万方，枣</a:t>
            </a:r>
            <a:r>
              <a:rPr lang="en-US" altLang="zh-CN" dirty="0">
                <a:latin typeface="方正大黑简体" panose="03000509000000000000" pitchFamily="65" charset="-122"/>
                <a:ea typeface="方正大黑简体" panose="03000509000000000000" pitchFamily="65" charset="-122"/>
              </a:rPr>
              <a:t>V-6</a:t>
            </a:r>
            <a:r>
              <a:rPr lang="zh-CN" altLang="en-US" dirty="0">
                <a:latin typeface="方正大黑简体" panose="03000509000000000000" pitchFamily="65" charset="-122"/>
                <a:ea typeface="方正大黑简体" panose="03000509000000000000" pitchFamily="65" charset="-122"/>
              </a:rPr>
              <a:t>、</a:t>
            </a:r>
            <a:r>
              <a:rPr lang="en-US" altLang="zh-CN" dirty="0">
                <a:latin typeface="方正大黑简体" panose="03000509000000000000" pitchFamily="65" charset="-122"/>
                <a:ea typeface="方正大黑简体" panose="03000509000000000000" pitchFamily="65" charset="-122"/>
              </a:rPr>
              <a:t>7</a:t>
            </a:r>
            <a:r>
              <a:rPr lang="zh-CN" altLang="en-US" dirty="0">
                <a:latin typeface="方正大黑简体" panose="03000509000000000000" pitchFamily="65" charset="-122"/>
                <a:ea typeface="方正大黑简体" panose="03000509000000000000" pitchFamily="65" charset="-122"/>
              </a:rPr>
              <a:t>扩大区地质储量</a:t>
            </a:r>
            <a:r>
              <a:rPr lang="en-US" altLang="zh-CN" dirty="0">
                <a:latin typeface="方正大黑简体" panose="03000509000000000000" pitchFamily="65" charset="-122"/>
                <a:ea typeface="方正大黑简体" panose="03000509000000000000" pitchFamily="65" charset="-122"/>
              </a:rPr>
              <a:t>275</a:t>
            </a:r>
            <a:r>
              <a:rPr lang="zh-CN" altLang="en-US" dirty="0">
                <a:latin typeface="方正大黑简体" panose="03000509000000000000" pitchFamily="65" charset="-122"/>
                <a:ea typeface="方正大黑简体" panose="03000509000000000000" pitchFamily="65" charset="-122"/>
              </a:rPr>
              <a:t>万吨，扩大区孔隙体积</a:t>
            </a:r>
            <a:r>
              <a:rPr lang="en-US" altLang="zh-CN" dirty="0">
                <a:latin typeface="方正大黑简体" panose="03000509000000000000" pitchFamily="65" charset="-122"/>
                <a:ea typeface="方正大黑简体" panose="03000509000000000000" pitchFamily="65" charset="-122"/>
              </a:rPr>
              <a:t>530.59</a:t>
            </a:r>
            <a:r>
              <a:rPr lang="zh-CN" altLang="en-US" dirty="0">
                <a:latin typeface="方正大黑简体" panose="03000509000000000000" pitchFamily="65" charset="-122"/>
                <a:ea typeface="方正大黑简体" panose="03000509000000000000" pitchFamily="65" charset="-122"/>
              </a:rPr>
              <a:t>万方，孔隙体积。</a:t>
            </a:r>
          </a:p>
        </p:txBody>
      </p:sp>
      <p:pic>
        <p:nvPicPr>
          <p:cNvPr id="6" name="图片 5">
            <a:extLst>
              <a:ext uri="{FF2B5EF4-FFF2-40B4-BE49-F238E27FC236}">
                <a16:creationId xmlns:a16="http://schemas.microsoft.com/office/drawing/2014/main" id="{97BC5BA9-7080-4FF5-9BA2-C02B418B9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43" y="3607724"/>
            <a:ext cx="2016224" cy="2716500"/>
          </a:xfrm>
          <a:prstGeom prst="rect">
            <a:avLst/>
          </a:prstGeom>
          <a:ln>
            <a:solidFill>
              <a:schemeClr val="accent1"/>
            </a:solidFill>
          </a:ln>
        </p:spPr>
      </p:pic>
      <p:pic>
        <p:nvPicPr>
          <p:cNvPr id="7" name="图片 73734" descr="2">
            <a:extLst>
              <a:ext uri="{FF2B5EF4-FFF2-40B4-BE49-F238E27FC236}">
                <a16:creationId xmlns:a16="http://schemas.microsoft.com/office/drawing/2014/main" id="{61599ACC-D94A-4E23-A519-AA1A9FC38C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8380" t="6319" r="5821" b="5368"/>
          <a:stretch>
            <a:fillRect/>
          </a:stretch>
        </p:blipFill>
        <p:spPr bwMode="auto">
          <a:xfrm>
            <a:off x="5904406" y="1411789"/>
            <a:ext cx="2650133" cy="212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C6132FB-47C3-4291-A18D-4E68616AFD5C}"/>
              </a:ext>
            </a:extLst>
          </p:cNvPr>
          <p:cNvSpPr txBox="1"/>
          <p:nvPr/>
        </p:nvSpPr>
        <p:spPr>
          <a:xfrm>
            <a:off x="4572000" y="3429000"/>
            <a:ext cx="1263534" cy="276999"/>
          </a:xfrm>
          <a:prstGeom prst="rect">
            <a:avLst/>
          </a:prstGeom>
          <a:noFill/>
        </p:spPr>
        <p:txBody>
          <a:bodyPr wrap="square" rtlCol="0">
            <a:spAutoFit/>
          </a:bodyPr>
          <a:lstStyle/>
          <a:p>
            <a:r>
              <a:rPr lang="zh-CN" altLang="en-US" sz="1200" dirty="0"/>
              <a:t>数模拟合储量</a:t>
            </a:r>
          </a:p>
        </p:txBody>
      </p:sp>
      <p:sp>
        <p:nvSpPr>
          <p:cNvPr id="3" name="对话气泡: 圆角矩形 2">
            <a:extLst>
              <a:ext uri="{FF2B5EF4-FFF2-40B4-BE49-F238E27FC236}">
                <a16:creationId xmlns:a16="http://schemas.microsoft.com/office/drawing/2014/main" id="{4A1EA604-E265-41F2-8EB6-FFD48023D257}"/>
              </a:ext>
            </a:extLst>
          </p:cNvPr>
          <p:cNvSpPr/>
          <p:nvPr/>
        </p:nvSpPr>
        <p:spPr bwMode="auto">
          <a:xfrm>
            <a:off x="7498079" y="2475857"/>
            <a:ext cx="731520" cy="359171"/>
          </a:xfrm>
          <a:prstGeom prst="wedgeRoundRectCallout">
            <a:avLst>
              <a:gd name="adj1" fmla="val 3728"/>
              <a:gd name="adj2" fmla="val -85819"/>
              <a:gd name="adj3" fmla="val 1666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nSpc>
                <a:spcPct val="150000"/>
              </a:lnSpc>
            </a:pPr>
            <a:r>
              <a:rPr lang="zh-CN" altLang="en-US" sz="1400" dirty="0">
                <a:solidFill>
                  <a:srgbClr val="000066"/>
                </a:solidFill>
                <a:latin typeface="方正大黑简体" pitchFamily="65" charset="-122"/>
                <a:ea typeface="方正大黑简体" pitchFamily="65" charset="-122"/>
              </a:rPr>
              <a:t>一期</a:t>
            </a:r>
          </a:p>
        </p:txBody>
      </p:sp>
      <p:sp>
        <p:nvSpPr>
          <p:cNvPr id="11" name="对话气泡: 圆角矩形 10">
            <a:extLst>
              <a:ext uri="{FF2B5EF4-FFF2-40B4-BE49-F238E27FC236}">
                <a16:creationId xmlns:a16="http://schemas.microsoft.com/office/drawing/2014/main" id="{F8E9C8AE-AC24-45E4-AFA1-447509ED143D}"/>
              </a:ext>
            </a:extLst>
          </p:cNvPr>
          <p:cNvSpPr/>
          <p:nvPr/>
        </p:nvSpPr>
        <p:spPr bwMode="auto">
          <a:xfrm>
            <a:off x="6517178" y="3052167"/>
            <a:ext cx="1604357" cy="290855"/>
          </a:xfrm>
          <a:prstGeom prst="wedgeRoundRectCallout">
            <a:avLst>
              <a:gd name="adj1" fmla="val -1690"/>
              <a:gd name="adj2" fmla="val -121202"/>
              <a:gd name="adj3" fmla="val 16667"/>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36000" rtlCol="0" anchor="ctr" anchorCtr="1">
            <a:spAutoFit/>
          </a:bodyPr>
          <a:lstStyle/>
          <a:p>
            <a:pPr indent="266700">
              <a:lnSpc>
                <a:spcPct val="150000"/>
              </a:lnSpc>
            </a:pPr>
            <a:r>
              <a:rPr lang="zh-CN" altLang="en-US" sz="1100" dirty="0">
                <a:solidFill>
                  <a:srgbClr val="000066"/>
                </a:solidFill>
                <a:latin typeface="方正大黑简体" pitchFamily="65" charset="-122"/>
                <a:ea typeface="方正大黑简体" pitchFamily="65" charset="-122"/>
              </a:rPr>
              <a:t>扩大区（二期）</a:t>
            </a:r>
          </a:p>
        </p:txBody>
      </p:sp>
    </p:spTree>
    <p:extLst>
      <p:ext uri="{BB962C8B-B14F-4D97-AF65-F5344CB8AC3E}">
        <p14:creationId xmlns:p14="http://schemas.microsoft.com/office/powerpoint/2010/main" val="381869310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6"/>
          <p:cNvSpPr txBox="1">
            <a:spLocks noChangeArrowheads="1"/>
          </p:cNvSpPr>
          <p:nvPr/>
        </p:nvSpPr>
        <p:spPr bwMode="auto">
          <a:xfrm>
            <a:off x="354805" y="984767"/>
            <a:ext cx="3934561" cy="421462"/>
          </a:xfrm>
          <a:prstGeom prst="rect">
            <a:avLst/>
          </a:prstGeom>
          <a:noFill/>
          <a:ln w="9525">
            <a:noFill/>
            <a:miter lim="800000"/>
            <a:headEnd/>
            <a:tailEnd/>
          </a:ln>
          <a:effectLst>
            <a:prstShdw prst="shdw17" dist="17961" dir="2700000">
              <a:srgbClr val="7A9999"/>
            </a:prstShdw>
          </a:effectLst>
        </p:spPr>
        <p:txBody>
          <a:bodyPr wrap="square">
            <a:spAutoFit/>
          </a:bodyPr>
          <a:lstStyle/>
          <a:p>
            <a:pPr>
              <a:lnSpc>
                <a:spcPct val="130000"/>
              </a:lnSpc>
              <a:buClr>
                <a:srgbClr val="FF0000"/>
              </a:buClr>
              <a:buFont typeface="Wingdings" pitchFamily="2" charset="2"/>
              <a:buChar char="u"/>
              <a:defRPr/>
            </a:pPr>
            <a:r>
              <a:rPr lang="en-US" altLang="zh-CN" b="1" dirty="0">
                <a:latin typeface="方正大黑简体" pitchFamily="65" charset="-122"/>
                <a:ea typeface="方正大黑简体" pitchFamily="65" charset="-122"/>
              </a:rPr>
              <a:t>G109-1</a:t>
            </a:r>
            <a:r>
              <a:rPr lang="zh-CN" altLang="en-US" b="1" dirty="0">
                <a:latin typeface="方正大黑简体" pitchFamily="65" charset="-122"/>
                <a:ea typeface="方正大黑简体" pitchFamily="65" charset="-122"/>
              </a:rPr>
              <a:t>全区历史拟合</a:t>
            </a:r>
          </a:p>
        </p:txBody>
      </p:sp>
      <p:pic>
        <p:nvPicPr>
          <p:cNvPr id="18" name="图片 17">
            <a:extLst>
              <a:ext uri="{FF2B5EF4-FFF2-40B4-BE49-F238E27FC236}">
                <a16:creationId xmlns:a16="http://schemas.microsoft.com/office/drawing/2014/main" id="{EE23C0B2-F4EA-4A18-BCC5-65813743737D}"/>
              </a:ext>
            </a:extLst>
          </p:cNvPr>
          <p:cNvPicPr>
            <a:picLocks noChangeAspect="1"/>
          </p:cNvPicPr>
          <p:nvPr/>
        </p:nvPicPr>
        <p:blipFill>
          <a:blip r:embed="rId2"/>
          <a:stretch>
            <a:fillRect/>
          </a:stretch>
        </p:blipFill>
        <p:spPr>
          <a:xfrm>
            <a:off x="4630188" y="4095572"/>
            <a:ext cx="4081549" cy="2552540"/>
          </a:xfrm>
          <a:prstGeom prst="rect">
            <a:avLst/>
          </a:prstGeom>
        </p:spPr>
      </p:pic>
      <p:sp>
        <p:nvSpPr>
          <p:cNvPr id="2" name="文本框 1">
            <a:extLst>
              <a:ext uri="{FF2B5EF4-FFF2-40B4-BE49-F238E27FC236}">
                <a16:creationId xmlns:a16="http://schemas.microsoft.com/office/drawing/2014/main" id="{67AF799F-A3A3-401B-A26D-C1BB0650357A}"/>
              </a:ext>
            </a:extLst>
          </p:cNvPr>
          <p:cNvSpPr txBox="1"/>
          <p:nvPr/>
        </p:nvSpPr>
        <p:spPr>
          <a:xfrm>
            <a:off x="1386242" y="4730779"/>
            <a:ext cx="1871685" cy="307777"/>
          </a:xfrm>
          <a:prstGeom prst="rect">
            <a:avLst/>
          </a:prstGeom>
          <a:noFill/>
        </p:spPr>
        <p:txBody>
          <a:bodyPr wrap="square" rtlCol="0">
            <a:spAutoFit/>
          </a:bodyPr>
          <a:lstStyle/>
          <a:p>
            <a:r>
              <a:rPr lang="zh-CN" altLang="en-US" sz="1400" dirty="0"/>
              <a:t>全区日产油拟合曲线</a:t>
            </a:r>
          </a:p>
        </p:txBody>
      </p:sp>
      <p:sp>
        <p:nvSpPr>
          <p:cNvPr id="19" name="文本框 18">
            <a:extLst>
              <a:ext uri="{FF2B5EF4-FFF2-40B4-BE49-F238E27FC236}">
                <a16:creationId xmlns:a16="http://schemas.microsoft.com/office/drawing/2014/main" id="{82F11DFB-C161-4F6F-AB4F-545D08774070}"/>
              </a:ext>
            </a:extLst>
          </p:cNvPr>
          <p:cNvSpPr txBox="1"/>
          <p:nvPr/>
        </p:nvSpPr>
        <p:spPr>
          <a:xfrm>
            <a:off x="5202191" y="6340335"/>
            <a:ext cx="1871685" cy="307777"/>
          </a:xfrm>
          <a:prstGeom prst="rect">
            <a:avLst/>
          </a:prstGeom>
          <a:noFill/>
        </p:spPr>
        <p:txBody>
          <a:bodyPr wrap="square" rtlCol="0">
            <a:spAutoFit/>
          </a:bodyPr>
          <a:lstStyle/>
          <a:p>
            <a:r>
              <a:rPr lang="zh-CN" altLang="en-US" sz="1400" dirty="0"/>
              <a:t>全区日产油拟合曲线</a:t>
            </a:r>
          </a:p>
        </p:txBody>
      </p:sp>
      <p:pic>
        <p:nvPicPr>
          <p:cNvPr id="20" name="图片 19">
            <a:extLst>
              <a:ext uri="{FF2B5EF4-FFF2-40B4-BE49-F238E27FC236}">
                <a16:creationId xmlns:a16="http://schemas.microsoft.com/office/drawing/2014/main" id="{579E8EDB-AA8E-49DD-9321-797BE3E49FBA}"/>
              </a:ext>
            </a:extLst>
          </p:cNvPr>
          <p:cNvPicPr>
            <a:picLocks noChangeAspect="1"/>
          </p:cNvPicPr>
          <p:nvPr/>
        </p:nvPicPr>
        <p:blipFill>
          <a:blip r:embed="rId3"/>
          <a:stretch>
            <a:fillRect/>
          </a:stretch>
        </p:blipFill>
        <p:spPr>
          <a:xfrm>
            <a:off x="543615" y="1581373"/>
            <a:ext cx="4994732" cy="3123631"/>
          </a:xfrm>
          <a:prstGeom prst="rect">
            <a:avLst/>
          </a:prstGeom>
        </p:spPr>
      </p:pic>
      <p:cxnSp>
        <p:nvCxnSpPr>
          <p:cNvPr id="23" name="直接连接符 22">
            <a:extLst>
              <a:ext uri="{FF2B5EF4-FFF2-40B4-BE49-F238E27FC236}">
                <a16:creationId xmlns:a16="http://schemas.microsoft.com/office/drawing/2014/main" id="{D7066C47-0C20-497E-8EA8-02D10D6B31C5}"/>
              </a:ext>
            </a:extLst>
          </p:cNvPr>
          <p:cNvCxnSpPr/>
          <p:nvPr/>
        </p:nvCxnSpPr>
        <p:spPr>
          <a:xfrm flipV="1">
            <a:off x="4476750" y="3671888"/>
            <a:ext cx="0" cy="69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2062A52-9A2C-47C6-9561-ADDBC5535823}"/>
              </a:ext>
            </a:extLst>
          </p:cNvPr>
          <p:cNvCxnSpPr>
            <a:cxnSpLocks/>
          </p:cNvCxnSpPr>
          <p:nvPr/>
        </p:nvCxnSpPr>
        <p:spPr>
          <a:xfrm flipV="1">
            <a:off x="7839075" y="4514850"/>
            <a:ext cx="0" cy="1825486"/>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39A4DEE-B3B2-465C-A66D-BB4E0F10F3CA}"/>
              </a:ext>
            </a:extLst>
          </p:cNvPr>
          <p:cNvSpPr txBox="1"/>
          <p:nvPr/>
        </p:nvSpPr>
        <p:spPr>
          <a:xfrm>
            <a:off x="2543175" y="3924300"/>
            <a:ext cx="1746190" cy="369332"/>
          </a:xfrm>
          <a:prstGeom prst="rect">
            <a:avLst/>
          </a:prstGeom>
          <a:noFill/>
        </p:spPr>
        <p:txBody>
          <a:bodyPr wrap="square" rtlCol="0">
            <a:spAutoFit/>
          </a:bodyPr>
          <a:lstStyle/>
          <a:p>
            <a:r>
              <a:rPr lang="zh-CN" altLang="en-US" dirty="0"/>
              <a:t>水驱阶段</a:t>
            </a:r>
          </a:p>
        </p:txBody>
      </p:sp>
      <p:sp>
        <p:nvSpPr>
          <p:cNvPr id="27" name="文本框 26">
            <a:extLst>
              <a:ext uri="{FF2B5EF4-FFF2-40B4-BE49-F238E27FC236}">
                <a16:creationId xmlns:a16="http://schemas.microsoft.com/office/drawing/2014/main" id="{D743D453-5E95-4913-8839-45EFD912CA41}"/>
              </a:ext>
            </a:extLst>
          </p:cNvPr>
          <p:cNvSpPr txBox="1"/>
          <p:nvPr/>
        </p:nvSpPr>
        <p:spPr>
          <a:xfrm>
            <a:off x="4497189" y="3910906"/>
            <a:ext cx="1722636" cy="369332"/>
          </a:xfrm>
          <a:prstGeom prst="rect">
            <a:avLst/>
          </a:prstGeom>
          <a:noFill/>
        </p:spPr>
        <p:txBody>
          <a:bodyPr wrap="square" rtlCol="0">
            <a:spAutoFit/>
          </a:bodyPr>
          <a:lstStyle/>
          <a:p>
            <a:r>
              <a:rPr lang="zh-CN" altLang="en-US" dirty="0"/>
              <a:t>化学驱阶段</a:t>
            </a:r>
          </a:p>
        </p:txBody>
      </p:sp>
      <p:sp>
        <p:nvSpPr>
          <p:cNvPr id="28" name="文本框 27">
            <a:extLst>
              <a:ext uri="{FF2B5EF4-FFF2-40B4-BE49-F238E27FC236}">
                <a16:creationId xmlns:a16="http://schemas.microsoft.com/office/drawing/2014/main" id="{6A86BFBE-DDA0-4CA3-B038-8C4451842F67}"/>
              </a:ext>
            </a:extLst>
          </p:cNvPr>
          <p:cNvSpPr txBox="1"/>
          <p:nvPr/>
        </p:nvSpPr>
        <p:spPr>
          <a:xfrm>
            <a:off x="5786214" y="2419193"/>
            <a:ext cx="1338828" cy="369332"/>
          </a:xfrm>
          <a:prstGeom prst="rect">
            <a:avLst/>
          </a:prstGeom>
          <a:noFill/>
        </p:spPr>
        <p:txBody>
          <a:bodyPr wrap="none" rtlCol="0">
            <a:spAutoFit/>
          </a:bodyPr>
          <a:lstStyle/>
          <a:p>
            <a:r>
              <a:rPr lang="zh-CN" altLang="en-US" dirty="0">
                <a:solidFill>
                  <a:srgbClr val="FF0000"/>
                </a:solidFill>
              </a:rPr>
              <a:t>定液量拟合</a:t>
            </a:r>
          </a:p>
        </p:txBody>
      </p:sp>
    </p:spTree>
    <p:extLst>
      <p:ext uri="{BB962C8B-B14F-4D97-AF65-F5344CB8AC3E}">
        <p14:creationId xmlns:p14="http://schemas.microsoft.com/office/powerpoint/2010/main" val="41907505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p:cNvSpPr>
            <a:spLocks noGrp="1" noChangeArrowheads="1"/>
          </p:cNvSpPr>
          <p:nvPr>
            <p:ph type="title"/>
          </p:nvPr>
        </p:nvSpPr>
        <p:spPr>
          <a:xfrm>
            <a:off x="792480" y="200025"/>
            <a:ext cx="7886700" cy="504826"/>
          </a:xfrm>
        </p:spPr>
        <p:txBody>
          <a:bodyPr/>
          <a:lstStyle/>
          <a:p>
            <a:r>
              <a:rPr lang="zh-CN" altLang="en-US" sz="2400" b="1" dirty="0">
                <a:solidFill>
                  <a:srgbClr val="C00000"/>
                </a:solidFill>
                <a:latin typeface="方正大黑简体" pitchFamily="2" charset="-122"/>
                <a:ea typeface="方正大黑简体" pitchFamily="2" charset="-122"/>
              </a:rPr>
              <a:t>（三）数值模拟的数据要求</a:t>
            </a:r>
            <a:endParaRPr lang="en-US" altLang="zh-CN" sz="2400" b="1" dirty="0">
              <a:solidFill>
                <a:srgbClr val="C00000"/>
              </a:solidFill>
              <a:latin typeface="方正大黑简体" pitchFamily="2" charset="-122"/>
              <a:ea typeface="方正大黑简体" pitchFamily="2" charset="-122"/>
            </a:endParaRPr>
          </a:p>
        </p:txBody>
      </p:sp>
      <p:sp>
        <p:nvSpPr>
          <p:cNvPr id="4" name="Text Box 29"/>
          <p:cNvSpPr txBox="1">
            <a:spLocks noChangeArrowheads="1"/>
          </p:cNvSpPr>
          <p:nvPr/>
        </p:nvSpPr>
        <p:spPr bwMode="auto">
          <a:xfrm>
            <a:off x="616772" y="704851"/>
            <a:ext cx="8062408" cy="435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70000"/>
              </a:lnSpc>
              <a:spcBef>
                <a:spcPct val="0"/>
              </a:spcBef>
              <a:buFontTx/>
              <a:buNone/>
            </a:pPr>
            <a:r>
              <a:rPr lang="en-US" altLang="zh-CN" sz="2000" dirty="0">
                <a:solidFill>
                  <a:srgbClr val="C00000"/>
                </a:solidFill>
                <a:latin typeface="方正大黑简体" panose="03000509000000000000" pitchFamily="65" charset="-122"/>
                <a:ea typeface="方正大黑简体" panose="03000509000000000000" pitchFamily="65" charset="-122"/>
              </a:rPr>
              <a:t>1</a:t>
            </a:r>
            <a:r>
              <a:rPr lang="zh-CN" altLang="en-US" sz="2000" dirty="0">
                <a:solidFill>
                  <a:srgbClr val="C00000"/>
                </a:solidFill>
                <a:latin typeface="方正大黑简体" panose="03000509000000000000" pitchFamily="65" charset="-122"/>
                <a:ea typeface="方正大黑简体" panose="03000509000000000000" pitchFamily="65" charset="-122"/>
              </a:rPr>
              <a:t>、静态资料</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1</a:t>
            </a:r>
            <a:r>
              <a:rPr lang="zh-CN" altLang="en-US" sz="1800" dirty="0">
                <a:latin typeface="方正大黑简体" panose="03000509000000000000" pitchFamily="65" charset="-122"/>
                <a:ea typeface="方正大黑简体" panose="03000509000000000000" pitchFamily="65" charset="-122"/>
              </a:rPr>
              <a:t>）小层数据表或等值线图（包括砂层厚度、有效厚度（或净毛比）、顶部深度、孔隙度、渗透率等）；</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2</a:t>
            </a:r>
            <a:r>
              <a:rPr lang="zh-CN" altLang="en-US" sz="1800" dirty="0">
                <a:latin typeface="方正大黑简体" panose="03000509000000000000" pitchFamily="65" charset="-122"/>
                <a:ea typeface="方正大黑简体" panose="03000509000000000000" pitchFamily="65" charset="-122"/>
              </a:rPr>
              <a:t>）地质储量及地层、油藏特点的总结报告；</a:t>
            </a:r>
          </a:p>
          <a:p>
            <a:pPr eaLnBrk="1" hangingPunct="1">
              <a:lnSpc>
                <a:spcPct val="15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en-US" altLang="zh-CN" sz="1800" dirty="0">
                <a:solidFill>
                  <a:srgbClr val="C00000"/>
                </a:solidFill>
                <a:latin typeface="方正大黑简体" panose="03000509000000000000" pitchFamily="65" charset="-122"/>
                <a:ea typeface="方正大黑简体" panose="03000509000000000000" pitchFamily="65" charset="-122"/>
              </a:rPr>
              <a:t>3</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zh-CN" altLang="en-US" sz="1800" u="sng" dirty="0">
                <a:solidFill>
                  <a:srgbClr val="C00000"/>
                </a:solidFill>
                <a:latin typeface="方正大黑简体" panose="03000509000000000000" pitchFamily="65" charset="-122"/>
                <a:ea typeface="方正大黑简体" panose="03000509000000000000" pitchFamily="65" charset="-122"/>
              </a:rPr>
              <a:t>油、气、水高压物性</a:t>
            </a:r>
            <a:r>
              <a:rPr lang="en-US" altLang="zh-CN" sz="1800" u="sng" dirty="0">
                <a:solidFill>
                  <a:srgbClr val="C00000"/>
                </a:solidFill>
                <a:latin typeface="方正大黑简体" panose="03000509000000000000" pitchFamily="65" charset="-122"/>
                <a:ea typeface="方正大黑简体" panose="03000509000000000000" pitchFamily="65" charset="-122"/>
              </a:rPr>
              <a:t>PVT</a:t>
            </a:r>
            <a:r>
              <a:rPr lang="zh-CN" altLang="en-US" sz="1800" u="sng" dirty="0">
                <a:solidFill>
                  <a:srgbClr val="C00000"/>
                </a:solidFill>
                <a:latin typeface="方正大黑简体" panose="03000509000000000000" pitchFamily="65" charset="-122"/>
                <a:ea typeface="方正大黑简体" panose="03000509000000000000" pitchFamily="65" charset="-122"/>
              </a:rPr>
              <a:t>数据；</a:t>
            </a:r>
          </a:p>
          <a:p>
            <a:pPr eaLnBrk="1" hangingPunct="1">
              <a:lnSpc>
                <a:spcPct val="15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zh-CN" altLang="en-US" sz="1800" dirty="0" smtClean="0">
                <a:solidFill>
                  <a:srgbClr val="C00000"/>
                </a:solidFill>
                <a:latin typeface="方正大黑简体" panose="03000509000000000000" pitchFamily="65" charset="-122"/>
                <a:ea typeface="方正大黑简体" panose="03000509000000000000" pitchFamily="65" charset="-122"/>
              </a:rPr>
              <a:t>  </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en-US" altLang="zh-CN" sz="1800" dirty="0">
                <a:solidFill>
                  <a:srgbClr val="C00000"/>
                </a:solidFill>
                <a:latin typeface="方正大黑简体" panose="03000509000000000000" pitchFamily="65" charset="-122"/>
                <a:ea typeface="方正大黑简体" panose="03000509000000000000" pitchFamily="65" charset="-122"/>
              </a:rPr>
              <a:t>4</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zh-CN" altLang="en-US" sz="1800" u="sng" dirty="0">
                <a:solidFill>
                  <a:srgbClr val="C00000"/>
                </a:solidFill>
                <a:latin typeface="方正大黑简体" panose="03000509000000000000" pitchFamily="65" charset="-122"/>
                <a:ea typeface="方正大黑简体" panose="03000509000000000000" pitchFamily="65" charset="-122"/>
              </a:rPr>
              <a:t>油水、油气相渗曲线数据和毛管压力曲线数据；</a:t>
            </a:r>
          </a:p>
          <a:p>
            <a:pPr eaLnBrk="1" hangingPunct="1">
              <a:lnSpc>
                <a:spcPct val="15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en-US" altLang="zh-CN" sz="1800" dirty="0">
                <a:solidFill>
                  <a:srgbClr val="C00000"/>
                </a:solidFill>
                <a:latin typeface="方正大黑简体" panose="03000509000000000000" pitchFamily="65" charset="-122"/>
                <a:ea typeface="方正大黑简体" panose="03000509000000000000" pitchFamily="65" charset="-122"/>
              </a:rPr>
              <a:t>5</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zh-CN" altLang="en-US" sz="1800" u="sng" dirty="0">
                <a:solidFill>
                  <a:srgbClr val="C00000"/>
                </a:solidFill>
                <a:latin typeface="方正大黑简体" panose="03000509000000000000" pitchFamily="65" charset="-122"/>
                <a:ea typeface="方正大黑简体" panose="03000509000000000000" pitchFamily="65" charset="-122"/>
              </a:rPr>
              <a:t>原始地层压力、温度、压力系数数据；</a:t>
            </a:r>
          </a:p>
          <a:p>
            <a:pPr eaLnBrk="1" hangingPunct="1">
              <a:lnSpc>
                <a:spcPct val="15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en-US" altLang="zh-CN" sz="1800" dirty="0">
                <a:solidFill>
                  <a:srgbClr val="C00000"/>
                </a:solidFill>
                <a:latin typeface="方正大黑简体" panose="03000509000000000000" pitchFamily="65" charset="-122"/>
                <a:ea typeface="方正大黑简体" panose="03000509000000000000" pitchFamily="65" charset="-122"/>
              </a:rPr>
              <a:t>6</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zh-CN" altLang="en-US" sz="1800" u="sng" dirty="0">
                <a:solidFill>
                  <a:srgbClr val="C00000"/>
                </a:solidFill>
                <a:latin typeface="方正大黑简体" panose="03000509000000000000" pitchFamily="65" charset="-122"/>
                <a:ea typeface="方正大黑简体" panose="03000509000000000000" pitchFamily="65" charset="-122"/>
              </a:rPr>
              <a:t>油、气、水分布（原始饱和度）或压力分布或油水界面和油气界面</a:t>
            </a:r>
            <a:r>
              <a:rPr lang="zh-CN" altLang="en-US" sz="1800" dirty="0">
                <a:solidFill>
                  <a:srgbClr val="C00000"/>
                </a:solidFill>
                <a:latin typeface="方正大黑简体" panose="03000509000000000000" pitchFamily="65" charset="-122"/>
                <a:ea typeface="方正大黑简体" panose="03000509000000000000" pitchFamily="65" charset="-122"/>
              </a:rPr>
              <a:t>；</a:t>
            </a:r>
          </a:p>
          <a:p>
            <a:pPr eaLnBrk="1" hangingPunct="1">
              <a:lnSpc>
                <a:spcPct val="150000"/>
              </a:lnSpc>
              <a:spcBef>
                <a:spcPct val="0"/>
              </a:spcBef>
              <a:buFontTx/>
              <a:buNone/>
            </a:pPr>
            <a:r>
              <a:rPr lang="zh-CN" altLang="en-US" sz="1800" dirty="0">
                <a:latin typeface="方正大黑简体" panose="03000509000000000000" pitchFamily="65" charset="-122"/>
                <a:ea typeface="方正大黑简体" panose="03000509000000000000" pitchFamily="65" charset="-122"/>
              </a:rPr>
              <a:t>    （</a:t>
            </a:r>
            <a:r>
              <a:rPr lang="en-US" altLang="zh-CN" sz="1800" dirty="0">
                <a:latin typeface="方正大黑简体" panose="03000509000000000000" pitchFamily="65" charset="-122"/>
                <a:ea typeface="方正大黑简体" panose="03000509000000000000" pitchFamily="65" charset="-122"/>
              </a:rPr>
              <a:t>7</a:t>
            </a:r>
            <a:r>
              <a:rPr lang="zh-CN" altLang="en-US" sz="1800" dirty="0">
                <a:latin typeface="方正大黑简体" panose="03000509000000000000" pitchFamily="65" charset="-122"/>
                <a:ea typeface="方正大黑简体" panose="03000509000000000000" pitchFamily="65" charset="-122"/>
              </a:rPr>
              <a:t>）井位分布图；</a:t>
            </a:r>
          </a:p>
          <a:p>
            <a:pPr eaLnBrk="1" hangingPunct="1">
              <a:lnSpc>
                <a:spcPct val="150000"/>
              </a:lnSpc>
              <a:spcBef>
                <a:spcPct val="0"/>
              </a:spcBef>
              <a:buFontTx/>
              <a:buNone/>
            </a:pPr>
            <a:r>
              <a:rPr lang="zh-CN" altLang="en-US" sz="1800" dirty="0">
                <a:solidFill>
                  <a:srgbClr val="C00000"/>
                </a:solidFill>
                <a:latin typeface="方正大黑简体" panose="03000509000000000000" pitchFamily="65" charset="-122"/>
                <a:ea typeface="方正大黑简体" panose="03000509000000000000" pitchFamily="65" charset="-122"/>
              </a:rPr>
              <a:t>    （</a:t>
            </a:r>
            <a:r>
              <a:rPr lang="en-US" altLang="zh-CN" sz="1800" dirty="0">
                <a:solidFill>
                  <a:srgbClr val="C00000"/>
                </a:solidFill>
                <a:latin typeface="方正大黑简体" panose="03000509000000000000" pitchFamily="65" charset="-122"/>
                <a:ea typeface="方正大黑简体" panose="03000509000000000000" pitchFamily="65" charset="-122"/>
              </a:rPr>
              <a:t>8</a:t>
            </a:r>
            <a:r>
              <a:rPr lang="zh-CN" altLang="en-US" sz="1800" dirty="0">
                <a:solidFill>
                  <a:srgbClr val="C00000"/>
                </a:solidFill>
                <a:latin typeface="方正大黑简体" panose="03000509000000000000" pitchFamily="65" charset="-122"/>
                <a:ea typeface="方正大黑简体" panose="03000509000000000000" pitchFamily="65" charset="-122"/>
              </a:rPr>
              <a:t>）</a:t>
            </a:r>
            <a:r>
              <a:rPr lang="zh-CN" altLang="en-US" sz="1800" u="sng" dirty="0">
                <a:solidFill>
                  <a:srgbClr val="C00000"/>
                </a:solidFill>
                <a:latin typeface="方正大黑简体" panose="03000509000000000000" pitchFamily="65" charset="-122"/>
                <a:ea typeface="方正大黑简体" panose="03000509000000000000" pitchFamily="65" charset="-122"/>
              </a:rPr>
              <a:t>流体和岩石化验分析报告</a:t>
            </a:r>
            <a:r>
              <a:rPr lang="zh-CN" altLang="en-US" sz="1800" dirty="0">
                <a:solidFill>
                  <a:srgbClr val="C00000"/>
                </a:solidFill>
                <a:latin typeface="方正大黑简体" panose="03000509000000000000" pitchFamily="65" charset="-122"/>
                <a:ea typeface="方正大黑简体" panose="03000509000000000000" pitchFamily="65" charset="-122"/>
              </a:rPr>
              <a:t>；</a:t>
            </a: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2988"/>
          <a:stretch/>
        </p:blipFill>
        <p:spPr>
          <a:xfrm rot="5400000">
            <a:off x="905942" y="4485866"/>
            <a:ext cx="1679028" cy="2734168"/>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8046" r="31035"/>
          <a:stretch/>
        </p:blipFill>
        <p:spPr>
          <a:xfrm rot="5400000">
            <a:off x="3821415" y="4459922"/>
            <a:ext cx="1690354" cy="2774731"/>
          </a:xfrm>
          <a:prstGeom prst="rect">
            <a:avLst/>
          </a:prstGeom>
        </p:spPr>
      </p:pic>
      <p:sp>
        <p:nvSpPr>
          <p:cNvPr id="5" name="文本框 4"/>
          <p:cNvSpPr txBox="1"/>
          <p:nvPr/>
        </p:nvSpPr>
        <p:spPr>
          <a:xfrm>
            <a:off x="4358017" y="6329857"/>
            <a:ext cx="939197" cy="276999"/>
          </a:xfrm>
          <a:prstGeom prst="rect">
            <a:avLst/>
          </a:prstGeom>
          <a:noFill/>
        </p:spPr>
        <p:txBody>
          <a:bodyPr wrap="square" rtlCol="0">
            <a:spAutoFit/>
          </a:bodyPr>
          <a:lstStyle/>
          <a:p>
            <a:r>
              <a:rPr lang="zh-CN" altLang="en-US" sz="1200" b="1" dirty="0">
                <a:solidFill>
                  <a:srgbClr val="1B45F9"/>
                </a:solidFill>
              </a:rPr>
              <a:t>高压物性</a:t>
            </a:r>
          </a:p>
        </p:txBody>
      </p:sp>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8850" r="27012"/>
          <a:stretch/>
        </p:blipFill>
        <p:spPr>
          <a:xfrm rot="5400000">
            <a:off x="6696430" y="4520575"/>
            <a:ext cx="1701851" cy="2653423"/>
          </a:xfrm>
          <a:prstGeom prst="rect">
            <a:avLst/>
          </a:prstGeom>
        </p:spPr>
      </p:pic>
      <p:sp>
        <p:nvSpPr>
          <p:cNvPr id="8" name="文本框 7"/>
          <p:cNvSpPr txBox="1"/>
          <p:nvPr/>
        </p:nvSpPr>
        <p:spPr>
          <a:xfrm>
            <a:off x="7944973" y="5059889"/>
            <a:ext cx="939197" cy="276999"/>
          </a:xfrm>
          <a:prstGeom prst="rect">
            <a:avLst/>
          </a:prstGeom>
          <a:noFill/>
        </p:spPr>
        <p:txBody>
          <a:bodyPr wrap="square" rtlCol="0">
            <a:spAutoFit/>
          </a:bodyPr>
          <a:lstStyle/>
          <a:p>
            <a:r>
              <a:rPr lang="zh-CN" altLang="en-US" sz="1200" b="1" dirty="0">
                <a:solidFill>
                  <a:srgbClr val="1B45F9"/>
                </a:solidFill>
              </a:rPr>
              <a:t>相渗曲线</a:t>
            </a:r>
          </a:p>
        </p:txBody>
      </p:sp>
    </p:spTree>
    <p:extLst>
      <p:ext uri="{BB962C8B-B14F-4D97-AF65-F5344CB8AC3E}">
        <p14:creationId xmlns:p14="http://schemas.microsoft.com/office/powerpoint/2010/main" val="2072257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673278" y="989194"/>
            <a:ext cx="5438692" cy="452432"/>
          </a:xfrm>
          <a:prstGeom prst="rect">
            <a:avLst/>
          </a:prstGeom>
          <a:noFill/>
          <a:ln w="9525">
            <a:noFill/>
            <a:miter lim="800000"/>
            <a:headEnd/>
            <a:tailEnd/>
          </a:ln>
          <a:effectLst>
            <a:prstShdw prst="shdw17" dist="17961" dir="2700000">
              <a:srgbClr val="7A9999"/>
            </a:prstShdw>
          </a:effectLst>
        </p:spPr>
        <p:txBody>
          <a:bodyPr wrap="square">
            <a:spAutoFit/>
          </a:bodyPr>
          <a:lstStyle>
            <a:defPPr>
              <a:defRPr lang="zh-CN"/>
            </a:defPPr>
            <a:lvl1pPr>
              <a:lnSpc>
                <a:spcPct val="130000"/>
              </a:lnSpc>
              <a:buClr>
                <a:srgbClr val="FF0000"/>
              </a:buClr>
              <a:buFont typeface="Wingdings" pitchFamily="2" charset="2"/>
              <a:buChar char="u"/>
              <a:defRPr b="1">
                <a:latin typeface="方正大黑简体" pitchFamily="65" charset="-122"/>
                <a:ea typeface="方正大黑简体" pitchFamily="65" charset="-122"/>
              </a:defRPr>
            </a:lvl1pPr>
          </a:lstStyle>
          <a:p>
            <a:r>
              <a:rPr lang="zh-CN" altLang="en-US" dirty="0" smtClean="0"/>
              <a:t>化学</a:t>
            </a:r>
            <a:r>
              <a:rPr lang="zh-CN" altLang="en-US" dirty="0"/>
              <a:t>驱产油量拟合</a:t>
            </a:r>
          </a:p>
        </p:txBody>
      </p:sp>
      <p:sp>
        <p:nvSpPr>
          <p:cNvPr id="4" name="文本框 3">
            <a:extLst>
              <a:ext uri="{FF2B5EF4-FFF2-40B4-BE49-F238E27FC236}">
                <a16:creationId xmlns:a16="http://schemas.microsoft.com/office/drawing/2014/main" id="{F185637D-0FAA-4D71-B15B-1AB583F0D3F8}"/>
              </a:ext>
            </a:extLst>
          </p:cNvPr>
          <p:cNvSpPr txBox="1"/>
          <p:nvPr/>
        </p:nvSpPr>
        <p:spPr>
          <a:xfrm>
            <a:off x="506376" y="1471697"/>
            <a:ext cx="4530848" cy="1754326"/>
          </a:xfrm>
          <a:prstGeom prst="rect">
            <a:avLst/>
          </a:prstGeom>
          <a:noFill/>
        </p:spPr>
        <p:txBody>
          <a:bodyPr wrap="square" rtlCol="0">
            <a:spAutoFit/>
          </a:bodyPr>
          <a:lstStyle/>
          <a:p>
            <a:pPr>
              <a:lnSpc>
                <a:spcPct val="150000"/>
              </a:lnSpc>
            </a:pPr>
            <a:r>
              <a:rPr lang="zh-CN" altLang="en-US" dirty="0" smtClean="0">
                <a:latin typeface="方正大黑简体" panose="03000509000000000000" pitchFamily="65" charset="-122"/>
                <a:ea typeface="方正大黑简体" panose="03000509000000000000" pitchFamily="65" charset="-122"/>
              </a:rPr>
              <a:t>      结合现场实际：家</a:t>
            </a:r>
            <a:r>
              <a:rPr lang="en-US" altLang="zh-CN" dirty="0" smtClean="0">
                <a:latin typeface="方正大黑简体" panose="03000509000000000000" pitchFamily="65" charset="-122"/>
                <a:ea typeface="方正大黑简体" panose="03000509000000000000" pitchFamily="65" charset="-122"/>
              </a:rPr>
              <a:t>45-8</a:t>
            </a:r>
            <a:r>
              <a:rPr lang="zh-CN" altLang="en-US" dirty="0" smtClean="0">
                <a:latin typeface="方正大黑简体" panose="03000509000000000000" pitchFamily="65" charset="-122"/>
                <a:ea typeface="方正大黑简体" panose="03000509000000000000" pitchFamily="65" charset="-122"/>
              </a:rPr>
              <a:t>井井井底聚集大量胶团，表明注入化学药剂在地层中未全部起效，出现近井地带堵塞，因此修改了注入化学剂浓度实现单井拟合。</a:t>
            </a:r>
            <a:endParaRPr lang="zh-CN" altLang="en-US" dirty="0">
              <a:latin typeface="方正大黑简体" panose="03000509000000000000" pitchFamily="65" charset="-122"/>
              <a:ea typeface="方正大黑简体" panose="03000509000000000000" pitchFamily="65" charset="-122"/>
            </a:endParaRPr>
          </a:p>
        </p:txBody>
      </p:sp>
      <p:pic>
        <p:nvPicPr>
          <p:cNvPr id="5" name="图片 73734" descr="2">
            <a:extLst>
              <a:ext uri="{FF2B5EF4-FFF2-40B4-BE49-F238E27FC236}">
                <a16:creationId xmlns:a16="http://schemas.microsoft.com/office/drawing/2014/main" id="{DACD5135-A51B-4284-BF4A-27381EC2CE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8380" t="6319" r="5821" b="5368"/>
          <a:stretch>
            <a:fillRect/>
          </a:stretch>
        </p:blipFill>
        <p:spPr bwMode="auto">
          <a:xfrm>
            <a:off x="5142408" y="1012942"/>
            <a:ext cx="3504282" cy="281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CC58DD37-703D-4F81-86B7-74656DD48A3A}"/>
              </a:ext>
            </a:extLst>
          </p:cNvPr>
          <p:cNvPicPr>
            <a:picLocks noChangeAspect="1"/>
          </p:cNvPicPr>
          <p:nvPr/>
        </p:nvPicPr>
        <p:blipFill>
          <a:blip r:embed="rId3"/>
          <a:stretch>
            <a:fillRect/>
          </a:stretch>
        </p:blipFill>
        <p:spPr>
          <a:xfrm>
            <a:off x="393005" y="3632532"/>
            <a:ext cx="4345583" cy="2717663"/>
          </a:xfrm>
          <a:prstGeom prst="rect">
            <a:avLst/>
          </a:prstGeom>
        </p:spPr>
      </p:pic>
      <p:sp>
        <p:nvSpPr>
          <p:cNvPr id="7" name="文本框 6">
            <a:extLst>
              <a:ext uri="{FF2B5EF4-FFF2-40B4-BE49-F238E27FC236}">
                <a16:creationId xmlns:a16="http://schemas.microsoft.com/office/drawing/2014/main" id="{CEFA9EB9-BBA4-4C02-A39E-CE1C949B1FA6}"/>
              </a:ext>
            </a:extLst>
          </p:cNvPr>
          <p:cNvSpPr txBox="1"/>
          <p:nvPr/>
        </p:nvSpPr>
        <p:spPr>
          <a:xfrm>
            <a:off x="659829" y="4184147"/>
            <a:ext cx="2863850" cy="523220"/>
          </a:xfrm>
          <a:prstGeom prst="rect">
            <a:avLst/>
          </a:prstGeom>
          <a:noFill/>
        </p:spPr>
        <p:txBody>
          <a:bodyPr wrap="square" rtlCol="0">
            <a:spAutoFit/>
          </a:bodyPr>
          <a:lstStyle/>
          <a:p>
            <a:r>
              <a:rPr lang="zh-CN" altLang="en-US" sz="1400" dirty="0">
                <a:latin typeface="方正大黑简体" panose="03000509000000000000" pitchFamily="65" charset="-122"/>
                <a:ea typeface="方正大黑简体" panose="03000509000000000000" pitchFamily="65" charset="-122"/>
              </a:rPr>
              <a:t>实际注入聚合物及表活剂浓度（</a:t>
            </a:r>
            <a:r>
              <a:rPr lang="en-US" altLang="zh-CN" sz="1400" dirty="0">
                <a:latin typeface="方正大黑简体" panose="03000509000000000000" pitchFamily="65" charset="-122"/>
                <a:ea typeface="方正大黑简体" panose="03000509000000000000" pitchFamily="65" charset="-122"/>
              </a:rPr>
              <a:t>2000mg/L</a:t>
            </a:r>
            <a:r>
              <a:rPr lang="zh-CN" altLang="en-US" sz="1400" dirty="0">
                <a:latin typeface="方正大黑简体" panose="03000509000000000000" pitchFamily="65" charset="-122"/>
                <a:ea typeface="方正大黑简体" panose="03000509000000000000" pitchFamily="65" charset="-122"/>
              </a:rPr>
              <a:t>，表活剂</a:t>
            </a:r>
            <a:r>
              <a:rPr lang="en-US" altLang="zh-CN" sz="1400" dirty="0">
                <a:latin typeface="方正大黑简体" panose="03000509000000000000" pitchFamily="65" charset="-122"/>
                <a:ea typeface="方正大黑简体" panose="03000509000000000000" pitchFamily="65" charset="-122"/>
              </a:rPr>
              <a:t>0.05% </a:t>
            </a:r>
            <a:r>
              <a:rPr lang="zh-CN" altLang="en-US" sz="1400" dirty="0">
                <a:latin typeface="方正大黑简体" panose="03000509000000000000" pitchFamily="65" charset="-122"/>
                <a:ea typeface="方正大黑简体" panose="03000509000000000000" pitchFamily="65" charset="-122"/>
              </a:rPr>
              <a:t>）</a:t>
            </a:r>
          </a:p>
        </p:txBody>
      </p:sp>
      <p:pic>
        <p:nvPicPr>
          <p:cNvPr id="8" name="图片 7">
            <a:extLst>
              <a:ext uri="{FF2B5EF4-FFF2-40B4-BE49-F238E27FC236}">
                <a16:creationId xmlns:a16="http://schemas.microsoft.com/office/drawing/2014/main" id="{09DE7841-D62F-452A-BAF0-9942349631E9}"/>
              </a:ext>
            </a:extLst>
          </p:cNvPr>
          <p:cNvPicPr>
            <a:picLocks noChangeAspect="1"/>
          </p:cNvPicPr>
          <p:nvPr/>
        </p:nvPicPr>
        <p:blipFill>
          <a:blip r:embed="rId4"/>
          <a:stretch>
            <a:fillRect/>
          </a:stretch>
        </p:blipFill>
        <p:spPr>
          <a:xfrm>
            <a:off x="4932040" y="3743167"/>
            <a:ext cx="3714650" cy="2717663"/>
          </a:xfrm>
          <a:prstGeom prst="rect">
            <a:avLst/>
          </a:prstGeom>
        </p:spPr>
      </p:pic>
      <p:sp>
        <p:nvSpPr>
          <p:cNvPr id="9" name="文本框 8">
            <a:extLst>
              <a:ext uri="{FF2B5EF4-FFF2-40B4-BE49-F238E27FC236}">
                <a16:creationId xmlns:a16="http://schemas.microsoft.com/office/drawing/2014/main" id="{9870F3DC-2B31-45A0-BB39-B7818051DC2D}"/>
              </a:ext>
            </a:extLst>
          </p:cNvPr>
          <p:cNvSpPr txBox="1"/>
          <p:nvPr/>
        </p:nvSpPr>
        <p:spPr>
          <a:xfrm>
            <a:off x="5318944" y="4252700"/>
            <a:ext cx="2428056" cy="738664"/>
          </a:xfrm>
          <a:prstGeom prst="rect">
            <a:avLst/>
          </a:prstGeom>
          <a:noFill/>
        </p:spPr>
        <p:txBody>
          <a:bodyPr wrap="square" rtlCol="0">
            <a:spAutoFit/>
          </a:bodyPr>
          <a:lstStyle/>
          <a:p>
            <a:r>
              <a:rPr lang="zh-CN" altLang="en-US" sz="1400" dirty="0">
                <a:latin typeface="方正大黑简体" panose="03000509000000000000" pitchFamily="65" charset="-122"/>
                <a:ea typeface="方正大黑简体" panose="03000509000000000000" pitchFamily="65" charset="-122"/>
              </a:rPr>
              <a:t>降低注入井聚合物及表活剂浓度（聚合物</a:t>
            </a:r>
            <a:r>
              <a:rPr lang="en-US" altLang="zh-CN" sz="1400" dirty="0">
                <a:latin typeface="方正大黑简体" panose="03000509000000000000" pitchFamily="65" charset="-122"/>
                <a:ea typeface="方正大黑简体" panose="03000509000000000000" pitchFamily="65" charset="-122"/>
              </a:rPr>
              <a:t>1000mg/L</a:t>
            </a:r>
            <a:r>
              <a:rPr lang="zh-CN" altLang="en-US" sz="1400" dirty="0">
                <a:latin typeface="方正大黑简体" panose="03000509000000000000" pitchFamily="65" charset="-122"/>
                <a:ea typeface="方正大黑简体" panose="03000509000000000000" pitchFamily="65" charset="-122"/>
              </a:rPr>
              <a:t>，表活剂</a:t>
            </a:r>
            <a:r>
              <a:rPr lang="en-US" altLang="zh-CN" sz="1400" dirty="0">
                <a:latin typeface="方正大黑简体" panose="03000509000000000000" pitchFamily="65" charset="-122"/>
                <a:ea typeface="方正大黑简体" panose="03000509000000000000" pitchFamily="65" charset="-122"/>
              </a:rPr>
              <a:t>0.05%</a:t>
            </a:r>
            <a:r>
              <a:rPr lang="zh-CN" altLang="en-US" sz="1400" dirty="0">
                <a:latin typeface="方正大黑简体" panose="03000509000000000000" pitchFamily="65" charset="-122"/>
                <a:ea typeface="方正大黑简体" panose="03000509000000000000" pitchFamily="65" charset="-122"/>
              </a:rPr>
              <a:t>）</a:t>
            </a:r>
          </a:p>
        </p:txBody>
      </p:sp>
      <p:sp>
        <p:nvSpPr>
          <p:cNvPr id="10" name="箭头: 下弧形 11">
            <a:extLst>
              <a:ext uri="{FF2B5EF4-FFF2-40B4-BE49-F238E27FC236}">
                <a16:creationId xmlns:a16="http://schemas.microsoft.com/office/drawing/2014/main" id="{8083D542-82DA-417A-959E-8C1EDB7976D9}"/>
              </a:ext>
            </a:extLst>
          </p:cNvPr>
          <p:cNvSpPr/>
          <p:nvPr/>
        </p:nvSpPr>
        <p:spPr bwMode="auto">
          <a:xfrm rot="4213672">
            <a:off x="2736850" y="4991364"/>
            <a:ext cx="1475111" cy="958586"/>
          </a:xfrm>
          <a:prstGeom prst="curvedUpArrow">
            <a:avLst/>
          </a:prstGeom>
          <a:solidFill>
            <a:schemeClr val="accent2"/>
          </a:solidFill>
          <a:ln w="9525">
            <a:solidFill>
              <a:srgbClr val="000000"/>
            </a:solidFill>
            <a:miter lim="800000"/>
            <a:headEnd/>
            <a:tailEnd/>
          </a:ln>
        </p:spPr>
        <p:txBody>
          <a:bodyPr wrap="square" lIns="0" tIns="0" rIns="0" bIns="36000" rtlCol="0" anchor="ctr" anchorCtr="1">
            <a:spAutoFit/>
          </a:bodyPr>
          <a:lstStyle/>
          <a:p>
            <a:pPr indent="266700" algn="ctr">
              <a:lnSpc>
                <a:spcPct val="150000"/>
              </a:lnSpc>
            </a:pPr>
            <a:endParaRPr lang="zh-CN" altLang="en-US" sz="2000" dirty="0">
              <a:solidFill>
                <a:srgbClr val="000066"/>
              </a:solidFill>
              <a:latin typeface="方正大黑简体" pitchFamily="65" charset="-122"/>
              <a:ea typeface="方正大黑简体" pitchFamily="65" charset="-122"/>
            </a:endParaRPr>
          </a:p>
        </p:txBody>
      </p:sp>
      <p:sp>
        <p:nvSpPr>
          <p:cNvPr id="11" name="文本框 10">
            <a:extLst>
              <a:ext uri="{FF2B5EF4-FFF2-40B4-BE49-F238E27FC236}">
                <a16:creationId xmlns:a16="http://schemas.microsoft.com/office/drawing/2014/main" id="{A95079B0-0875-4540-B157-2B1D7C40634D}"/>
              </a:ext>
            </a:extLst>
          </p:cNvPr>
          <p:cNvSpPr txBox="1"/>
          <p:nvPr/>
        </p:nvSpPr>
        <p:spPr>
          <a:xfrm>
            <a:off x="1481062" y="6350195"/>
            <a:ext cx="1022350" cy="369332"/>
          </a:xfrm>
          <a:prstGeom prst="rect">
            <a:avLst/>
          </a:prstGeom>
          <a:noFill/>
        </p:spPr>
        <p:txBody>
          <a:bodyPr wrap="square" rtlCol="0">
            <a:spAutoFit/>
          </a:bodyPr>
          <a:lstStyle/>
          <a:p>
            <a:r>
              <a:rPr lang="zh-CN" altLang="en-US" dirty="0"/>
              <a:t>调整前</a:t>
            </a:r>
          </a:p>
        </p:txBody>
      </p:sp>
      <p:sp>
        <p:nvSpPr>
          <p:cNvPr id="12" name="文本框 11">
            <a:extLst>
              <a:ext uri="{FF2B5EF4-FFF2-40B4-BE49-F238E27FC236}">
                <a16:creationId xmlns:a16="http://schemas.microsoft.com/office/drawing/2014/main" id="{4E9A4DA1-B3C8-4BC7-AA42-376855F10FDC}"/>
              </a:ext>
            </a:extLst>
          </p:cNvPr>
          <p:cNvSpPr txBox="1"/>
          <p:nvPr/>
        </p:nvSpPr>
        <p:spPr>
          <a:xfrm>
            <a:off x="5789017" y="6405665"/>
            <a:ext cx="1022350" cy="369332"/>
          </a:xfrm>
          <a:prstGeom prst="rect">
            <a:avLst/>
          </a:prstGeom>
          <a:noFill/>
        </p:spPr>
        <p:txBody>
          <a:bodyPr wrap="square" rtlCol="0">
            <a:spAutoFit/>
          </a:bodyPr>
          <a:lstStyle/>
          <a:p>
            <a:r>
              <a:rPr lang="zh-CN" altLang="en-US" dirty="0"/>
              <a:t>调整后</a:t>
            </a:r>
          </a:p>
        </p:txBody>
      </p:sp>
      <p:pic>
        <p:nvPicPr>
          <p:cNvPr id="13" name="Picture 5">
            <a:extLst>
              <a:ext uri="{FF2B5EF4-FFF2-40B4-BE49-F238E27FC236}">
                <a16:creationId xmlns:a16="http://schemas.microsoft.com/office/drawing/2014/main" id="{2113D909-9C26-454B-8F4B-385085131C5E}"/>
              </a:ext>
            </a:extLst>
          </p:cNvPr>
          <p:cNvPicPr>
            <a:picLocks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9038" y="2038606"/>
            <a:ext cx="117475" cy="11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885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55517A-C5BC-4A3A-A4BD-56248116FCCB}"/>
              </a:ext>
            </a:extLst>
          </p:cNvPr>
          <p:cNvPicPr>
            <a:picLocks noChangeAspect="1"/>
          </p:cNvPicPr>
          <p:nvPr/>
        </p:nvPicPr>
        <p:blipFill>
          <a:blip r:embed="rId2"/>
          <a:stretch>
            <a:fillRect/>
          </a:stretch>
        </p:blipFill>
        <p:spPr>
          <a:xfrm>
            <a:off x="59453" y="896625"/>
            <a:ext cx="3687316" cy="2880000"/>
          </a:xfrm>
          <a:prstGeom prst="rect">
            <a:avLst/>
          </a:prstGeom>
        </p:spPr>
      </p:pic>
      <p:pic>
        <p:nvPicPr>
          <p:cNvPr id="6" name="图片 5">
            <a:extLst>
              <a:ext uri="{FF2B5EF4-FFF2-40B4-BE49-F238E27FC236}">
                <a16:creationId xmlns:a16="http://schemas.microsoft.com/office/drawing/2014/main" id="{D515DBB9-C1DB-4188-B551-802715F5F857}"/>
              </a:ext>
            </a:extLst>
          </p:cNvPr>
          <p:cNvPicPr>
            <a:picLocks noChangeAspect="1"/>
          </p:cNvPicPr>
          <p:nvPr/>
        </p:nvPicPr>
        <p:blipFill>
          <a:blip r:embed="rId3"/>
          <a:stretch>
            <a:fillRect/>
          </a:stretch>
        </p:blipFill>
        <p:spPr>
          <a:xfrm>
            <a:off x="2607467" y="2348720"/>
            <a:ext cx="3545792" cy="2769462"/>
          </a:xfrm>
          <a:prstGeom prst="rect">
            <a:avLst/>
          </a:prstGeom>
        </p:spPr>
      </p:pic>
      <p:sp>
        <p:nvSpPr>
          <p:cNvPr id="7" name="文本框 6">
            <a:extLst>
              <a:ext uri="{FF2B5EF4-FFF2-40B4-BE49-F238E27FC236}">
                <a16:creationId xmlns:a16="http://schemas.microsoft.com/office/drawing/2014/main" id="{372044FA-3E92-4D17-9868-41974B9FACB5}"/>
              </a:ext>
            </a:extLst>
          </p:cNvPr>
          <p:cNvSpPr txBox="1"/>
          <p:nvPr/>
        </p:nvSpPr>
        <p:spPr>
          <a:xfrm>
            <a:off x="374948" y="3788720"/>
            <a:ext cx="3605457"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方案一</a:t>
            </a:r>
            <a:r>
              <a:rPr lang="en-US" altLang="zh-CN" sz="1200" dirty="0">
                <a:latin typeface="方正大黑简体" panose="03000509000000000000" pitchFamily="65" charset="-122"/>
                <a:ea typeface="方正大黑简体" panose="03000509000000000000" pitchFamily="65" charset="-122"/>
              </a:rPr>
              <a:t>15</a:t>
            </a:r>
            <a:r>
              <a:rPr lang="zh-CN" altLang="en-US" sz="1200" dirty="0">
                <a:latin typeface="方正大黑简体" panose="03000509000000000000" pitchFamily="65" charset="-122"/>
                <a:ea typeface="方正大黑简体" panose="03000509000000000000" pitchFamily="65" charset="-122"/>
              </a:rPr>
              <a:t>年末含油饱和度分布</a:t>
            </a:r>
          </a:p>
        </p:txBody>
      </p:sp>
      <p:pic>
        <p:nvPicPr>
          <p:cNvPr id="8" name="图片 7">
            <a:extLst>
              <a:ext uri="{FF2B5EF4-FFF2-40B4-BE49-F238E27FC236}">
                <a16:creationId xmlns:a16="http://schemas.microsoft.com/office/drawing/2014/main" id="{9730D035-95AB-4150-B53F-324651FD1984}"/>
              </a:ext>
            </a:extLst>
          </p:cNvPr>
          <p:cNvPicPr>
            <a:picLocks noChangeAspect="1"/>
          </p:cNvPicPr>
          <p:nvPr/>
        </p:nvPicPr>
        <p:blipFill>
          <a:blip r:embed="rId4"/>
          <a:stretch>
            <a:fillRect/>
          </a:stretch>
        </p:blipFill>
        <p:spPr>
          <a:xfrm>
            <a:off x="5397232" y="3650530"/>
            <a:ext cx="3687316" cy="2880000"/>
          </a:xfrm>
          <a:prstGeom prst="rect">
            <a:avLst/>
          </a:prstGeom>
        </p:spPr>
      </p:pic>
      <p:sp>
        <p:nvSpPr>
          <p:cNvPr id="9" name="文本框 8">
            <a:extLst>
              <a:ext uri="{FF2B5EF4-FFF2-40B4-BE49-F238E27FC236}">
                <a16:creationId xmlns:a16="http://schemas.microsoft.com/office/drawing/2014/main" id="{BC1AB3C7-2F2C-47EF-B921-DCD87F4C8FC0}"/>
              </a:ext>
            </a:extLst>
          </p:cNvPr>
          <p:cNvSpPr txBox="1"/>
          <p:nvPr/>
        </p:nvSpPr>
        <p:spPr>
          <a:xfrm>
            <a:off x="3111252" y="5454936"/>
            <a:ext cx="3605457"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方案一</a:t>
            </a:r>
            <a:r>
              <a:rPr lang="en-US" altLang="zh-CN" sz="1200" dirty="0">
                <a:latin typeface="方正大黑简体" panose="03000509000000000000" pitchFamily="65" charset="-122"/>
                <a:ea typeface="方正大黑简体" panose="03000509000000000000" pitchFamily="65" charset="-122"/>
              </a:rPr>
              <a:t>15</a:t>
            </a:r>
            <a:r>
              <a:rPr lang="zh-CN" altLang="en-US" sz="1200" dirty="0">
                <a:latin typeface="方正大黑简体" panose="03000509000000000000" pitchFamily="65" charset="-122"/>
                <a:ea typeface="方正大黑简体" panose="03000509000000000000" pitchFamily="65" charset="-122"/>
              </a:rPr>
              <a:t>年末聚合物分布</a:t>
            </a:r>
          </a:p>
        </p:txBody>
      </p:sp>
      <p:sp>
        <p:nvSpPr>
          <p:cNvPr id="10" name="文本框 9">
            <a:extLst>
              <a:ext uri="{FF2B5EF4-FFF2-40B4-BE49-F238E27FC236}">
                <a16:creationId xmlns:a16="http://schemas.microsoft.com/office/drawing/2014/main" id="{78584140-0C65-4C43-8F88-E31E4B6CEEE3}"/>
              </a:ext>
            </a:extLst>
          </p:cNvPr>
          <p:cNvSpPr txBox="1"/>
          <p:nvPr/>
        </p:nvSpPr>
        <p:spPr>
          <a:xfrm>
            <a:off x="5682847" y="6596550"/>
            <a:ext cx="3605457"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方案一</a:t>
            </a:r>
            <a:r>
              <a:rPr lang="en-US" altLang="zh-CN" sz="1200" dirty="0">
                <a:latin typeface="方正大黑简体" panose="03000509000000000000" pitchFamily="65" charset="-122"/>
                <a:ea typeface="方正大黑简体" panose="03000509000000000000" pitchFamily="65" charset="-122"/>
              </a:rPr>
              <a:t>15</a:t>
            </a:r>
            <a:r>
              <a:rPr lang="zh-CN" altLang="en-US" sz="1200" dirty="0">
                <a:latin typeface="方正大黑简体" panose="03000509000000000000" pitchFamily="65" charset="-122"/>
                <a:ea typeface="方正大黑简体" panose="03000509000000000000" pitchFamily="65" charset="-122"/>
              </a:rPr>
              <a:t>年末表活剂分布</a:t>
            </a:r>
          </a:p>
        </p:txBody>
      </p:sp>
      <p:sp>
        <p:nvSpPr>
          <p:cNvPr id="11" name="矩形 6">
            <a:extLst>
              <a:ext uri="{FF2B5EF4-FFF2-40B4-BE49-F238E27FC236}">
                <a16:creationId xmlns:a16="http://schemas.microsoft.com/office/drawing/2014/main" id="{250184BF-72D6-42A5-8072-66CBF48F56E1}"/>
              </a:ext>
            </a:extLst>
          </p:cNvPr>
          <p:cNvSpPr>
            <a:spLocks noChangeArrowheads="1"/>
          </p:cNvSpPr>
          <p:nvPr/>
        </p:nvSpPr>
        <p:spPr bwMode="auto">
          <a:xfrm>
            <a:off x="785556" y="170056"/>
            <a:ext cx="3278463" cy="461665"/>
          </a:xfrm>
          <a:prstGeom prst="rect">
            <a:avLst/>
          </a:prstGeom>
          <a:noFill/>
          <a:ln w="9525">
            <a:noFill/>
            <a:miter lim="800000"/>
            <a:headEnd/>
            <a:tailEnd/>
          </a:ln>
        </p:spPr>
        <p:txBody>
          <a:bodyPr wrap="none">
            <a:spAutoFit/>
          </a:bodyPr>
          <a:lstStyle/>
          <a:p>
            <a:pPr algn="ctr" eaLnBrk="0" hangingPunct="0">
              <a:buClr>
                <a:srgbClr val="C00000"/>
              </a:buClr>
            </a:pPr>
            <a:r>
              <a:rPr lang="zh-CN" altLang="en-US" sz="2400" b="1" dirty="0">
                <a:solidFill>
                  <a:srgbClr val="0000FF"/>
                </a:solidFill>
                <a:latin typeface="方正大黑简体" pitchFamily="2" charset="-122"/>
                <a:ea typeface="方正大黑简体" pitchFamily="2" charset="-122"/>
              </a:rPr>
              <a:t>（二）剩余油量化表征</a:t>
            </a:r>
          </a:p>
        </p:txBody>
      </p:sp>
    </p:spTree>
    <p:extLst>
      <p:ext uri="{BB962C8B-B14F-4D97-AF65-F5344CB8AC3E}">
        <p14:creationId xmlns:p14="http://schemas.microsoft.com/office/powerpoint/2010/main" val="28408456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6268603" y="5496745"/>
            <a:ext cx="2122922" cy="646331"/>
          </a:xfrm>
          <a:prstGeom prst="rect">
            <a:avLst/>
          </a:prstGeom>
          <a:noFill/>
        </p:spPr>
        <p:txBody>
          <a:bodyPr wrap="square" rtlCol="0">
            <a:spAutoFit/>
          </a:bodyPr>
          <a:lstStyle/>
          <a:p>
            <a:pPr algn="ctr"/>
            <a:r>
              <a:rPr lang="zh-CN" altLang="en-US" dirty="0">
                <a:solidFill>
                  <a:srgbClr val="FF0000"/>
                </a:solidFill>
                <a:latin typeface="方正大黑简体" pitchFamily="65" charset="-122"/>
                <a:ea typeface="方正大黑简体" pitchFamily="65" charset="-122"/>
              </a:rPr>
              <a:t>开发与经济效果</a:t>
            </a:r>
            <a:endParaRPr lang="en-US" altLang="zh-CN" dirty="0">
              <a:solidFill>
                <a:srgbClr val="FF0000"/>
              </a:solidFill>
              <a:latin typeface="方正大黑简体" pitchFamily="65" charset="-122"/>
              <a:ea typeface="方正大黑简体" pitchFamily="65" charset="-122"/>
            </a:endParaRPr>
          </a:p>
          <a:p>
            <a:pPr algn="ctr"/>
            <a:r>
              <a:rPr lang="zh-CN" altLang="en-US" dirty="0">
                <a:solidFill>
                  <a:srgbClr val="FF0000"/>
                </a:solidFill>
                <a:latin typeface="方正大黑简体" pitchFamily="65" charset="-122"/>
                <a:ea typeface="方正大黑简体" pitchFamily="65" charset="-122"/>
              </a:rPr>
              <a:t>推荐最佳方案</a:t>
            </a:r>
          </a:p>
        </p:txBody>
      </p:sp>
      <p:grpSp>
        <p:nvGrpSpPr>
          <p:cNvPr id="4" name="组合 61"/>
          <p:cNvGrpSpPr/>
          <p:nvPr/>
        </p:nvGrpSpPr>
        <p:grpSpPr>
          <a:xfrm>
            <a:off x="1608100" y="1448393"/>
            <a:ext cx="5906503" cy="5186044"/>
            <a:chOff x="2667798" y="923824"/>
            <a:chExt cx="4209069" cy="5186044"/>
          </a:xfrm>
        </p:grpSpPr>
        <p:sp>
          <p:nvSpPr>
            <p:cNvPr id="2" name="流程图: 过程 1"/>
            <p:cNvSpPr/>
            <p:nvPr/>
          </p:nvSpPr>
          <p:spPr>
            <a:xfrm>
              <a:off x="3591628" y="923824"/>
              <a:ext cx="2294467" cy="282791"/>
            </a:xfrm>
            <a:prstGeom prst="flowChartProcess">
              <a:avLst/>
            </a:prstGeom>
            <a:solidFill>
              <a:schemeClr val="accent2">
                <a:lumMod val="60000"/>
                <a:lumOff val="4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注入体系参数优化</a:t>
              </a:r>
            </a:p>
          </p:txBody>
        </p:sp>
        <p:cxnSp>
          <p:nvCxnSpPr>
            <p:cNvPr id="11" name="直接连接符 10"/>
            <p:cNvCxnSpPr/>
            <p:nvPr/>
          </p:nvCxnSpPr>
          <p:spPr>
            <a:xfrm flipV="1">
              <a:off x="2978885" y="1339295"/>
              <a:ext cx="3572759" cy="1014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流程图: 过程 13"/>
            <p:cNvSpPr/>
            <p:nvPr/>
          </p:nvSpPr>
          <p:spPr>
            <a:xfrm>
              <a:off x="2667798" y="1583696"/>
              <a:ext cx="641023" cy="904957"/>
            </a:xfrm>
            <a:prstGeom prst="flowChartProcess">
              <a:avLst/>
            </a:prstGeom>
            <a:blipFill>
              <a:blip r:embed="rId2"/>
              <a:tile tx="0" ty="0" sx="100000" sy="100000" flip="none" algn="tl"/>
            </a:blip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室内实验数据</a:t>
              </a:r>
            </a:p>
          </p:txBody>
        </p:sp>
        <p:sp>
          <p:nvSpPr>
            <p:cNvPr id="22" name="流程图: 过程 21"/>
            <p:cNvSpPr/>
            <p:nvPr/>
          </p:nvSpPr>
          <p:spPr>
            <a:xfrm>
              <a:off x="4381904" y="1583696"/>
              <a:ext cx="713916" cy="914385"/>
            </a:xfrm>
            <a:prstGeom prst="flowChartProcess">
              <a:avLst/>
            </a:prstGeom>
            <a:blipFill>
              <a:blip r:embed="rId2"/>
              <a:tile tx="0" ty="0" sx="100000" sy="100000" flip="none" algn="tl"/>
            </a:blip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油藏基本参数</a:t>
              </a:r>
            </a:p>
          </p:txBody>
        </p:sp>
        <p:sp>
          <p:nvSpPr>
            <p:cNvPr id="24" name="流程图: 过程 23"/>
            <p:cNvSpPr/>
            <p:nvPr/>
          </p:nvSpPr>
          <p:spPr>
            <a:xfrm>
              <a:off x="6226417" y="1584407"/>
              <a:ext cx="650450" cy="913674"/>
            </a:xfrm>
            <a:prstGeom prst="flowChartProcess">
              <a:avLst/>
            </a:prstGeom>
            <a:blipFill>
              <a:blip r:embed="rId2"/>
              <a:tile tx="0" ty="0" sx="100000" sy="100000" flip="none" algn="tl"/>
            </a:blip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精细地质模型</a:t>
              </a:r>
            </a:p>
          </p:txBody>
        </p:sp>
        <p:cxnSp>
          <p:nvCxnSpPr>
            <p:cNvPr id="25" name="直接连接符 24"/>
            <p:cNvCxnSpPr/>
            <p:nvPr/>
          </p:nvCxnSpPr>
          <p:spPr>
            <a:xfrm>
              <a:off x="2989881" y="2496806"/>
              <a:ext cx="0" cy="16456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562637" y="2514173"/>
              <a:ext cx="0" cy="13704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89881" y="2659928"/>
              <a:ext cx="3561763" cy="10148"/>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2" name="流程图: 过程 31"/>
            <p:cNvSpPr/>
            <p:nvPr/>
          </p:nvSpPr>
          <p:spPr>
            <a:xfrm>
              <a:off x="2892146" y="2847588"/>
              <a:ext cx="3696564" cy="306407"/>
            </a:xfrm>
            <a:prstGeom prst="flowChartProcess">
              <a:avLst/>
            </a:prstGeom>
            <a:solidFill>
              <a:srgbClr val="FFFF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方正大黑简体" panose="03000509000000000000" pitchFamily="65" charset="-122"/>
                  <a:ea typeface="方正大黑简体" panose="03000509000000000000" pitchFamily="65" charset="-122"/>
                </a:rPr>
                <a:t>数值模拟</a:t>
              </a:r>
              <a:r>
                <a:rPr lang="zh-CN" altLang="en-US" sz="1600" dirty="0">
                  <a:solidFill>
                    <a:schemeClr val="tx1"/>
                  </a:solidFill>
                  <a:latin typeface="方正大黑简体" panose="03000509000000000000" pitchFamily="65" charset="-122"/>
                  <a:ea typeface="方正大黑简体" panose="03000509000000000000" pitchFamily="65" charset="-122"/>
                </a:rPr>
                <a:t>建立数模模型</a:t>
              </a:r>
              <a:endParaRPr lang="zh-CN" altLang="en-US" sz="1600" dirty="0">
                <a:solidFill>
                  <a:srgbClr val="FF0000"/>
                </a:solidFill>
                <a:latin typeface="方正大黑简体" panose="03000509000000000000" pitchFamily="65" charset="-122"/>
                <a:ea typeface="方正大黑简体" panose="03000509000000000000" pitchFamily="65" charset="-122"/>
              </a:endParaRPr>
            </a:p>
          </p:txBody>
        </p:sp>
        <p:sp>
          <p:nvSpPr>
            <p:cNvPr id="34" name="流程图: 过程 33"/>
            <p:cNvSpPr/>
            <p:nvPr/>
          </p:nvSpPr>
          <p:spPr>
            <a:xfrm>
              <a:off x="3583769" y="3378826"/>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聚合物浓度优选</a:t>
              </a:r>
            </a:p>
          </p:txBody>
        </p:sp>
        <p:cxnSp>
          <p:nvCxnSpPr>
            <p:cNvPr id="50" name="直接箭头连接符 49"/>
            <p:cNvCxnSpPr/>
            <p:nvPr/>
          </p:nvCxnSpPr>
          <p:spPr>
            <a:xfrm>
              <a:off x="2978885" y="1349443"/>
              <a:ext cx="0" cy="234964"/>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4734146" y="1206615"/>
              <a:ext cx="6910" cy="368361"/>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542217" y="1358870"/>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734146" y="2498081"/>
              <a:ext cx="4716" cy="358934"/>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4724721" y="3162720"/>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734148" y="3674066"/>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743573" y="4179390"/>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734147" y="4636376"/>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724720" y="5125857"/>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8" name="流程图: 过程 67"/>
            <p:cNvSpPr/>
            <p:nvPr/>
          </p:nvSpPr>
          <p:spPr>
            <a:xfrm>
              <a:off x="3593194" y="3890172"/>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表活剂浓度优选</a:t>
              </a:r>
            </a:p>
          </p:txBody>
        </p:sp>
        <p:sp>
          <p:nvSpPr>
            <p:cNvPr id="69" name="流程图: 过程 68"/>
            <p:cNvSpPr/>
            <p:nvPr/>
          </p:nvSpPr>
          <p:spPr>
            <a:xfrm>
              <a:off x="3601051" y="4378757"/>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注入速度优选</a:t>
              </a:r>
            </a:p>
          </p:txBody>
        </p:sp>
        <p:sp>
          <p:nvSpPr>
            <p:cNvPr id="70" name="流程图: 过程 69"/>
            <p:cNvSpPr/>
            <p:nvPr/>
          </p:nvSpPr>
          <p:spPr>
            <a:xfrm>
              <a:off x="3601051" y="4850873"/>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段塞尺寸优选</a:t>
              </a:r>
            </a:p>
          </p:txBody>
        </p:sp>
        <p:sp>
          <p:nvSpPr>
            <p:cNvPr id="71" name="流程图: 过程 70"/>
            <p:cNvSpPr/>
            <p:nvPr/>
          </p:nvSpPr>
          <p:spPr>
            <a:xfrm>
              <a:off x="3601051" y="5341963"/>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段塞结构优选</a:t>
              </a:r>
            </a:p>
          </p:txBody>
        </p:sp>
        <p:cxnSp>
          <p:nvCxnSpPr>
            <p:cNvPr id="72" name="直接箭头连接符 71"/>
            <p:cNvCxnSpPr/>
            <p:nvPr/>
          </p:nvCxnSpPr>
          <p:spPr>
            <a:xfrm>
              <a:off x="4724720" y="5625773"/>
              <a:ext cx="9425" cy="216106"/>
            </a:xfrm>
            <a:prstGeom prst="straightConnector1">
              <a:avLst/>
            </a:prstGeom>
            <a:ln w="2222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流程图: 过程 72"/>
            <p:cNvSpPr/>
            <p:nvPr/>
          </p:nvSpPr>
          <p:spPr>
            <a:xfrm>
              <a:off x="3601051" y="5841879"/>
              <a:ext cx="2294467" cy="267989"/>
            </a:xfrm>
            <a:prstGeom prst="flowChartProcess">
              <a:avLst/>
            </a:prstGeom>
            <a:blipFill>
              <a:blip r:embed="rId3"/>
              <a:tile tx="0" ty="0" sx="100000" sy="100000" flip="none" algn="tl"/>
            </a:blip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方正大黑简体" panose="03000509000000000000" pitchFamily="65" charset="-122"/>
                  <a:ea typeface="方正大黑简体" panose="03000509000000000000" pitchFamily="65" charset="-122"/>
                </a:rPr>
                <a:t>推荐最优方案</a:t>
              </a:r>
            </a:p>
          </p:txBody>
        </p:sp>
      </p:grpSp>
      <p:sp>
        <p:nvSpPr>
          <p:cNvPr id="31" name="矩形 6"/>
          <p:cNvSpPr>
            <a:spLocks noChangeArrowheads="1"/>
          </p:cNvSpPr>
          <p:nvPr/>
        </p:nvSpPr>
        <p:spPr bwMode="auto">
          <a:xfrm>
            <a:off x="302255" y="875887"/>
            <a:ext cx="5230920" cy="400110"/>
          </a:xfrm>
          <a:prstGeom prst="rect">
            <a:avLst/>
          </a:prstGeom>
          <a:noFill/>
          <a:ln w="9525">
            <a:noFill/>
            <a:miter lim="800000"/>
            <a:headEnd/>
            <a:tailEnd/>
          </a:ln>
        </p:spPr>
        <p:txBody>
          <a:bodyPr wrap="none">
            <a:spAutoFit/>
          </a:bodyPr>
          <a:lstStyle/>
          <a:p>
            <a:pPr algn="ctr" eaLnBrk="0" hangingPunct="0">
              <a:buClr>
                <a:srgbClr val="C00000"/>
              </a:buClr>
            </a:pPr>
            <a:r>
              <a:rPr lang="en-US" altLang="zh-CN" sz="2000" b="1" dirty="0" smtClean="0">
                <a:solidFill>
                  <a:srgbClr val="FF0000"/>
                </a:solidFill>
                <a:latin typeface="方正大黑简体" pitchFamily="2" charset="-122"/>
                <a:ea typeface="方正大黑简体" pitchFamily="2" charset="-122"/>
              </a:rPr>
              <a:t>4</a:t>
            </a:r>
            <a:r>
              <a:rPr lang="zh-CN" altLang="en-US" sz="2000" b="1" dirty="0" smtClean="0">
                <a:solidFill>
                  <a:srgbClr val="FF0000"/>
                </a:solidFill>
                <a:latin typeface="方正大黑简体" pitchFamily="2" charset="-122"/>
                <a:ea typeface="方正大黑简体" pitchFamily="2" charset="-122"/>
              </a:rPr>
              <a:t>、基于</a:t>
            </a:r>
            <a:r>
              <a:rPr lang="zh-CN" altLang="en-US" sz="2000" b="1" dirty="0">
                <a:solidFill>
                  <a:srgbClr val="FF0000"/>
                </a:solidFill>
                <a:latin typeface="方正大黑简体" pitchFamily="2" charset="-122"/>
                <a:ea typeface="方正大黑简体" pitchFamily="2" charset="-122"/>
              </a:rPr>
              <a:t>数值模拟技术的化学驱体系参数优选</a:t>
            </a:r>
          </a:p>
        </p:txBody>
      </p:sp>
    </p:spTree>
    <p:extLst>
      <p:ext uri="{BB962C8B-B14F-4D97-AF65-F5344CB8AC3E}">
        <p14:creationId xmlns:p14="http://schemas.microsoft.com/office/powerpoint/2010/main" val="18744986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C16767A9-9080-4201-9E10-F0217EEB8D4D}"/>
              </a:ext>
            </a:extLst>
          </p:cNvPr>
          <p:cNvGraphicFramePr>
            <a:graphicFrameLocks noGrp="1"/>
          </p:cNvGraphicFramePr>
          <p:nvPr/>
        </p:nvGraphicFramePr>
        <p:xfrm>
          <a:off x="3862910" y="2676030"/>
          <a:ext cx="4797402" cy="1553854"/>
        </p:xfrm>
        <a:graphic>
          <a:graphicData uri="http://schemas.openxmlformats.org/drawingml/2006/table">
            <a:tbl>
              <a:tblPr/>
              <a:tblGrid>
                <a:gridCol w="754067">
                  <a:extLst>
                    <a:ext uri="{9D8B030D-6E8A-4147-A177-3AD203B41FA5}">
                      <a16:colId xmlns:a16="http://schemas.microsoft.com/office/drawing/2014/main" val="2512761383"/>
                    </a:ext>
                  </a:extLst>
                </a:gridCol>
                <a:gridCol w="754067">
                  <a:extLst>
                    <a:ext uri="{9D8B030D-6E8A-4147-A177-3AD203B41FA5}">
                      <a16:colId xmlns:a16="http://schemas.microsoft.com/office/drawing/2014/main" val="3971685746"/>
                    </a:ext>
                  </a:extLst>
                </a:gridCol>
                <a:gridCol w="754067">
                  <a:extLst>
                    <a:ext uri="{9D8B030D-6E8A-4147-A177-3AD203B41FA5}">
                      <a16:colId xmlns:a16="http://schemas.microsoft.com/office/drawing/2014/main" val="20000"/>
                    </a:ext>
                  </a:extLst>
                </a:gridCol>
                <a:gridCol w="821989">
                  <a:extLst>
                    <a:ext uri="{9D8B030D-6E8A-4147-A177-3AD203B41FA5}">
                      <a16:colId xmlns:a16="http://schemas.microsoft.com/office/drawing/2014/main" val="20001"/>
                    </a:ext>
                  </a:extLst>
                </a:gridCol>
                <a:gridCol w="542448">
                  <a:extLst>
                    <a:ext uri="{9D8B030D-6E8A-4147-A177-3AD203B41FA5}">
                      <a16:colId xmlns:a16="http://schemas.microsoft.com/office/drawing/2014/main" val="20002"/>
                    </a:ext>
                  </a:extLst>
                </a:gridCol>
                <a:gridCol w="634028">
                  <a:extLst>
                    <a:ext uri="{9D8B030D-6E8A-4147-A177-3AD203B41FA5}">
                      <a16:colId xmlns:a16="http://schemas.microsoft.com/office/drawing/2014/main" val="20003"/>
                    </a:ext>
                  </a:extLst>
                </a:gridCol>
                <a:gridCol w="536736">
                  <a:extLst>
                    <a:ext uri="{9D8B030D-6E8A-4147-A177-3AD203B41FA5}">
                      <a16:colId xmlns:a16="http://schemas.microsoft.com/office/drawing/2014/main" val="20005"/>
                    </a:ext>
                  </a:extLst>
                </a:gridCol>
              </a:tblGrid>
              <a:tr h="439567">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方案名称</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驱替方式</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表活剂浓度</a:t>
                      </a:r>
                      <a:endPar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endParaRPr>
                    </a:p>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r>
                        <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聚合物浓度（</a:t>
                      </a:r>
                      <a:r>
                        <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mg/L</a:t>
                      </a:r>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段塞尺寸</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注入速度</a:t>
                      </a:r>
                      <a:endPar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endParaRPr>
                    </a:p>
                    <a:p>
                      <a:pPr marL="0" marR="0" indent="0" algn="ctr" defTabSz="914400" rtl="0" eaLnBrk="1" fontAlgn="b" latinLnBrk="0" hangingPunct="1">
                        <a:lnSpc>
                          <a:spcPct val="100000"/>
                        </a:lnSpc>
                        <a:spcBef>
                          <a:spcPts val="0"/>
                        </a:spcBef>
                        <a:spcAft>
                          <a:spcPts val="0"/>
                        </a:spcAft>
                        <a:buClrTx/>
                        <a:buSzTx/>
                        <a:buFontTx/>
                        <a:buNone/>
                        <a:tabLst/>
                        <a:defRPr/>
                      </a:pPr>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r>
                        <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PV/a</a:t>
                      </a:r>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rPr>
                        <a:t>预测时间</a:t>
                      </a:r>
                      <a:endParaRPr lang="en-US" altLang="zh-CN" sz="1200" b="0" i="0" u="none" strike="noStrike" dirty="0">
                        <a:solidFill>
                          <a:schemeClr val="bg1"/>
                        </a:solidFill>
                        <a:effectLst>
                          <a:outerShdw blurRad="38100" dist="38100" dir="2700000" algn="tl">
                            <a:srgbClr val="000000">
                              <a:alpha val="43137"/>
                            </a:srgbClr>
                          </a:outerShdw>
                        </a:effectLst>
                        <a:latin typeface="方正大黑简体" pitchFamily="65" charset="-122"/>
                        <a:ea typeface="方正大黑简体" pitchFamily="65" charset="-122"/>
                      </a:endParaRP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49067">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G109-1-1</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聚表二元</a:t>
                      </a:r>
                      <a:endParaRPr lang="en-US" altLang="zh-CN" sz="1200" b="0" i="0" u="none" strike="noStrike" dirty="0">
                        <a:solidFill>
                          <a:srgbClr val="000000"/>
                        </a:solidFill>
                        <a:effectLst/>
                        <a:latin typeface="方正大黑简体" pitchFamily="65" charset="-122"/>
                        <a:ea typeface="方正大黑简体" pitchFamily="65" charset="-122"/>
                      </a:endParaRP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0.25</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1500</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0.8PV</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0.1</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15</a:t>
                      </a:r>
                      <a:r>
                        <a:rPr lang="zh-CN" altLang="en-US" sz="1200" b="0" i="0" u="none" strike="noStrike" dirty="0">
                          <a:solidFill>
                            <a:srgbClr val="000000"/>
                          </a:solidFill>
                          <a:effectLst/>
                          <a:latin typeface="方正大黑简体" pitchFamily="65" charset="-122"/>
                          <a:ea typeface="方正大黑简体" pitchFamily="65" charset="-122"/>
                        </a:rPr>
                        <a:t>年</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906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方正大黑简体" pitchFamily="65" charset="-122"/>
                          <a:ea typeface="方正大黑简体" pitchFamily="65" charset="-122"/>
                        </a:rPr>
                        <a:t>G109-1-2</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200" b="0" i="0" u="none" strike="noStrike" dirty="0">
                          <a:solidFill>
                            <a:srgbClr val="000000"/>
                          </a:solidFill>
                          <a:effectLst/>
                          <a:latin typeface="方正大黑简体" pitchFamily="65" charset="-122"/>
                          <a:ea typeface="方正大黑简体" pitchFamily="65" charset="-122"/>
                        </a:rPr>
                        <a:t>聚合物驱</a:t>
                      </a:r>
                      <a:endParaRPr lang="en-US" altLang="zh-CN" sz="1200" b="0" i="0" u="none" strike="noStrike" dirty="0">
                        <a:solidFill>
                          <a:srgbClr val="000000"/>
                        </a:solidFill>
                        <a:effectLst/>
                        <a:latin typeface="方正大黑简体" pitchFamily="65" charset="-122"/>
                        <a:ea typeface="方正大黑简体" pitchFamily="65" charset="-122"/>
                      </a:endParaRP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200" b="0" i="0" u="none" strike="noStrike" dirty="0">
                          <a:solidFill>
                            <a:srgbClr val="000000"/>
                          </a:solidFill>
                          <a:effectLst/>
                          <a:latin typeface="方正大黑简体" pitchFamily="65" charset="-122"/>
                          <a:ea typeface="方正大黑简体" pitchFamily="65" charset="-122"/>
                        </a:rPr>
                        <a:t>1500</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0.8PV</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0.1</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15</a:t>
                      </a:r>
                      <a:r>
                        <a:rPr lang="zh-CN" altLang="en-US" sz="1200" b="0" i="0" u="none" strike="noStrike" dirty="0">
                          <a:solidFill>
                            <a:srgbClr val="000000"/>
                          </a:solidFill>
                          <a:effectLst/>
                          <a:latin typeface="方正大黑简体" pitchFamily="65" charset="-122"/>
                          <a:ea typeface="方正大黑简体" pitchFamily="65" charset="-122"/>
                        </a:rPr>
                        <a:t>年</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2398299"/>
                  </a:ext>
                </a:extLst>
              </a:tr>
              <a:tr h="24906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方正大黑简体" pitchFamily="65" charset="-122"/>
                          <a:ea typeface="方正大黑简体" pitchFamily="65" charset="-122"/>
                          <a:cs typeface="+mn-cs"/>
                        </a:rPr>
                        <a:t>G109-1-4</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水驱</a:t>
                      </a:r>
                      <a:endParaRPr lang="en-US" altLang="zh-CN" sz="1200" b="0" i="0" u="none" strike="noStrike" dirty="0">
                        <a:solidFill>
                          <a:srgbClr val="000000"/>
                        </a:solidFill>
                        <a:effectLst/>
                        <a:latin typeface="方正大黑简体" pitchFamily="65" charset="-122"/>
                        <a:ea typeface="方正大黑简体" pitchFamily="65" charset="-122"/>
                      </a:endParaRP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0.8PV</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0.1</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15</a:t>
                      </a:r>
                      <a:r>
                        <a:rPr lang="zh-CN" altLang="en-US" sz="1200" b="0" i="0" u="none" strike="noStrike" dirty="0">
                          <a:solidFill>
                            <a:srgbClr val="000000"/>
                          </a:solidFill>
                          <a:effectLst/>
                          <a:latin typeface="方正大黑简体" pitchFamily="65" charset="-122"/>
                          <a:ea typeface="方正大黑简体" pitchFamily="65" charset="-122"/>
                        </a:rPr>
                        <a:t>年</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9147959"/>
                  </a:ext>
                </a:extLst>
              </a:tr>
              <a:tr h="24906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方正大黑简体" pitchFamily="65" charset="-122"/>
                          <a:ea typeface="方正大黑简体" pitchFamily="65" charset="-122"/>
                          <a:cs typeface="+mn-cs"/>
                        </a:rPr>
                        <a:t>G109-1-5</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200" b="0" i="0" u="none" strike="noStrike" dirty="0">
                          <a:solidFill>
                            <a:srgbClr val="000000"/>
                          </a:solidFill>
                          <a:effectLst/>
                          <a:latin typeface="方正大黑简体" pitchFamily="65" charset="-122"/>
                          <a:ea typeface="方正大黑简体" pitchFamily="65" charset="-122"/>
                        </a:rPr>
                        <a:t>基础方案</a:t>
                      </a:r>
                      <a:endParaRPr lang="en-US" altLang="zh-CN" sz="1200" b="0" i="0" u="none" strike="noStrike" dirty="0">
                        <a:solidFill>
                          <a:srgbClr val="000000"/>
                        </a:solidFill>
                        <a:effectLst/>
                        <a:latin typeface="方正大黑简体" pitchFamily="65" charset="-122"/>
                        <a:ea typeface="方正大黑简体" pitchFamily="65" charset="-122"/>
                      </a:endParaRP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0.8PV</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0.1</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fontAlgn="b"/>
                      <a:r>
                        <a:rPr lang="en-US" altLang="zh-CN" sz="1200" b="0" i="0" u="none" strike="noStrike" dirty="0">
                          <a:solidFill>
                            <a:srgbClr val="000000"/>
                          </a:solidFill>
                          <a:effectLst/>
                          <a:latin typeface="方正大黑简体" pitchFamily="65" charset="-122"/>
                          <a:ea typeface="方正大黑简体" pitchFamily="65" charset="-122"/>
                        </a:rPr>
                        <a:t>15</a:t>
                      </a:r>
                      <a:r>
                        <a:rPr lang="zh-CN" altLang="en-US" sz="1200" b="0" i="0" u="none" strike="noStrike" dirty="0">
                          <a:solidFill>
                            <a:srgbClr val="000000"/>
                          </a:solidFill>
                          <a:effectLst/>
                          <a:latin typeface="方正大黑简体" pitchFamily="65" charset="-122"/>
                          <a:ea typeface="方正大黑简体" pitchFamily="65" charset="-122"/>
                        </a:rPr>
                        <a:t>年</a:t>
                      </a:r>
                    </a:p>
                  </a:txBody>
                  <a:tcPr marL="8957" marR="8957" marT="89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243312"/>
                  </a:ext>
                </a:extLst>
              </a:tr>
            </a:tbl>
          </a:graphicData>
        </a:graphic>
      </p:graphicFrame>
      <p:sp>
        <p:nvSpPr>
          <p:cNvPr id="14" name="文本框 13">
            <a:extLst>
              <a:ext uri="{FF2B5EF4-FFF2-40B4-BE49-F238E27FC236}">
                <a16:creationId xmlns:a16="http://schemas.microsoft.com/office/drawing/2014/main" id="{F6B03A22-BE39-48D4-8B47-81183C88EADE}"/>
              </a:ext>
            </a:extLst>
          </p:cNvPr>
          <p:cNvSpPr txBox="1"/>
          <p:nvPr/>
        </p:nvSpPr>
        <p:spPr>
          <a:xfrm>
            <a:off x="5217495" y="2402310"/>
            <a:ext cx="2088231"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开发方式对比实验设计</a:t>
            </a:r>
          </a:p>
        </p:txBody>
      </p:sp>
      <p:sp>
        <p:nvSpPr>
          <p:cNvPr id="15" name="矩形 14">
            <a:extLst>
              <a:ext uri="{FF2B5EF4-FFF2-40B4-BE49-F238E27FC236}">
                <a16:creationId xmlns:a16="http://schemas.microsoft.com/office/drawing/2014/main" id="{D0F48D38-E928-4CFB-9472-B2EE9956E3BD}"/>
              </a:ext>
            </a:extLst>
          </p:cNvPr>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1</a:t>
            </a:r>
            <a:r>
              <a:rPr lang="zh-CN" altLang="en-US" dirty="0" smtClean="0">
                <a:solidFill>
                  <a:srgbClr val="FF0000"/>
                </a:solidFill>
                <a:latin typeface="方正大黑简体" pitchFamily="65" charset="-122"/>
                <a:ea typeface="方正大黑简体" pitchFamily="65" charset="-122"/>
              </a:rPr>
              <a:t>）开发方式</a:t>
            </a:r>
            <a:r>
              <a:rPr lang="zh-CN" altLang="en-US" dirty="0">
                <a:solidFill>
                  <a:srgbClr val="FF0000"/>
                </a:solidFill>
                <a:latin typeface="方正大黑简体" pitchFamily="65" charset="-122"/>
                <a:ea typeface="方正大黑简体" pitchFamily="65" charset="-122"/>
              </a:rPr>
              <a:t>优选</a:t>
            </a:r>
            <a:endParaRPr lang="zh-CN" altLang="zh-CN" dirty="0">
              <a:solidFill>
                <a:srgbClr val="FF0000"/>
              </a:solidFill>
              <a:latin typeface="方正大黑简体" pitchFamily="65" charset="-122"/>
              <a:ea typeface="方正大黑简体" pitchFamily="65" charset="-122"/>
            </a:endParaRPr>
          </a:p>
        </p:txBody>
      </p:sp>
      <p:pic>
        <p:nvPicPr>
          <p:cNvPr id="2" name="图片 1">
            <a:extLst>
              <a:ext uri="{FF2B5EF4-FFF2-40B4-BE49-F238E27FC236}">
                <a16:creationId xmlns:a16="http://schemas.microsoft.com/office/drawing/2014/main" id="{956097A8-7AEB-45F7-906C-74E8C00B657B}"/>
              </a:ext>
            </a:extLst>
          </p:cNvPr>
          <p:cNvPicPr>
            <a:picLocks noChangeAspect="1"/>
          </p:cNvPicPr>
          <p:nvPr/>
        </p:nvPicPr>
        <p:blipFill>
          <a:blip r:embed="rId2"/>
          <a:stretch>
            <a:fillRect/>
          </a:stretch>
        </p:blipFill>
        <p:spPr>
          <a:xfrm>
            <a:off x="480193" y="2676030"/>
            <a:ext cx="3230051" cy="1689074"/>
          </a:xfrm>
          <a:prstGeom prst="rect">
            <a:avLst/>
          </a:prstGeom>
          <a:ln>
            <a:solidFill>
              <a:schemeClr val="tx1"/>
            </a:solidFill>
          </a:ln>
        </p:spPr>
      </p:pic>
      <p:pic>
        <p:nvPicPr>
          <p:cNvPr id="16" name="图片 15">
            <a:extLst>
              <a:ext uri="{FF2B5EF4-FFF2-40B4-BE49-F238E27FC236}">
                <a16:creationId xmlns:a16="http://schemas.microsoft.com/office/drawing/2014/main" id="{D273AD82-2282-45E5-99EB-5C3FFEBB2CA7}"/>
              </a:ext>
            </a:extLst>
          </p:cNvPr>
          <p:cNvPicPr>
            <a:picLocks noChangeAspect="1"/>
          </p:cNvPicPr>
          <p:nvPr/>
        </p:nvPicPr>
        <p:blipFill>
          <a:blip r:embed="rId3"/>
          <a:stretch>
            <a:fillRect/>
          </a:stretch>
        </p:blipFill>
        <p:spPr>
          <a:xfrm>
            <a:off x="480193" y="4797153"/>
            <a:ext cx="3230051" cy="1801756"/>
          </a:xfrm>
          <a:prstGeom prst="rect">
            <a:avLst/>
          </a:prstGeom>
          <a:ln>
            <a:solidFill>
              <a:schemeClr val="tx1"/>
            </a:solidFill>
          </a:ln>
        </p:spPr>
      </p:pic>
      <p:sp>
        <p:nvSpPr>
          <p:cNvPr id="8" name="文本框 7">
            <a:extLst>
              <a:ext uri="{FF2B5EF4-FFF2-40B4-BE49-F238E27FC236}">
                <a16:creationId xmlns:a16="http://schemas.microsoft.com/office/drawing/2014/main" id="{05E55980-2ABC-4A9A-8E33-9788B6F779A4}"/>
              </a:ext>
            </a:extLst>
          </p:cNvPr>
          <p:cNvSpPr txBox="1"/>
          <p:nvPr/>
        </p:nvSpPr>
        <p:spPr>
          <a:xfrm>
            <a:off x="766566" y="4412648"/>
            <a:ext cx="3096344" cy="276999"/>
          </a:xfrm>
          <a:prstGeom prst="rect">
            <a:avLst/>
          </a:prstGeom>
          <a:noFill/>
        </p:spPr>
        <p:txBody>
          <a:bodyPr wrap="square" rtlCol="0">
            <a:spAutoFit/>
          </a:bodyPr>
          <a:lstStyle/>
          <a:p>
            <a:r>
              <a:rPr lang="en-US" altLang="zh-CN" sz="1200" dirty="0">
                <a:latin typeface="方正大黑简体" panose="03000509000000000000" pitchFamily="65" charset="-122"/>
                <a:ea typeface="方正大黑简体" panose="03000509000000000000" pitchFamily="65" charset="-122"/>
              </a:rPr>
              <a:t>G109-1</a:t>
            </a:r>
            <a:r>
              <a:rPr lang="zh-CN" altLang="en-US" sz="1200" dirty="0">
                <a:latin typeface="方正大黑简体" panose="03000509000000000000" pitchFamily="65" charset="-122"/>
                <a:ea typeface="方正大黑简体" panose="03000509000000000000" pitchFamily="65" charset="-122"/>
              </a:rPr>
              <a:t>扩大区不同开发方式含水对比</a:t>
            </a:r>
          </a:p>
        </p:txBody>
      </p:sp>
      <p:sp>
        <p:nvSpPr>
          <p:cNvPr id="9" name="文本框 8">
            <a:extLst>
              <a:ext uri="{FF2B5EF4-FFF2-40B4-BE49-F238E27FC236}">
                <a16:creationId xmlns:a16="http://schemas.microsoft.com/office/drawing/2014/main" id="{FBCD32C5-EC0A-4F20-AE4C-A87719F47E5B}"/>
              </a:ext>
            </a:extLst>
          </p:cNvPr>
          <p:cNvSpPr txBox="1"/>
          <p:nvPr/>
        </p:nvSpPr>
        <p:spPr>
          <a:xfrm>
            <a:off x="606405" y="2417493"/>
            <a:ext cx="3096344" cy="276999"/>
          </a:xfrm>
          <a:prstGeom prst="rect">
            <a:avLst/>
          </a:prstGeom>
          <a:noFill/>
        </p:spPr>
        <p:txBody>
          <a:bodyPr wrap="square" rtlCol="0">
            <a:spAutoFit/>
          </a:bodyPr>
          <a:lstStyle/>
          <a:p>
            <a:r>
              <a:rPr lang="en-US" altLang="zh-CN" sz="1200" dirty="0">
                <a:latin typeface="方正大黑简体" panose="03000509000000000000" pitchFamily="65" charset="-122"/>
                <a:ea typeface="方正大黑简体" panose="03000509000000000000" pitchFamily="65" charset="-122"/>
              </a:rPr>
              <a:t>G109-1</a:t>
            </a:r>
            <a:r>
              <a:rPr lang="zh-CN" altLang="en-US" sz="1200" dirty="0">
                <a:latin typeface="方正大黑简体" panose="03000509000000000000" pitchFamily="65" charset="-122"/>
                <a:ea typeface="方正大黑简体" panose="03000509000000000000" pitchFamily="65" charset="-122"/>
              </a:rPr>
              <a:t>扩大区不同开发方式采出程度对比</a:t>
            </a:r>
          </a:p>
        </p:txBody>
      </p:sp>
      <p:sp>
        <p:nvSpPr>
          <p:cNvPr id="4" name="文本框 3">
            <a:extLst>
              <a:ext uri="{FF2B5EF4-FFF2-40B4-BE49-F238E27FC236}">
                <a16:creationId xmlns:a16="http://schemas.microsoft.com/office/drawing/2014/main" id="{E04C0BF9-BA88-471B-ADAB-ABC3F67AFB20}"/>
              </a:ext>
            </a:extLst>
          </p:cNvPr>
          <p:cNvSpPr txBox="1"/>
          <p:nvPr/>
        </p:nvSpPr>
        <p:spPr>
          <a:xfrm>
            <a:off x="491183" y="1356219"/>
            <a:ext cx="8180119"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G109-1-1</a:t>
            </a:r>
            <a:r>
              <a:rPr lang="zh-CN" altLang="en-US" dirty="0">
                <a:latin typeface="方正大黑简体" panose="03000509000000000000" pitchFamily="65" charset="-122"/>
                <a:ea typeface="方正大黑简体" panose="03000509000000000000" pitchFamily="65" charset="-122"/>
              </a:rPr>
              <a:t>聚表二元驱方案相对于基础方案</a:t>
            </a:r>
            <a:r>
              <a:rPr lang="en-US" altLang="zh-CN" dirty="0">
                <a:latin typeface="方正大黑简体" panose="03000509000000000000" pitchFamily="65" charset="-122"/>
                <a:ea typeface="方正大黑简体" panose="03000509000000000000" pitchFamily="65" charset="-122"/>
              </a:rPr>
              <a:t>15</a:t>
            </a:r>
            <a:r>
              <a:rPr lang="zh-CN" altLang="en-US" dirty="0">
                <a:latin typeface="方正大黑简体" panose="03000509000000000000" pitchFamily="65" charset="-122"/>
                <a:ea typeface="方正大黑简体" panose="03000509000000000000" pitchFamily="65" charset="-122"/>
              </a:rPr>
              <a:t>年提高采收率</a:t>
            </a:r>
            <a:r>
              <a:rPr lang="en-US" altLang="zh-CN" dirty="0">
                <a:solidFill>
                  <a:srgbClr val="FF0000"/>
                </a:solidFill>
                <a:latin typeface="方正大黑简体" panose="03000509000000000000" pitchFamily="65" charset="-122"/>
                <a:ea typeface="方正大黑简体" panose="03000509000000000000" pitchFamily="65" charset="-122"/>
              </a:rPr>
              <a:t>20.26</a:t>
            </a:r>
            <a:r>
              <a:rPr lang="zh-CN" altLang="en-US" dirty="0">
                <a:latin typeface="方正大黑简体" panose="03000509000000000000" pitchFamily="65" charset="-122"/>
                <a:ea typeface="方正大黑简体" panose="03000509000000000000" pitchFamily="65" charset="-122"/>
              </a:rPr>
              <a:t>个百分点，相对于聚合物驱和二次开发水驱增油效果明显，建议选择聚表二元驱开发方式。</a:t>
            </a:r>
          </a:p>
        </p:txBody>
      </p:sp>
      <p:graphicFrame>
        <p:nvGraphicFramePr>
          <p:cNvPr id="11" name="表格 10">
            <a:extLst>
              <a:ext uri="{FF2B5EF4-FFF2-40B4-BE49-F238E27FC236}">
                <a16:creationId xmlns:a16="http://schemas.microsoft.com/office/drawing/2014/main" id="{855F1455-2FE1-4DFB-8802-E9D0198427B7}"/>
              </a:ext>
            </a:extLst>
          </p:cNvPr>
          <p:cNvGraphicFramePr>
            <a:graphicFrameLocks noGrp="1"/>
          </p:cNvGraphicFramePr>
          <p:nvPr/>
        </p:nvGraphicFramePr>
        <p:xfrm>
          <a:off x="3851920" y="4581128"/>
          <a:ext cx="4819382" cy="2016221"/>
        </p:xfrm>
        <a:graphic>
          <a:graphicData uri="http://schemas.openxmlformats.org/drawingml/2006/table">
            <a:tbl>
              <a:tblPr/>
              <a:tblGrid>
                <a:gridCol w="766164">
                  <a:extLst>
                    <a:ext uri="{9D8B030D-6E8A-4147-A177-3AD203B41FA5}">
                      <a16:colId xmlns:a16="http://schemas.microsoft.com/office/drawing/2014/main" val="3884463952"/>
                    </a:ext>
                  </a:extLst>
                </a:gridCol>
                <a:gridCol w="746004">
                  <a:extLst>
                    <a:ext uri="{9D8B030D-6E8A-4147-A177-3AD203B41FA5}">
                      <a16:colId xmlns:a16="http://schemas.microsoft.com/office/drawing/2014/main" val="199177268"/>
                    </a:ext>
                  </a:extLst>
                </a:gridCol>
                <a:gridCol w="864096">
                  <a:extLst>
                    <a:ext uri="{9D8B030D-6E8A-4147-A177-3AD203B41FA5}">
                      <a16:colId xmlns:a16="http://schemas.microsoft.com/office/drawing/2014/main" val="3349319840"/>
                    </a:ext>
                  </a:extLst>
                </a:gridCol>
                <a:gridCol w="936104">
                  <a:extLst>
                    <a:ext uri="{9D8B030D-6E8A-4147-A177-3AD203B41FA5}">
                      <a16:colId xmlns:a16="http://schemas.microsoft.com/office/drawing/2014/main" val="2262215283"/>
                    </a:ext>
                  </a:extLst>
                </a:gridCol>
                <a:gridCol w="864096">
                  <a:extLst>
                    <a:ext uri="{9D8B030D-6E8A-4147-A177-3AD203B41FA5}">
                      <a16:colId xmlns:a16="http://schemas.microsoft.com/office/drawing/2014/main" val="2638764652"/>
                    </a:ext>
                  </a:extLst>
                </a:gridCol>
                <a:gridCol w="642918">
                  <a:extLst>
                    <a:ext uri="{9D8B030D-6E8A-4147-A177-3AD203B41FA5}">
                      <a16:colId xmlns:a16="http://schemas.microsoft.com/office/drawing/2014/main" val="3524963818"/>
                    </a:ext>
                  </a:extLst>
                </a:gridCol>
              </a:tblGrid>
              <a:tr h="659441">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数模方案名称</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方案名称</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累计产油（万吨）</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十五年增油（万吨）</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提高采收率（</a:t>
                      </a:r>
                      <a:r>
                        <a:rPr lang="en-US" altLang="zh-CN" sz="1200" b="0" i="0" u="none" strike="noStrike" dirty="0">
                          <a:solidFill>
                            <a:schemeClr val="bg1"/>
                          </a:solidFill>
                          <a:effectLst/>
                          <a:latin typeface="方正大黑简体" panose="03000509000000000000" pitchFamily="65" charset="-122"/>
                          <a:ea typeface="方正大黑简体" panose="03000509000000000000" pitchFamily="65" charset="-122"/>
                        </a:rPr>
                        <a:t>%</a:t>
                      </a: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相对提高采收率（</a:t>
                      </a:r>
                      <a:r>
                        <a:rPr lang="en-US" altLang="zh-CN" sz="1200" b="0" i="0" u="none" strike="noStrike" dirty="0">
                          <a:solidFill>
                            <a:schemeClr val="bg1"/>
                          </a:solidFill>
                          <a:effectLst/>
                          <a:latin typeface="方正大黑简体" panose="03000509000000000000" pitchFamily="65" charset="-122"/>
                          <a:ea typeface="方正大黑简体" panose="03000509000000000000" pitchFamily="65" charset="-122"/>
                        </a:rPr>
                        <a:t>%</a:t>
                      </a:r>
                      <a:r>
                        <a:rPr lang="zh-CN" altLang="en-US" sz="1200" b="0" i="0" u="none" strike="noStrike" dirty="0">
                          <a:solidFill>
                            <a:schemeClr val="bg1"/>
                          </a:solidFill>
                          <a:effectLst/>
                          <a:latin typeface="方正大黑简体" panose="03000509000000000000" pitchFamily="65" charset="-122"/>
                          <a:ea typeface="方正大黑简体" panose="03000509000000000000" pitchFamily="65" charset="-122"/>
                        </a:rPr>
                        <a:t>）</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563716058"/>
                  </a:ext>
                </a:extLst>
              </a:tr>
              <a:tr h="339195">
                <a:tc>
                  <a:txBody>
                    <a:bodyPr/>
                    <a:lstStyle/>
                    <a:p>
                      <a:pPr algn="ctr" fontAlgn="ctr"/>
                      <a:r>
                        <a:rPr lang="en-US" sz="1200" b="0" i="0" u="none" strike="noStrike">
                          <a:effectLst/>
                          <a:latin typeface="方正大黑简体" panose="03000509000000000000" pitchFamily="65" charset="-122"/>
                          <a:ea typeface="方正大黑简体" panose="03000509000000000000" pitchFamily="65" charset="-122"/>
                        </a:rPr>
                        <a:t>G109-1-5</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基础方案</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8.19</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932546"/>
                  </a:ext>
                </a:extLst>
              </a:tr>
              <a:tr h="339195">
                <a:tc>
                  <a:txBody>
                    <a:bodyPr/>
                    <a:lstStyle/>
                    <a:p>
                      <a:pPr algn="ctr" fontAlgn="ctr"/>
                      <a:r>
                        <a:rPr lang="en-US" sz="1200" b="0" i="0" u="none" strike="noStrike">
                          <a:effectLst/>
                          <a:latin typeface="方正大黑简体" panose="03000509000000000000" pitchFamily="65" charset="-122"/>
                          <a:ea typeface="方正大黑简体" panose="03000509000000000000" pitchFamily="65" charset="-122"/>
                        </a:rPr>
                        <a:t>G109-1-4</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水驱</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21.01</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12.821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方正大黑简体" panose="03000509000000000000" pitchFamily="65" charset="-122"/>
                          <a:ea typeface="方正大黑简体" panose="03000509000000000000" pitchFamily="65" charset="-122"/>
                        </a:rPr>
                        <a:t>4.66</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4.662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6885871"/>
                  </a:ext>
                </a:extLst>
              </a:tr>
              <a:tr h="339195">
                <a:tc>
                  <a:txBody>
                    <a:bodyPr/>
                    <a:lstStyle/>
                    <a:p>
                      <a:pPr algn="ctr" fontAlgn="ctr"/>
                      <a:r>
                        <a:rPr lang="en-US" sz="1200" b="0" i="0" u="none" strike="noStrike">
                          <a:effectLst/>
                          <a:latin typeface="方正大黑简体" panose="03000509000000000000" pitchFamily="65" charset="-122"/>
                          <a:ea typeface="方正大黑简体" panose="03000509000000000000" pitchFamily="65" charset="-122"/>
                        </a:rPr>
                        <a:t>G109-1-2</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聚合物驱</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47.73</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39.540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方正大黑简体" panose="03000509000000000000" pitchFamily="65" charset="-122"/>
                          <a:ea typeface="方正大黑简体" panose="03000509000000000000" pitchFamily="65" charset="-122"/>
                        </a:rPr>
                        <a:t>14.38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9.716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740511"/>
                  </a:ext>
                </a:extLst>
              </a:tr>
              <a:tr h="339195">
                <a:tc>
                  <a:txBody>
                    <a:bodyPr/>
                    <a:lstStyle/>
                    <a:p>
                      <a:pPr algn="ctr" fontAlgn="ctr"/>
                      <a:r>
                        <a:rPr lang="en-US" sz="1200" b="0" i="0" u="none" strike="noStrike">
                          <a:effectLst/>
                          <a:latin typeface="方正大黑简体" panose="03000509000000000000" pitchFamily="65" charset="-122"/>
                          <a:ea typeface="方正大黑简体" panose="03000509000000000000" pitchFamily="65" charset="-122"/>
                        </a:rPr>
                        <a:t>G109-1-1</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effectLst/>
                          <a:latin typeface="方正大黑简体" panose="03000509000000000000" pitchFamily="65" charset="-122"/>
                          <a:ea typeface="方正大黑简体" panose="03000509000000000000" pitchFamily="65" charset="-122"/>
                        </a:rPr>
                        <a:t>二元驱</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方正大黑简体" panose="03000509000000000000" pitchFamily="65" charset="-122"/>
                          <a:ea typeface="方正大黑简体" panose="03000509000000000000" pitchFamily="65" charset="-122"/>
                        </a:rPr>
                        <a:t>63.90</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effectLst/>
                          <a:latin typeface="方正大黑简体" panose="03000509000000000000" pitchFamily="65" charset="-122"/>
                          <a:ea typeface="方正大黑简体" panose="03000509000000000000" pitchFamily="65" charset="-122"/>
                        </a:rPr>
                        <a:t>55.712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方正大黑简体" panose="03000509000000000000" pitchFamily="65" charset="-122"/>
                          <a:ea typeface="方正大黑简体" panose="03000509000000000000" pitchFamily="65" charset="-122"/>
                        </a:rPr>
                        <a:t>20.26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effectLst/>
                          <a:latin typeface="方正大黑简体" panose="03000509000000000000" pitchFamily="65" charset="-122"/>
                          <a:ea typeface="方正大黑简体" panose="03000509000000000000" pitchFamily="65" charset="-122"/>
                        </a:rPr>
                        <a:t>5.881 </a:t>
                      </a:r>
                    </a:p>
                  </a:txBody>
                  <a:tcPr marL="6313" marR="6313" marT="63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9990825"/>
                  </a:ext>
                </a:extLst>
              </a:tr>
            </a:tbl>
          </a:graphicData>
        </a:graphic>
      </p:graphicFrame>
      <p:sp>
        <p:nvSpPr>
          <p:cNvPr id="17" name="文本框 16">
            <a:extLst>
              <a:ext uri="{FF2B5EF4-FFF2-40B4-BE49-F238E27FC236}">
                <a16:creationId xmlns:a16="http://schemas.microsoft.com/office/drawing/2014/main" id="{FCFA5914-225D-4CFA-B7D2-8AEBFC9DCEFB}"/>
              </a:ext>
            </a:extLst>
          </p:cNvPr>
          <p:cNvSpPr txBox="1"/>
          <p:nvPr/>
        </p:nvSpPr>
        <p:spPr>
          <a:xfrm>
            <a:off x="5350982" y="4273351"/>
            <a:ext cx="2101338"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开发方式对比实验结果</a:t>
            </a:r>
          </a:p>
        </p:txBody>
      </p:sp>
    </p:spTree>
    <p:extLst>
      <p:ext uri="{BB962C8B-B14F-4D97-AF65-F5344CB8AC3E}">
        <p14:creationId xmlns:p14="http://schemas.microsoft.com/office/powerpoint/2010/main" val="5942004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2</a:t>
            </a:r>
            <a:r>
              <a:rPr lang="zh-CN" altLang="en-US" dirty="0" smtClean="0">
                <a:solidFill>
                  <a:srgbClr val="FF0000"/>
                </a:solidFill>
                <a:latin typeface="方正大黑简体" pitchFamily="65" charset="-122"/>
                <a:ea typeface="方正大黑简体" pitchFamily="65" charset="-122"/>
              </a:rPr>
              <a:t>）聚合物</a:t>
            </a:r>
            <a:r>
              <a:rPr lang="zh-CN" altLang="en-US" dirty="0">
                <a:solidFill>
                  <a:srgbClr val="FF0000"/>
                </a:solidFill>
                <a:latin typeface="方正大黑简体" pitchFamily="65" charset="-122"/>
                <a:ea typeface="方正大黑简体" pitchFamily="65" charset="-122"/>
              </a:rPr>
              <a:t>浓度筛选</a:t>
            </a:r>
            <a:endParaRPr lang="zh-CN" altLang="zh-CN" dirty="0">
              <a:solidFill>
                <a:srgbClr val="FF0000"/>
              </a:solidFill>
              <a:latin typeface="方正大黑简体" pitchFamily="65" charset="-122"/>
              <a:ea typeface="方正大黑简体" pitchFamily="65" charset="-122"/>
            </a:endParaRPr>
          </a:p>
        </p:txBody>
      </p:sp>
      <p:sp>
        <p:nvSpPr>
          <p:cNvPr id="20" name="TextBox 4"/>
          <p:cNvSpPr txBox="1">
            <a:spLocks noChangeArrowheads="1"/>
          </p:cNvSpPr>
          <p:nvPr/>
        </p:nvSpPr>
        <p:spPr bwMode="auto">
          <a:xfrm>
            <a:off x="1046683" y="2285141"/>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聚合物浓度筛选方案设计数据表</a:t>
            </a:r>
          </a:p>
        </p:txBody>
      </p:sp>
      <p:pic>
        <p:nvPicPr>
          <p:cNvPr id="2" name="图片 1">
            <a:extLst>
              <a:ext uri="{FF2B5EF4-FFF2-40B4-BE49-F238E27FC236}">
                <a16:creationId xmlns:a16="http://schemas.microsoft.com/office/drawing/2014/main" id="{8D8C38CC-0F0B-4517-8AAE-59F670F92B5E}"/>
              </a:ext>
            </a:extLst>
          </p:cNvPr>
          <p:cNvPicPr>
            <a:picLocks noChangeAspect="1"/>
          </p:cNvPicPr>
          <p:nvPr/>
        </p:nvPicPr>
        <p:blipFill>
          <a:blip r:embed="rId3"/>
          <a:stretch>
            <a:fillRect/>
          </a:stretch>
        </p:blipFill>
        <p:spPr>
          <a:xfrm>
            <a:off x="240524" y="4423961"/>
            <a:ext cx="4134977" cy="2324816"/>
          </a:xfrm>
          <a:prstGeom prst="rect">
            <a:avLst/>
          </a:prstGeom>
        </p:spPr>
      </p:pic>
      <p:grpSp>
        <p:nvGrpSpPr>
          <p:cNvPr id="7" name="Group 90">
            <a:extLst>
              <a:ext uri="{FF2B5EF4-FFF2-40B4-BE49-F238E27FC236}">
                <a16:creationId xmlns:a16="http://schemas.microsoft.com/office/drawing/2014/main" id="{CC1660F3-59F9-45E3-83A5-785768E237EF}"/>
              </a:ext>
            </a:extLst>
          </p:cNvPr>
          <p:cNvGrpSpPr>
            <a:grpSpLocks/>
          </p:cNvGrpSpPr>
          <p:nvPr/>
        </p:nvGrpSpPr>
        <p:grpSpPr bwMode="auto">
          <a:xfrm>
            <a:off x="4426181" y="2236133"/>
            <a:ext cx="4440682" cy="2225959"/>
            <a:chOff x="3840" y="672"/>
            <a:chExt cx="1906" cy="1689"/>
          </a:xfrm>
        </p:grpSpPr>
        <p:graphicFrame>
          <p:nvGraphicFramePr>
            <p:cNvPr id="8" name="Object 82">
              <a:extLst>
                <a:ext uri="{FF2B5EF4-FFF2-40B4-BE49-F238E27FC236}">
                  <a16:creationId xmlns:a16="http://schemas.microsoft.com/office/drawing/2014/main" id="{91CD255B-3574-4DA6-810C-650905A85E43}"/>
                </a:ext>
              </a:extLst>
            </p:cNvPr>
            <p:cNvGraphicFramePr>
              <a:graphicFrameLocks noChangeAspect="1"/>
            </p:cNvGraphicFramePr>
            <p:nvPr/>
          </p:nvGraphicFramePr>
          <p:xfrm>
            <a:off x="3840" y="672"/>
            <a:ext cx="1906" cy="1689"/>
          </p:xfrm>
          <a:graphic>
            <a:graphicData uri="http://schemas.openxmlformats.org/presentationml/2006/ole">
              <mc:AlternateContent xmlns:mc="http://schemas.openxmlformats.org/markup-compatibility/2006">
                <mc:Choice xmlns:v="urn:schemas-microsoft-com:vml" Requires="v">
                  <p:oleObj spid="_x0000_s117763" name="图表" r:id="rId4" imgW="3486134" imgH="2133763" progId="Excel.Sheet.8">
                    <p:embed/>
                  </p:oleObj>
                </mc:Choice>
                <mc:Fallback>
                  <p:oleObj name="图表" r:id="rId4" imgW="3486134" imgH="2133763" progId="Excel.Sheet.8">
                    <p:embed/>
                    <p:pic>
                      <p:nvPicPr>
                        <p:cNvPr id="8" name="Object 82">
                          <a:extLst>
                            <a:ext uri="{FF2B5EF4-FFF2-40B4-BE49-F238E27FC236}">
                              <a16:creationId xmlns:a16="http://schemas.microsoft.com/office/drawing/2014/main" id="{91CD255B-3574-4DA6-810C-650905A85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672"/>
                          <a:ext cx="1906" cy="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708688">
                                    <a:alpha val="50000"/>
                                  </a:srgbClr>
                                </a:outerShdw>
                              </a:effectLst>
                            </a14:hiddenEffects>
                          </a:ext>
                        </a:extLst>
                      </p:spPr>
                    </p:pic>
                  </p:oleObj>
                </mc:Fallback>
              </mc:AlternateContent>
            </a:graphicData>
          </a:graphic>
        </p:graphicFrame>
        <p:sp>
          <p:nvSpPr>
            <p:cNvPr id="9" name="Line 83">
              <a:extLst>
                <a:ext uri="{FF2B5EF4-FFF2-40B4-BE49-F238E27FC236}">
                  <a16:creationId xmlns:a16="http://schemas.microsoft.com/office/drawing/2014/main" id="{87F9DACB-A8CD-4A58-B6A4-C3962134935F}"/>
                </a:ext>
              </a:extLst>
            </p:cNvPr>
            <p:cNvSpPr>
              <a:spLocks noChangeShapeType="1"/>
            </p:cNvSpPr>
            <p:nvPr/>
          </p:nvSpPr>
          <p:spPr bwMode="auto">
            <a:xfrm flipV="1">
              <a:off x="4387" y="983"/>
              <a:ext cx="724" cy="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84">
              <a:extLst>
                <a:ext uri="{FF2B5EF4-FFF2-40B4-BE49-F238E27FC236}">
                  <a16:creationId xmlns:a16="http://schemas.microsoft.com/office/drawing/2014/main" id="{CB8A9991-8BC7-49C2-B35E-F6C960D6242B}"/>
                </a:ext>
              </a:extLst>
            </p:cNvPr>
            <p:cNvSpPr>
              <a:spLocks noChangeShapeType="1"/>
            </p:cNvSpPr>
            <p:nvPr/>
          </p:nvSpPr>
          <p:spPr bwMode="auto">
            <a:xfrm flipH="1">
              <a:off x="4953" y="1029"/>
              <a:ext cx="459" cy="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5">
              <a:extLst>
                <a:ext uri="{FF2B5EF4-FFF2-40B4-BE49-F238E27FC236}">
                  <a16:creationId xmlns:a16="http://schemas.microsoft.com/office/drawing/2014/main" id="{922C1415-5E65-49BE-9BAD-19C53493AD63}"/>
                </a:ext>
              </a:extLst>
            </p:cNvPr>
            <p:cNvSpPr>
              <a:spLocks noChangeShapeType="1"/>
            </p:cNvSpPr>
            <p:nvPr/>
          </p:nvSpPr>
          <p:spPr bwMode="auto">
            <a:xfrm>
              <a:off x="5030" y="1085"/>
              <a:ext cx="0" cy="816"/>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Text Box 33">
            <a:extLst>
              <a:ext uri="{FF2B5EF4-FFF2-40B4-BE49-F238E27FC236}">
                <a16:creationId xmlns:a16="http://schemas.microsoft.com/office/drawing/2014/main" id="{9948ADB0-AA60-4211-ACED-E0C696CB19F7}"/>
              </a:ext>
            </a:extLst>
          </p:cNvPr>
          <p:cNvSpPr txBox="1">
            <a:spLocks noChangeArrowheads="1"/>
          </p:cNvSpPr>
          <p:nvPr/>
        </p:nvSpPr>
        <p:spPr bwMode="auto">
          <a:xfrm>
            <a:off x="693780" y="4171585"/>
            <a:ext cx="3235803" cy="276999"/>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200" dirty="0">
                <a:latin typeface="黑体" panose="02010609060101010101" pitchFamily="49" charset="-122"/>
                <a:ea typeface="方正大黑简体" panose="03000509000000000000" pitchFamily="65" charset="-122"/>
              </a:rPr>
              <a:t>不同聚合物浓度方案</a:t>
            </a:r>
            <a:r>
              <a:rPr lang="en-US" altLang="zh-CN" sz="1200" dirty="0">
                <a:latin typeface="黑体" panose="02010609060101010101" pitchFamily="49" charset="-122"/>
                <a:ea typeface="方正大黑简体" panose="03000509000000000000" pitchFamily="65" charset="-122"/>
              </a:rPr>
              <a:t>15</a:t>
            </a:r>
            <a:r>
              <a:rPr lang="zh-CN" altLang="en-US" sz="1200" dirty="0">
                <a:latin typeface="黑体" panose="02010609060101010101" pitchFamily="49" charset="-122"/>
                <a:ea typeface="方正大黑简体" panose="03000509000000000000" pitchFamily="65" charset="-122"/>
              </a:rPr>
              <a:t>年采出程度对比曲线</a:t>
            </a:r>
          </a:p>
        </p:txBody>
      </p:sp>
      <p:graphicFrame>
        <p:nvGraphicFramePr>
          <p:cNvPr id="5" name="表格 4">
            <a:extLst>
              <a:ext uri="{FF2B5EF4-FFF2-40B4-BE49-F238E27FC236}">
                <a16:creationId xmlns:a16="http://schemas.microsoft.com/office/drawing/2014/main" id="{D25B5C19-F316-41B6-9872-7A33CCB064CD}"/>
              </a:ext>
            </a:extLst>
          </p:cNvPr>
          <p:cNvGraphicFramePr>
            <a:graphicFrameLocks noGrp="1"/>
          </p:cNvGraphicFramePr>
          <p:nvPr/>
        </p:nvGraphicFramePr>
        <p:xfrm>
          <a:off x="288449" y="2561292"/>
          <a:ext cx="4134977" cy="1484105"/>
        </p:xfrm>
        <a:graphic>
          <a:graphicData uri="http://schemas.openxmlformats.org/drawingml/2006/table">
            <a:tbl>
              <a:tblPr/>
              <a:tblGrid>
                <a:gridCol w="832823">
                  <a:extLst>
                    <a:ext uri="{9D8B030D-6E8A-4147-A177-3AD203B41FA5}">
                      <a16:colId xmlns:a16="http://schemas.microsoft.com/office/drawing/2014/main" val="764615996"/>
                    </a:ext>
                  </a:extLst>
                </a:gridCol>
                <a:gridCol w="925596">
                  <a:extLst>
                    <a:ext uri="{9D8B030D-6E8A-4147-A177-3AD203B41FA5}">
                      <a16:colId xmlns:a16="http://schemas.microsoft.com/office/drawing/2014/main" val="897146241"/>
                    </a:ext>
                  </a:extLst>
                </a:gridCol>
                <a:gridCol w="903099">
                  <a:extLst>
                    <a:ext uri="{9D8B030D-6E8A-4147-A177-3AD203B41FA5}">
                      <a16:colId xmlns:a16="http://schemas.microsoft.com/office/drawing/2014/main" val="299599864"/>
                    </a:ext>
                  </a:extLst>
                </a:gridCol>
                <a:gridCol w="789827">
                  <a:extLst>
                    <a:ext uri="{9D8B030D-6E8A-4147-A177-3AD203B41FA5}">
                      <a16:colId xmlns:a16="http://schemas.microsoft.com/office/drawing/2014/main" val="4045336418"/>
                    </a:ext>
                  </a:extLst>
                </a:gridCol>
                <a:gridCol w="683632">
                  <a:extLst>
                    <a:ext uri="{9D8B030D-6E8A-4147-A177-3AD203B41FA5}">
                      <a16:colId xmlns:a16="http://schemas.microsoft.com/office/drawing/2014/main" val="3841113721"/>
                    </a:ext>
                  </a:extLst>
                </a:gridCol>
              </a:tblGrid>
              <a:tr h="343698">
                <a:tc>
                  <a:txBody>
                    <a:bodyPr/>
                    <a:lstStyle/>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方案</a:t>
                      </a:r>
                      <a:endParaRPr lang="en-US" altLang="zh-CN" sz="1100" b="0" i="0" u="none" strike="noStrike" dirty="0">
                        <a:solidFill>
                          <a:schemeClr val="bg1"/>
                        </a:solidFill>
                        <a:effectLst/>
                        <a:latin typeface="方正大黑简体" panose="03000509000000000000" pitchFamily="65" charset="-122"/>
                        <a:ea typeface="方正大黑简体" panose="03000509000000000000" pitchFamily="65" charset="-122"/>
                      </a:endParaRPr>
                    </a:p>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名称</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聚合物粘度（</a:t>
                      </a:r>
                      <a:r>
                        <a:rPr lang="en-US" altLang="zh-CN" sz="1100" b="0" i="0" u="none" strike="noStrike" dirty="0" err="1">
                          <a:solidFill>
                            <a:schemeClr val="bg1"/>
                          </a:solidFill>
                          <a:effectLst/>
                          <a:latin typeface="方正大黑简体" panose="03000509000000000000" pitchFamily="65" charset="-122"/>
                          <a:ea typeface="方正大黑简体" panose="03000509000000000000" pitchFamily="65" charset="-122"/>
                        </a:rPr>
                        <a:t>mP.s</a:t>
                      </a:r>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聚合物浓度（</a:t>
                      </a:r>
                      <a:r>
                        <a:rPr lang="en-US" altLang="zh-CN" sz="1100" b="0" i="0" u="none" strike="noStrike" dirty="0">
                          <a:solidFill>
                            <a:schemeClr val="bg1"/>
                          </a:solidFill>
                          <a:effectLst/>
                          <a:latin typeface="方正大黑简体" panose="03000509000000000000" pitchFamily="65" charset="-122"/>
                          <a:ea typeface="方正大黑简体" panose="03000509000000000000" pitchFamily="65" charset="-122"/>
                        </a:rPr>
                        <a:t>mg/L)</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聚合物粘度</a:t>
                      </a:r>
                      <a:r>
                        <a:rPr lang="en-US" altLang="zh-CN" sz="1100" b="0" i="0" u="none" strike="noStrike" dirty="0">
                          <a:solidFill>
                            <a:schemeClr val="bg1"/>
                          </a:solidFill>
                          <a:effectLst/>
                          <a:latin typeface="方正大黑简体" panose="03000509000000000000" pitchFamily="65" charset="-122"/>
                          <a:ea typeface="方正大黑简体" panose="03000509000000000000" pitchFamily="65" charset="-122"/>
                        </a:rPr>
                        <a:t>/</a:t>
                      </a:r>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原油粘度</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注入速度（</a:t>
                      </a:r>
                      <a:r>
                        <a:rPr lang="en-US" altLang="zh-CN" sz="1100" b="0" i="0" u="none" strike="noStrike" dirty="0">
                          <a:solidFill>
                            <a:schemeClr val="bg1"/>
                          </a:solidFill>
                          <a:effectLst/>
                          <a:latin typeface="方正大黑简体" panose="03000509000000000000" pitchFamily="65" charset="-122"/>
                          <a:ea typeface="方正大黑简体" panose="03000509000000000000" pitchFamily="65" charset="-122"/>
                        </a:rPr>
                        <a:t>PV</a:t>
                      </a:r>
                      <a:r>
                        <a:rPr lang="zh-CN" altLang="en-US" sz="1100" b="0" i="0" u="none" strike="noStrike" dirty="0">
                          <a:solidFill>
                            <a:schemeClr val="bg1"/>
                          </a:solidFill>
                          <a:effectLst/>
                          <a:latin typeface="方正大黑简体" panose="03000509000000000000" pitchFamily="65" charset="-122"/>
                          <a:ea typeface="方正大黑简体" panose="03000509000000000000" pitchFamily="65" charset="-122"/>
                        </a:rPr>
                        <a:t>）</a:t>
                      </a:r>
                      <a:endParaRPr lang="en-US" altLang="zh-CN" sz="1100" b="0" i="0" u="none" strike="noStrike" dirty="0">
                        <a:solidFill>
                          <a:schemeClr val="bg1"/>
                        </a:solidFill>
                        <a:effectLst/>
                        <a:latin typeface="方正大黑简体" panose="03000509000000000000" pitchFamily="65" charset="-122"/>
                        <a:ea typeface="方正大黑简体" panose="03000509000000000000" pitchFamily="65" charset="-122"/>
                      </a:endParaRP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4166429300"/>
                  </a:ext>
                </a:extLst>
              </a:tr>
              <a:tr h="199383">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12.27</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1500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0.22</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65274823"/>
                  </a:ext>
                </a:extLst>
              </a:tr>
              <a:tr h="199383">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G109-1-P2</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15.90</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1600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0.28</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方正大黑简体" panose="03000509000000000000" pitchFamily="65" charset="-122"/>
                          <a:ea typeface="方正大黑简体" panose="03000509000000000000" pitchFamily="65" charset="-122"/>
                          <a:cs typeface="+mn-cs"/>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57450666"/>
                  </a:ext>
                </a:extLst>
              </a:tr>
              <a:tr h="180394">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19.52</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0.35</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方正大黑简体" panose="03000509000000000000" pitchFamily="65" charset="-122"/>
                          <a:ea typeface="方正大黑简体" panose="03000509000000000000" pitchFamily="65" charset="-122"/>
                          <a:cs typeface="+mn-cs"/>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42094292"/>
                  </a:ext>
                </a:extLst>
              </a:tr>
              <a:tr h="180394">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G109-1-P2</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29.65</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0.53</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方正大黑简体" panose="03000509000000000000" pitchFamily="65" charset="-122"/>
                          <a:ea typeface="方正大黑简体" panose="03000509000000000000" pitchFamily="65" charset="-122"/>
                          <a:cs typeface="+mn-cs"/>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005043379"/>
                  </a:ext>
                </a:extLst>
              </a:tr>
              <a:tr h="199383">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35.20</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2000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0.63</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方正大黑简体" panose="03000509000000000000" pitchFamily="65" charset="-122"/>
                          <a:ea typeface="方正大黑简体" panose="03000509000000000000" pitchFamily="65" charset="-122"/>
                          <a:cs typeface="+mn-cs"/>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007121369"/>
                  </a:ext>
                </a:extLst>
              </a:tr>
              <a:tr h="180394">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G109-1-P2</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46.29</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2200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0.83</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000000"/>
                          </a:solidFill>
                          <a:effectLst/>
                          <a:uLnTx/>
                          <a:uFillTx/>
                          <a:latin typeface="方正大黑简体" panose="03000509000000000000" pitchFamily="65" charset="-122"/>
                          <a:ea typeface="方正大黑简体" panose="03000509000000000000" pitchFamily="65" charset="-122"/>
                          <a:cs typeface="+mn-cs"/>
                        </a:rPr>
                        <a:t>0.1</a:t>
                      </a:r>
                    </a:p>
                  </a:txBody>
                  <a:tcPr marL="9494" marR="9494" marT="949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03631529"/>
                  </a:ext>
                </a:extLst>
              </a:tr>
            </a:tbl>
          </a:graphicData>
        </a:graphic>
      </p:graphicFrame>
      <p:sp>
        <p:nvSpPr>
          <p:cNvPr id="15" name="文本框 14">
            <a:extLst>
              <a:ext uri="{FF2B5EF4-FFF2-40B4-BE49-F238E27FC236}">
                <a16:creationId xmlns:a16="http://schemas.microsoft.com/office/drawing/2014/main" id="{F63E30C3-8680-49AE-82CF-A65DE0E61494}"/>
              </a:ext>
            </a:extLst>
          </p:cNvPr>
          <p:cNvSpPr txBox="1"/>
          <p:nvPr/>
        </p:nvSpPr>
        <p:spPr>
          <a:xfrm>
            <a:off x="318935" y="1266388"/>
            <a:ext cx="8285513"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数值模拟与室内物模研究结果一致，在聚合物浓度在大于特定浓度时方案采收率增加幅度变缓，出现拐点，优选最佳聚合物浓度为</a:t>
            </a:r>
            <a:r>
              <a:rPr lang="en-US" altLang="zh-CN" dirty="0">
                <a:solidFill>
                  <a:srgbClr val="C00000"/>
                </a:solidFill>
                <a:latin typeface="方正大黑简体" panose="03000509000000000000" pitchFamily="65" charset="-122"/>
                <a:ea typeface="方正大黑简体" panose="03000509000000000000" pitchFamily="65" charset="-122"/>
              </a:rPr>
              <a:t>1900~2000mg/L</a:t>
            </a:r>
            <a:r>
              <a:rPr lang="zh-CN" altLang="en-US" dirty="0">
                <a:solidFill>
                  <a:srgbClr val="C00000"/>
                </a:solidFill>
                <a:latin typeface="方正大黑简体" panose="03000509000000000000" pitchFamily="65" charset="-122"/>
                <a:ea typeface="方正大黑简体" panose="03000509000000000000" pitchFamily="65" charset="-122"/>
              </a:rPr>
              <a:t>。</a:t>
            </a:r>
          </a:p>
        </p:txBody>
      </p:sp>
      <p:sp>
        <p:nvSpPr>
          <p:cNvPr id="14" name="对话气泡: 圆角矩形 13">
            <a:extLst>
              <a:ext uri="{FF2B5EF4-FFF2-40B4-BE49-F238E27FC236}">
                <a16:creationId xmlns:a16="http://schemas.microsoft.com/office/drawing/2014/main" id="{26916AA5-8466-4FE7-B613-680813B66010}"/>
              </a:ext>
            </a:extLst>
          </p:cNvPr>
          <p:cNvSpPr/>
          <p:nvPr/>
        </p:nvSpPr>
        <p:spPr>
          <a:xfrm>
            <a:off x="7553996" y="5420765"/>
            <a:ext cx="834428" cy="201794"/>
          </a:xfrm>
          <a:prstGeom prst="wedgeRoundRectCallout">
            <a:avLst>
              <a:gd name="adj1" fmla="val -68575"/>
              <a:gd name="adj2" fmla="val 99642"/>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1900mg/L</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
        <p:nvSpPr>
          <p:cNvPr id="17" name="对话气泡: 圆角矩形 16">
            <a:extLst>
              <a:ext uri="{FF2B5EF4-FFF2-40B4-BE49-F238E27FC236}">
                <a16:creationId xmlns:a16="http://schemas.microsoft.com/office/drawing/2014/main" id="{8D4F0643-DCB3-4D43-859C-1664ED085DB0}"/>
              </a:ext>
            </a:extLst>
          </p:cNvPr>
          <p:cNvSpPr/>
          <p:nvPr/>
        </p:nvSpPr>
        <p:spPr>
          <a:xfrm>
            <a:off x="7364469" y="3135149"/>
            <a:ext cx="834428" cy="201794"/>
          </a:xfrm>
          <a:prstGeom prst="wedgeRoundRectCallout">
            <a:avLst>
              <a:gd name="adj1" fmla="val -68575"/>
              <a:gd name="adj2" fmla="val 99642"/>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2000mg/L</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
        <p:nvSpPr>
          <p:cNvPr id="18" name="TextBox 4">
            <a:extLst>
              <a:ext uri="{FF2B5EF4-FFF2-40B4-BE49-F238E27FC236}">
                <a16:creationId xmlns:a16="http://schemas.microsoft.com/office/drawing/2014/main" id="{9E48D402-EB4A-4952-BDF0-BF56CEB4FC1F}"/>
              </a:ext>
            </a:extLst>
          </p:cNvPr>
          <p:cNvSpPr txBox="1">
            <a:spLocks noChangeArrowheads="1"/>
          </p:cNvSpPr>
          <p:nvPr/>
        </p:nvSpPr>
        <p:spPr bwMode="auto">
          <a:xfrm>
            <a:off x="5181660" y="2149144"/>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物理模拟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graphicFrame>
        <p:nvGraphicFramePr>
          <p:cNvPr id="19" name="图表 18">
            <a:extLst>
              <a:ext uri="{FF2B5EF4-FFF2-40B4-BE49-F238E27FC236}">
                <a16:creationId xmlns:a16="http://schemas.microsoft.com/office/drawing/2014/main" id="{8A47A41E-100D-498E-B97A-B6B7E011D3AA}"/>
              </a:ext>
            </a:extLst>
          </p:cNvPr>
          <p:cNvGraphicFramePr>
            <a:graphicFrameLocks/>
          </p:cNvGraphicFramePr>
          <p:nvPr/>
        </p:nvGraphicFramePr>
        <p:xfrm>
          <a:off x="4505488" y="4423961"/>
          <a:ext cx="4282068" cy="2132601"/>
        </p:xfrm>
        <a:graphic>
          <a:graphicData uri="http://schemas.openxmlformats.org/drawingml/2006/chart">
            <c:chart xmlns:c="http://schemas.openxmlformats.org/drawingml/2006/chart" xmlns:r="http://schemas.openxmlformats.org/officeDocument/2006/relationships" r:id="rId6"/>
          </a:graphicData>
        </a:graphic>
      </p:graphicFrame>
      <p:cxnSp>
        <p:nvCxnSpPr>
          <p:cNvPr id="21" name="直接连接符 20">
            <a:extLst>
              <a:ext uri="{FF2B5EF4-FFF2-40B4-BE49-F238E27FC236}">
                <a16:creationId xmlns:a16="http://schemas.microsoft.com/office/drawing/2014/main" id="{393543FB-191A-48CE-9FB3-F4B36EB888DD}"/>
              </a:ext>
            </a:extLst>
          </p:cNvPr>
          <p:cNvCxnSpPr/>
          <p:nvPr/>
        </p:nvCxnSpPr>
        <p:spPr>
          <a:xfrm>
            <a:off x="7364469" y="5229200"/>
            <a:ext cx="0" cy="936104"/>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4">
            <a:extLst>
              <a:ext uri="{FF2B5EF4-FFF2-40B4-BE49-F238E27FC236}">
                <a16:creationId xmlns:a16="http://schemas.microsoft.com/office/drawing/2014/main" id="{E027890F-4938-46CE-9D99-79A3F8E42036}"/>
              </a:ext>
            </a:extLst>
          </p:cNvPr>
          <p:cNvSpPr txBox="1">
            <a:spLocks noChangeArrowheads="1"/>
          </p:cNvSpPr>
          <p:nvPr/>
        </p:nvSpPr>
        <p:spPr bwMode="auto">
          <a:xfrm>
            <a:off x="5214078" y="4319911"/>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数值模拟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spTree>
    <p:extLst>
      <p:ext uri="{BB962C8B-B14F-4D97-AF65-F5344CB8AC3E}">
        <p14:creationId xmlns:p14="http://schemas.microsoft.com/office/powerpoint/2010/main" val="449585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图表 27">
            <a:extLst>
              <a:ext uri="{FF2B5EF4-FFF2-40B4-BE49-F238E27FC236}">
                <a16:creationId xmlns:a16="http://schemas.microsoft.com/office/drawing/2014/main" id="{BB2DB28D-B6FE-4641-8577-FF17398E37B1}"/>
              </a:ext>
            </a:extLst>
          </p:cNvPr>
          <p:cNvGraphicFramePr>
            <a:graphicFrameLocks/>
          </p:cNvGraphicFramePr>
          <p:nvPr/>
        </p:nvGraphicFramePr>
        <p:xfrm>
          <a:off x="4804188" y="4417739"/>
          <a:ext cx="3871276" cy="2207846"/>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3</a:t>
            </a:r>
            <a:r>
              <a:rPr lang="zh-CN" altLang="en-US" dirty="0" smtClean="0">
                <a:solidFill>
                  <a:srgbClr val="FF0000"/>
                </a:solidFill>
                <a:latin typeface="方正大黑简体" pitchFamily="65" charset="-122"/>
                <a:ea typeface="方正大黑简体" pitchFamily="65" charset="-122"/>
              </a:rPr>
              <a:t>）表</a:t>
            </a:r>
            <a:r>
              <a:rPr lang="zh-CN" altLang="en-US" dirty="0">
                <a:solidFill>
                  <a:srgbClr val="FF0000"/>
                </a:solidFill>
                <a:latin typeface="方正大黑简体" pitchFamily="65" charset="-122"/>
                <a:ea typeface="方正大黑简体" pitchFamily="65" charset="-122"/>
              </a:rPr>
              <a:t>活剂浓度筛选</a:t>
            </a:r>
            <a:endParaRPr lang="zh-CN" altLang="zh-CN" dirty="0">
              <a:solidFill>
                <a:srgbClr val="FF0000"/>
              </a:solidFill>
              <a:latin typeface="方正大黑简体" pitchFamily="65" charset="-122"/>
              <a:ea typeface="方正大黑简体" pitchFamily="65" charset="-122"/>
            </a:endParaRPr>
          </a:p>
        </p:txBody>
      </p:sp>
      <p:sp>
        <p:nvSpPr>
          <p:cNvPr id="12" name="Text Box 33">
            <a:extLst>
              <a:ext uri="{FF2B5EF4-FFF2-40B4-BE49-F238E27FC236}">
                <a16:creationId xmlns:a16="http://schemas.microsoft.com/office/drawing/2014/main" id="{9948ADB0-AA60-4211-ACED-E0C696CB19F7}"/>
              </a:ext>
            </a:extLst>
          </p:cNvPr>
          <p:cNvSpPr txBox="1">
            <a:spLocks noChangeArrowheads="1"/>
          </p:cNvSpPr>
          <p:nvPr/>
        </p:nvSpPr>
        <p:spPr bwMode="auto">
          <a:xfrm>
            <a:off x="689453" y="4319910"/>
            <a:ext cx="3453090" cy="276999"/>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200" dirty="0">
                <a:latin typeface="黑体" panose="02010609060101010101" pitchFamily="49" charset="-122"/>
                <a:ea typeface="方正大黑简体" panose="03000509000000000000" pitchFamily="65" charset="-122"/>
              </a:rPr>
              <a:t>不同表活剂浓度方案</a:t>
            </a:r>
            <a:r>
              <a:rPr lang="en-US" altLang="zh-CN" sz="1200" dirty="0">
                <a:latin typeface="黑体" panose="02010609060101010101" pitchFamily="49" charset="-122"/>
                <a:ea typeface="方正大黑简体" panose="03000509000000000000" pitchFamily="65" charset="-122"/>
              </a:rPr>
              <a:t>15</a:t>
            </a:r>
            <a:r>
              <a:rPr lang="zh-CN" altLang="en-US" sz="1200" dirty="0">
                <a:latin typeface="黑体" panose="02010609060101010101" pitchFamily="49" charset="-122"/>
                <a:ea typeface="方正大黑简体" panose="03000509000000000000" pitchFamily="65" charset="-122"/>
              </a:rPr>
              <a:t>年日产油及累计产油对比</a:t>
            </a:r>
          </a:p>
        </p:txBody>
      </p:sp>
      <p:sp>
        <p:nvSpPr>
          <p:cNvPr id="15" name="文本框 14">
            <a:extLst>
              <a:ext uri="{FF2B5EF4-FFF2-40B4-BE49-F238E27FC236}">
                <a16:creationId xmlns:a16="http://schemas.microsoft.com/office/drawing/2014/main" id="{F63E30C3-8680-49AE-82CF-A65DE0E61494}"/>
              </a:ext>
            </a:extLst>
          </p:cNvPr>
          <p:cNvSpPr txBox="1"/>
          <p:nvPr/>
        </p:nvSpPr>
        <p:spPr>
          <a:xfrm>
            <a:off x="318935" y="1266388"/>
            <a:ext cx="8245923"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数值模拟与室内物模研究结果一致，表活剂大于特定浓度时方案采收率增加幅度变缓，出现拐点，优选最佳表活剂浓度为</a:t>
            </a:r>
            <a:r>
              <a:rPr lang="en-US" altLang="zh-CN" dirty="0">
                <a:solidFill>
                  <a:srgbClr val="C00000"/>
                </a:solidFill>
                <a:latin typeface="方正大黑简体" panose="03000509000000000000" pitchFamily="65" charset="-122"/>
                <a:ea typeface="方正大黑简体" panose="03000509000000000000" pitchFamily="65" charset="-122"/>
              </a:rPr>
              <a:t>0.3%</a:t>
            </a:r>
            <a:r>
              <a:rPr lang="zh-CN" altLang="en-US" dirty="0">
                <a:solidFill>
                  <a:srgbClr val="C00000"/>
                </a:solidFill>
                <a:latin typeface="方正大黑简体" panose="03000509000000000000" pitchFamily="65" charset="-122"/>
                <a:ea typeface="方正大黑简体" panose="03000509000000000000" pitchFamily="65" charset="-122"/>
              </a:rPr>
              <a:t>。</a:t>
            </a:r>
          </a:p>
        </p:txBody>
      </p:sp>
      <p:sp>
        <p:nvSpPr>
          <p:cNvPr id="14" name="对话气泡: 圆角矩形 13">
            <a:extLst>
              <a:ext uri="{FF2B5EF4-FFF2-40B4-BE49-F238E27FC236}">
                <a16:creationId xmlns:a16="http://schemas.microsoft.com/office/drawing/2014/main" id="{26916AA5-8466-4FE7-B613-680813B66010}"/>
              </a:ext>
            </a:extLst>
          </p:cNvPr>
          <p:cNvSpPr/>
          <p:nvPr/>
        </p:nvSpPr>
        <p:spPr>
          <a:xfrm>
            <a:off x="7553996" y="5420765"/>
            <a:ext cx="834428" cy="201794"/>
          </a:xfrm>
          <a:prstGeom prst="wedgeRoundRectCallout">
            <a:avLst>
              <a:gd name="adj1" fmla="val -77136"/>
              <a:gd name="adj2" fmla="val -24256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0.3%</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
        <p:nvSpPr>
          <p:cNvPr id="17" name="对话气泡: 圆角矩形 16">
            <a:extLst>
              <a:ext uri="{FF2B5EF4-FFF2-40B4-BE49-F238E27FC236}">
                <a16:creationId xmlns:a16="http://schemas.microsoft.com/office/drawing/2014/main" id="{8D4F0643-DCB3-4D43-859C-1664ED085DB0}"/>
              </a:ext>
            </a:extLst>
          </p:cNvPr>
          <p:cNvSpPr/>
          <p:nvPr/>
        </p:nvSpPr>
        <p:spPr>
          <a:xfrm>
            <a:off x="7364469" y="3135149"/>
            <a:ext cx="834428" cy="201794"/>
          </a:xfrm>
          <a:prstGeom prst="wedgeRoundRectCallout">
            <a:avLst>
              <a:gd name="adj1" fmla="val -68575"/>
              <a:gd name="adj2" fmla="val 99642"/>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2000mg/L</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
        <p:nvSpPr>
          <p:cNvPr id="18" name="TextBox 4">
            <a:extLst>
              <a:ext uri="{FF2B5EF4-FFF2-40B4-BE49-F238E27FC236}">
                <a16:creationId xmlns:a16="http://schemas.microsoft.com/office/drawing/2014/main" id="{9E48D402-EB4A-4952-BDF0-BF56CEB4FC1F}"/>
              </a:ext>
            </a:extLst>
          </p:cNvPr>
          <p:cNvSpPr txBox="1">
            <a:spLocks noChangeArrowheads="1"/>
          </p:cNvSpPr>
          <p:nvPr/>
        </p:nvSpPr>
        <p:spPr bwMode="auto">
          <a:xfrm>
            <a:off x="5181660" y="2149144"/>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物理模拟</a:t>
            </a:r>
            <a:r>
              <a:rPr lang="zh-CN" altLang="en-US" sz="1200" dirty="0">
                <a:latin typeface="方正大黑简体" panose="03000509000000000000" pitchFamily="65" charset="-122"/>
                <a:ea typeface="方正大黑简体" panose="03000509000000000000" pitchFamily="65" charset="-122"/>
              </a:rPr>
              <a:t>不同表活剂浓度方案提高采收率对比</a:t>
            </a:r>
          </a:p>
        </p:txBody>
      </p:sp>
      <p:sp>
        <p:nvSpPr>
          <p:cNvPr id="22" name="TextBox 4">
            <a:extLst>
              <a:ext uri="{FF2B5EF4-FFF2-40B4-BE49-F238E27FC236}">
                <a16:creationId xmlns:a16="http://schemas.microsoft.com/office/drawing/2014/main" id="{E027890F-4938-46CE-9D99-79A3F8E42036}"/>
              </a:ext>
            </a:extLst>
          </p:cNvPr>
          <p:cNvSpPr txBox="1">
            <a:spLocks noChangeArrowheads="1"/>
          </p:cNvSpPr>
          <p:nvPr/>
        </p:nvSpPr>
        <p:spPr bwMode="auto">
          <a:xfrm>
            <a:off x="5214078" y="4319911"/>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数值模拟</a:t>
            </a:r>
            <a:r>
              <a:rPr lang="zh-CN" altLang="en-US" sz="1200" dirty="0">
                <a:latin typeface="方正大黑简体" panose="03000509000000000000" pitchFamily="65" charset="-122"/>
                <a:ea typeface="方正大黑简体" panose="03000509000000000000" pitchFamily="65" charset="-122"/>
              </a:rPr>
              <a:t>不同表活剂浓度方案提高采收率对比</a:t>
            </a:r>
          </a:p>
        </p:txBody>
      </p:sp>
      <p:graphicFrame>
        <p:nvGraphicFramePr>
          <p:cNvPr id="6" name="表格 5">
            <a:extLst>
              <a:ext uri="{FF2B5EF4-FFF2-40B4-BE49-F238E27FC236}">
                <a16:creationId xmlns:a16="http://schemas.microsoft.com/office/drawing/2014/main" id="{081BAB36-49FD-415C-A190-CD5870FB4D6B}"/>
              </a:ext>
            </a:extLst>
          </p:cNvPr>
          <p:cNvGraphicFramePr>
            <a:graphicFrameLocks noGrp="1"/>
          </p:cNvGraphicFramePr>
          <p:nvPr/>
        </p:nvGraphicFramePr>
        <p:xfrm>
          <a:off x="350834" y="2374703"/>
          <a:ext cx="4221166" cy="473472"/>
        </p:xfrm>
        <a:graphic>
          <a:graphicData uri="http://schemas.openxmlformats.org/drawingml/2006/table">
            <a:tbl>
              <a:tblPr/>
              <a:tblGrid>
                <a:gridCol w="1091117">
                  <a:extLst>
                    <a:ext uri="{9D8B030D-6E8A-4147-A177-3AD203B41FA5}">
                      <a16:colId xmlns:a16="http://schemas.microsoft.com/office/drawing/2014/main" val="753135553"/>
                    </a:ext>
                  </a:extLst>
                </a:gridCol>
                <a:gridCol w="720080">
                  <a:extLst>
                    <a:ext uri="{9D8B030D-6E8A-4147-A177-3AD203B41FA5}">
                      <a16:colId xmlns:a16="http://schemas.microsoft.com/office/drawing/2014/main" val="1166606042"/>
                    </a:ext>
                  </a:extLst>
                </a:gridCol>
                <a:gridCol w="648072">
                  <a:extLst>
                    <a:ext uri="{9D8B030D-6E8A-4147-A177-3AD203B41FA5}">
                      <a16:colId xmlns:a16="http://schemas.microsoft.com/office/drawing/2014/main" val="1297442823"/>
                    </a:ext>
                  </a:extLst>
                </a:gridCol>
                <a:gridCol w="504056">
                  <a:extLst>
                    <a:ext uri="{9D8B030D-6E8A-4147-A177-3AD203B41FA5}">
                      <a16:colId xmlns:a16="http://schemas.microsoft.com/office/drawing/2014/main" val="274508280"/>
                    </a:ext>
                  </a:extLst>
                </a:gridCol>
                <a:gridCol w="576064">
                  <a:extLst>
                    <a:ext uri="{9D8B030D-6E8A-4147-A177-3AD203B41FA5}">
                      <a16:colId xmlns:a16="http://schemas.microsoft.com/office/drawing/2014/main" val="3895674390"/>
                    </a:ext>
                  </a:extLst>
                </a:gridCol>
                <a:gridCol w="681777">
                  <a:extLst>
                    <a:ext uri="{9D8B030D-6E8A-4147-A177-3AD203B41FA5}">
                      <a16:colId xmlns:a16="http://schemas.microsoft.com/office/drawing/2014/main" val="3744565632"/>
                    </a:ext>
                  </a:extLst>
                </a:gridCol>
              </a:tblGrid>
              <a:tr h="87169">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表活剂浓度</a:t>
                      </a:r>
                      <a:endParaRPr lang="en-US" altLang="zh-CN" sz="1000" b="1" i="0" u="none" strike="noStrike" dirty="0">
                        <a:solidFill>
                          <a:srgbClr val="000000"/>
                        </a:solidFill>
                        <a:effectLst/>
                        <a:latin typeface="宋体" panose="02010600030101010101" pitchFamily="2" charset="-122"/>
                        <a:ea typeface="宋体" panose="02010600030101010101" pitchFamily="2" charset="-122"/>
                      </a:endParaRPr>
                    </a:p>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a:t>
                      </a:r>
                      <a:r>
                        <a:rPr lang="en-US" altLang="zh-CN" sz="1000" b="1" i="0" u="none" strike="noStrike" dirty="0">
                          <a:solidFill>
                            <a:srgbClr val="000000"/>
                          </a:solidFill>
                          <a:effectLst/>
                          <a:latin typeface="宋体" panose="02010600030101010101" pitchFamily="2" charset="-122"/>
                          <a:ea typeface="宋体" panose="02010600030101010101" pitchFamily="2" charset="-122"/>
                        </a:rPr>
                        <a:t>%</a:t>
                      </a:r>
                      <a:r>
                        <a:rPr lang="zh-CN" altLang="en-US" sz="1000" b="1" i="0" u="none" strike="noStrike" dirty="0">
                          <a:solidFill>
                            <a:srgbClr val="000000"/>
                          </a:solidFill>
                          <a:effectLst/>
                          <a:latin typeface="宋体" panose="02010600030101010101" pitchFamily="2" charset="-122"/>
                          <a:ea typeface="宋体" panose="02010600030101010101" pitchFamily="2" charset="-122"/>
                        </a:rPr>
                        <a:t>）</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注入速度（</a:t>
                      </a:r>
                      <a:r>
                        <a:rPr lang="en-US" altLang="zh-CN" sz="1000" b="1" i="0" u="none" strike="noStrike" dirty="0">
                          <a:solidFill>
                            <a:srgbClr val="000000"/>
                          </a:solidFill>
                          <a:effectLst/>
                          <a:latin typeface="宋体" panose="02010600030101010101" pitchFamily="2" charset="-122"/>
                          <a:ea typeface="宋体" panose="02010600030101010101" pitchFamily="2" charset="-122"/>
                        </a:rPr>
                        <a:t>PV/a</a:t>
                      </a:r>
                      <a:r>
                        <a:rPr lang="zh-CN" altLang="en-US" sz="1000" b="1" i="0" u="none" strike="noStrike" dirty="0">
                          <a:solidFill>
                            <a:srgbClr val="000000"/>
                          </a:solidFill>
                          <a:effectLst/>
                          <a:latin typeface="宋体" panose="02010600030101010101" pitchFamily="2" charset="-122"/>
                          <a:ea typeface="宋体" panose="02010600030101010101" pitchFamily="2" charset="-122"/>
                        </a:rPr>
                        <a:t>）</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段塞</a:t>
                      </a:r>
                      <a:endParaRPr lang="en-US" altLang="zh-CN" sz="1000" b="1" i="0" u="none" strike="noStrike" dirty="0">
                        <a:solidFill>
                          <a:srgbClr val="000000"/>
                        </a:solidFill>
                        <a:effectLst/>
                        <a:latin typeface="宋体" panose="02010600030101010101" pitchFamily="2" charset="-122"/>
                        <a:ea typeface="宋体" panose="02010600030101010101" pitchFamily="2" charset="-122"/>
                      </a:endParaRPr>
                    </a:p>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尺寸</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方案</a:t>
                      </a:r>
                      <a:endParaRPr lang="en-US" altLang="zh-CN" sz="1000" b="1" i="0" u="none" strike="noStrike" dirty="0">
                        <a:solidFill>
                          <a:srgbClr val="000000"/>
                        </a:solidFill>
                        <a:effectLst/>
                        <a:latin typeface="宋体" panose="02010600030101010101" pitchFamily="2" charset="-122"/>
                        <a:ea typeface="宋体" panose="02010600030101010101" pitchFamily="2" charset="-122"/>
                      </a:endParaRPr>
                    </a:p>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个数</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预测</a:t>
                      </a:r>
                      <a:endParaRPr lang="en-US" altLang="zh-CN" sz="1000" b="1" i="0" u="none" strike="noStrike" dirty="0">
                        <a:solidFill>
                          <a:srgbClr val="000000"/>
                        </a:solidFill>
                        <a:effectLst/>
                        <a:latin typeface="宋体" panose="02010600030101010101" pitchFamily="2" charset="-122"/>
                        <a:ea typeface="宋体" panose="02010600030101010101" pitchFamily="2" charset="-122"/>
                      </a:endParaRPr>
                    </a:p>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时间</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宋体" panose="02010600030101010101" pitchFamily="2" charset="-122"/>
                          <a:ea typeface="宋体" panose="02010600030101010101" pitchFamily="2" charset="-122"/>
                        </a:rPr>
                        <a:t>聚合物浓度</a:t>
                      </a:r>
                      <a:r>
                        <a:rPr lang="en-US" altLang="zh-CN" sz="1000" b="1" i="0" u="none" strike="noStrike" dirty="0">
                          <a:solidFill>
                            <a:srgbClr val="000000"/>
                          </a:solidFill>
                          <a:effectLst/>
                          <a:latin typeface="宋体" panose="02010600030101010101" pitchFamily="2" charset="-122"/>
                          <a:ea typeface="宋体" panose="02010600030101010101" pitchFamily="2" charset="-122"/>
                        </a:rPr>
                        <a:t>(mg/L)</a:t>
                      </a:r>
                      <a:endParaRPr lang="zh-CN" altLang="en-US" sz="1000" b="1" i="0" u="none" strike="noStrike" dirty="0">
                        <a:solidFill>
                          <a:srgbClr val="000000"/>
                        </a:solidFill>
                        <a:effectLst/>
                        <a:latin typeface="宋体" panose="02010600030101010101" pitchFamily="2" charset="-122"/>
                        <a:ea typeface="宋体" panose="02010600030101010101" pitchFamily="2" charset="-122"/>
                      </a:endParaRP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481068929"/>
                  </a:ext>
                </a:extLst>
              </a:tr>
              <a:tr h="80632">
                <a:tc>
                  <a:txBody>
                    <a:bodyPr/>
                    <a:lstStyle/>
                    <a:p>
                      <a:pPr algn="ctr" rtl="0" fontAlgn="b"/>
                      <a:r>
                        <a:rPr lang="en-US" altLang="zh-CN" sz="1000" b="1" i="0" u="none" strike="noStrike">
                          <a:solidFill>
                            <a:srgbClr val="000000"/>
                          </a:solidFill>
                          <a:effectLst/>
                          <a:latin typeface="宋体" panose="02010600030101010101" pitchFamily="2" charset="-122"/>
                          <a:ea typeface="宋体" panose="02010600030101010101" pitchFamily="2" charset="-122"/>
                        </a:rPr>
                        <a:t>0.1-0.4</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en-US" sz="1000" b="1" i="0" u="none" strike="noStrike">
                          <a:solidFill>
                            <a:srgbClr val="000000"/>
                          </a:solidFill>
                          <a:effectLst/>
                          <a:latin typeface="宋体" panose="02010600030101010101" pitchFamily="2" charset="-122"/>
                          <a:ea typeface="宋体" panose="02010600030101010101" pitchFamily="2" charset="-122"/>
                        </a:rPr>
                        <a:t>0.1PV/a</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000" b="1" i="0" u="none" strike="noStrike">
                          <a:solidFill>
                            <a:srgbClr val="000000"/>
                          </a:solidFill>
                          <a:effectLst/>
                          <a:latin typeface="宋体" panose="02010600030101010101" pitchFamily="2" charset="-122"/>
                          <a:ea typeface="宋体" panose="02010600030101010101" pitchFamily="2" charset="-122"/>
                        </a:rPr>
                        <a:t>0.8PV</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宋体" panose="02010600030101010101" pitchFamily="2" charset="-122"/>
                          <a:ea typeface="宋体" panose="02010600030101010101" pitchFamily="2" charset="-122"/>
                        </a:rPr>
                        <a:t>7</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宋体" panose="02010600030101010101" pitchFamily="2" charset="-122"/>
                          <a:ea typeface="宋体" panose="02010600030101010101" pitchFamily="2" charset="-122"/>
                        </a:rPr>
                        <a:t>15</a:t>
                      </a:r>
                      <a:r>
                        <a:rPr lang="zh-CN" altLang="en-US" sz="1000" b="1" i="0" u="none" strike="noStrike">
                          <a:solidFill>
                            <a:srgbClr val="000000"/>
                          </a:solidFill>
                          <a:effectLst/>
                          <a:latin typeface="宋体" panose="02010600030101010101" pitchFamily="2" charset="-122"/>
                          <a:ea typeface="宋体" panose="02010600030101010101" pitchFamily="2" charset="-122"/>
                        </a:rPr>
                        <a:t>年</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宋体" panose="02010600030101010101" pitchFamily="2" charset="-122"/>
                          <a:ea typeface="宋体" panose="02010600030101010101" pitchFamily="2" charset="-122"/>
                        </a:rPr>
                        <a:t>1500</a:t>
                      </a:r>
                    </a:p>
                  </a:txBody>
                  <a:tcPr marL="8136" marR="8136" marT="813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0480223"/>
                  </a:ext>
                </a:extLst>
              </a:tr>
            </a:tbl>
          </a:graphicData>
        </a:graphic>
      </p:graphicFrame>
      <p:graphicFrame>
        <p:nvGraphicFramePr>
          <p:cNvPr id="13" name="表格 12">
            <a:extLst>
              <a:ext uri="{FF2B5EF4-FFF2-40B4-BE49-F238E27FC236}">
                <a16:creationId xmlns:a16="http://schemas.microsoft.com/office/drawing/2014/main" id="{9E6F316F-B866-4FDD-9109-AB7023C3689D}"/>
              </a:ext>
            </a:extLst>
          </p:cNvPr>
          <p:cNvGraphicFramePr>
            <a:graphicFrameLocks noGrp="1"/>
          </p:cNvGraphicFramePr>
          <p:nvPr/>
        </p:nvGraphicFramePr>
        <p:xfrm>
          <a:off x="350834" y="2908886"/>
          <a:ext cx="4221164" cy="1356360"/>
        </p:xfrm>
        <a:graphic>
          <a:graphicData uri="http://schemas.openxmlformats.org/drawingml/2006/table">
            <a:tbl>
              <a:tblPr/>
              <a:tblGrid>
                <a:gridCol w="2110581">
                  <a:extLst>
                    <a:ext uri="{9D8B030D-6E8A-4147-A177-3AD203B41FA5}">
                      <a16:colId xmlns:a16="http://schemas.microsoft.com/office/drawing/2014/main" val="2728215649"/>
                    </a:ext>
                  </a:extLst>
                </a:gridCol>
                <a:gridCol w="1023857">
                  <a:extLst>
                    <a:ext uri="{9D8B030D-6E8A-4147-A177-3AD203B41FA5}">
                      <a16:colId xmlns:a16="http://schemas.microsoft.com/office/drawing/2014/main" val="1651637548"/>
                    </a:ext>
                  </a:extLst>
                </a:gridCol>
                <a:gridCol w="1086726">
                  <a:extLst>
                    <a:ext uri="{9D8B030D-6E8A-4147-A177-3AD203B41FA5}">
                      <a16:colId xmlns:a16="http://schemas.microsoft.com/office/drawing/2014/main" val="313048032"/>
                    </a:ext>
                  </a:extLst>
                </a:gridCol>
              </a:tblGrid>
              <a:tr h="129998">
                <a:tc>
                  <a:txBody>
                    <a:bodyPr/>
                    <a:lstStyle/>
                    <a:p>
                      <a:pPr algn="ctr" fontAlgn="b"/>
                      <a:r>
                        <a:rPr lang="zh-CN" altLang="en-US" sz="1050" b="0" i="0" u="none" strike="noStrike">
                          <a:solidFill>
                            <a:srgbClr val="000000"/>
                          </a:solidFill>
                          <a:effectLst/>
                          <a:latin typeface="方正大黑简体" panose="03000509000000000000" pitchFamily="65" charset="-122"/>
                          <a:ea typeface="方正大黑简体" panose="03000509000000000000" pitchFamily="65" charset="-122"/>
                        </a:rPr>
                        <a:t>方案名称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a:solidFill>
                            <a:srgbClr val="000000"/>
                          </a:solidFill>
                          <a:effectLst/>
                          <a:latin typeface="方正大黑简体" panose="03000509000000000000" pitchFamily="65" charset="-122"/>
                          <a:ea typeface="方正大黑简体" panose="03000509000000000000" pitchFamily="65" charset="-122"/>
                        </a:rPr>
                        <a:t>表活剂浓度（</a:t>
                      </a:r>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a:t>
                      </a:r>
                      <a:r>
                        <a:rPr lang="zh-CN" altLang="en-US" sz="1050" b="0" i="0" u="none" strike="noStrike">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a:solidFill>
                            <a:srgbClr val="000000"/>
                          </a:solidFill>
                          <a:effectLst/>
                          <a:latin typeface="方正大黑简体" panose="03000509000000000000" pitchFamily="65" charset="-122"/>
                          <a:ea typeface="方正大黑简体" panose="03000509000000000000" pitchFamily="65" charset="-122"/>
                        </a:rPr>
                        <a:t>表活剂浓度</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594556"/>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92803384"/>
                  </a:ext>
                </a:extLst>
              </a:tr>
              <a:tr h="129998">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G109-1-S2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23574145"/>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34108651"/>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90969929"/>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77364588"/>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62302948"/>
                  </a:ext>
                </a:extLst>
              </a:tr>
              <a:tr h="129998">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G109-1-S7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89740670"/>
                  </a:ext>
                </a:extLst>
              </a:tr>
            </a:tbl>
          </a:graphicData>
        </a:graphic>
      </p:graphicFrame>
      <p:grpSp>
        <p:nvGrpSpPr>
          <p:cNvPr id="23" name="组合 19">
            <a:extLst>
              <a:ext uri="{FF2B5EF4-FFF2-40B4-BE49-F238E27FC236}">
                <a16:creationId xmlns:a16="http://schemas.microsoft.com/office/drawing/2014/main" id="{7C87320B-91DA-466C-BD77-4E3D63F85C70}"/>
              </a:ext>
            </a:extLst>
          </p:cNvPr>
          <p:cNvGrpSpPr>
            <a:grpSpLocks/>
          </p:cNvGrpSpPr>
          <p:nvPr/>
        </p:nvGrpSpPr>
        <p:grpSpPr bwMode="auto">
          <a:xfrm>
            <a:off x="4682313" y="2399344"/>
            <a:ext cx="3993151" cy="1920566"/>
            <a:chOff x="5940425" y="2708846"/>
            <a:chExt cx="3000375" cy="2555510"/>
          </a:xfrm>
        </p:grpSpPr>
        <p:graphicFrame>
          <p:nvGraphicFramePr>
            <p:cNvPr id="24" name="Object 5">
              <a:extLst>
                <a:ext uri="{FF2B5EF4-FFF2-40B4-BE49-F238E27FC236}">
                  <a16:creationId xmlns:a16="http://schemas.microsoft.com/office/drawing/2014/main" id="{2D0A3B0F-38BD-4EE1-A284-15713D54EC1A}"/>
                </a:ext>
              </a:extLst>
            </p:cNvPr>
            <p:cNvGraphicFramePr>
              <a:graphicFrameLocks noChangeAspect="1"/>
            </p:cNvGraphicFramePr>
            <p:nvPr/>
          </p:nvGraphicFramePr>
          <p:xfrm>
            <a:off x="5940425" y="2708846"/>
            <a:ext cx="3000375" cy="2555510"/>
          </p:xfrm>
          <a:graphic>
            <a:graphicData uri="http://schemas.openxmlformats.org/presentationml/2006/ole">
              <mc:AlternateContent xmlns:mc="http://schemas.openxmlformats.org/markup-compatibility/2006">
                <mc:Choice xmlns:v="urn:schemas-microsoft-com:vml" Requires="v">
                  <p:oleObj spid="_x0000_s118787" name="图表" r:id="rId4" imgW="3000270" imgH="2143191" progId="Excel.Sheet.8">
                    <p:embed/>
                  </p:oleObj>
                </mc:Choice>
                <mc:Fallback>
                  <p:oleObj name="图表" r:id="rId4" imgW="3000270" imgH="2143191" progId="Excel.Sheet.8">
                    <p:embed/>
                    <p:pic>
                      <p:nvPicPr>
                        <p:cNvPr id="24" name="Object 5">
                          <a:extLst>
                            <a:ext uri="{FF2B5EF4-FFF2-40B4-BE49-F238E27FC236}">
                              <a16:creationId xmlns:a16="http://schemas.microsoft.com/office/drawing/2014/main" id="{2D0A3B0F-38BD-4EE1-A284-15713D54E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2708846"/>
                          <a:ext cx="3000375" cy="255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708688">
                                    <a:alpha val="50000"/>
                                  </a:srgbClr>
                                </a:outerShdw>
                              </a:effectLst>
                            </a14:hiddenEffects>
                          </a:ext>
                        </a:extLst>
                      </p:spPr>
                    </p:pic>
                  </p:oleObj>
                </mc:Fallback>
              </mc:AlternateContent>
            </a:graphicData>
          </a:graphic>
        </p:graphicFrame>
        <p:sp>
          <p:nvSpPr>
            <p:cNvPr id="25" name="Line 74">
              <a:extLst>
                <a:ext uri="{FF2B5EF4-FFF2-40B4-BE49-F238E27FC236}">
                  <a16:creationId xmlns:a16="http://schemas.microsoft.com/office/drawing/2014/main" id="{0BDB21D4-A24D-45BE-8279-05DA15B61B57}"/>
                </a:ext>
              </a:extLst>
            </p:cNvPr>
            <p:cNvSpPr>
              <a:spLocks noChangeShapeType="1"/>
            </p:cNvSpPr>
            <p:nvPr/>
          </p:nvSpPr>
          <p:spPr bwMode="auto">
            <a:xfrm flipH="1">
              <a:off x="7854950" y="3275013"/>
              <a:ext cx="11113" cy="1296987"/>
            </a:xfrm>
            <a:prstGeom prst="line">
              <a:avLst/>
            </a:prstGeom>
            <a:noFill/>
            <a:ln w="19050">
              <a:solidFill>
                <a:srgbClr val="FF0000"/>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75">
              <a:extLst>
                <a:ext uri="{FF2B5EF4-FFF2-40B4-BE49-F238E27FC236}">
                  <a16:creationId xmlns:a16="http://schemas.microsoft.com/office/drawing/2014/main" id="{0F41AFFC-E245-4CD4-A49E-A8C72D0C27E7}"/>
                </a:ext>
              </a:extLst>
            </p:cNvPr>
            <p:cNvSpPr>
              <a:spLocks noChangeShapeType="1"/>
            </p:cNvSpPr>
            <p:nvPr/>
          </p:nvSpPr>
          <p:spPr bwMode="auto">
            <a:xfrm flipV="1">
              <a:off x="6997700" y="3222561"/>
              <a:ext cx="887413" cy="660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Line 76">
              <a:extLst>
                <a:ext uri="{FF2B5EF4-FFF2-40B4-BE49-F238E27FC236}">
                  <a16:creationId xmlns:a16="http://schemas.microsoft.com/office/drawing/2014/main" id="{DB03122C-905B-4F21-8CBD-114B1E735F49}"/>
                </a:ext>
              </a:extLst>
            </p:cNvPr>
            <p:cNvSpPr>
              <a:spLocks noChangeShapeType="1"/>
            </p:cNvSpPr>
            <p:nvPr/>
          </p:nvSpPr>
          <p:spPr bwMode="auto">
            <a:xfrm flipH="1">
              <a:off x="7750430" y="3195320"/>
              <a:ext cx="747458" cy="976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6" name="图片 15">
            <a:extLst>
              <a:ext uri="{FF2B5EF4-FFF2-40B4-BE49-F238E27FC236}">
                <a16:creationId xmlns:a16="http://schemas.microsoft.com/office/drawing/2014/main" id="{DF6A4FDA-C8AB-4C05-8E63-A248D9D02E39}"/>
              </a:ext>
            </a:extLst>
          </p:cNvPr>
          <p:cNvPicPr>
            <a:picLocks noChangeAspect="1"/>
          </p:cNvPicPr>
          <p:nvPr/>
        </p:nvPicPr>
        <p:blipFill>
          <a:blip r:embed="rId6"/>
          <a:stretch>
            <a:fillRect/>
          </a:stretch>
        </p:blipFill>
        <p:spPr>
          <a:xfrm>
            <a:off x="350834" y="4596909"/>
            <a:ext cx="4152873" cy="1983467"/>
          </a:xfrm>
          <a:prstGeom prst="rect">
            <a:avLst/>
          </a:prstGeom>
        </p:spPr>
      </p:pic>
      <p:sp>
        <p:nvSpPr>
          <p:cNvPr id="29" name="椭圆 28">
            <a:extLst>
              <a:ext uri="{FF2B5EF4-FFF2-40B4-BE49-F238E27FC236}">
                <a16:creationId xmlns:a16="http://schemas.microsoft.com/office/drawing/2014/main" id="{C0681F84-23EB-4196-ADB7-BC746C55F7A3}"/>
              </a:ext>
            </a:extLst>
          </p:cNvPr>
          <p:cNvSpPr/>
          <p:nvPr/>
        </p:nvSpPr>
        <p:spPr>
          <a:xfrm>
            <a:off x="7137629" y="4864821"/>
            <a:ext cx="170676" cy="1440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4">
            <a:extLst>
              <a:ext uri="{FF2B5EF4-FFF2-40B4-BE49-F238E27FC236}">
                <a16:creationId xmlns:a16="http://schemas.microsoft.com/office/drawing/2014/main" id="{A9F951F6-5246-4125-834D-749DE3BB7AA3}"/>
              </a:ext>
            </a:extLst>
          </p:cNvPr>
          <p:cNvSpPr txBox="1">
            <a:spLocks noChangeArrowheads="1"/>
          </p:cNvSpPr>
          <p:nvPr/>
        </p:nvSpPr>
        <p:spPr bwMode="auto">
          <a:xfrm>
            <a:off x="1187624" y="2149143"/>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表活剂浓度筛选方案设计数据表</a:t>
            </a:r>
          </a:p>
        </p:txBody>
      </p:sp>
      <p:sp>
        <p:nvSpPr>
          <p:cNvPr id="33" name="文本框 32">
            <a:extLst>
              <a:ext uri="{FF2B5EF4-FFF2-40B4-BE49-F238E27FC236}">
                <a16:creationId xmlns:a16="http://schemas.microsoft.com/office/drawing/2014/main" id="{3653CEBB-9501-4681-A5AD-5FE8AEEBEF9A}"/>
              </a:ext>
            </a:extLst>
          </p:cNvPr>
          <p:cNvSpPr txBox="1"/>
          <p:nvPr/>
        </p:nvSpPr>
        <p:spPr>
          <a:xfrm rot="16200000">
            <a:off x="-232204" y="5457837"/>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累计产油（万吨）</a:t>
            </a:r>
          </a:p>
        </p:txBody>
      </p:sp>
      <p:sp>
        <p:nvSpPr>
          <p:cNvPr id="34" name="文本框 33">
            <a:extLst>
              <a:ext uri="{FF2B5EF4-FFF2-40B4-BE49-F238E27FC236}">
                <a16:creationId xmlns:a16="http://schemas.microsoft.com/office/drawing/2014/main" id="{F8C23F7A-28FF-4A58-8B6C-AC99268EB496}"/>
              </a:ext>
            </a:extLst>
          </p:cNvPr>
          <p:cNvSpPr txBox="1"/>
          <p:nvPr/>
        </p:nvSpPr>
        <p:spPr>
          <a:xfrm rot="16200000">
            <a:off x="3976440" y="5476415"/>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日产油（吨）</a:t>
            </a:r>
          </a:p>
        </p:txBody>
      </p:sp>
      <p:sp>
        <p:nvSpPr>
          <p:cNvPr id="35" name="对话气泡: 圆角矩形 34">
            <a:extLst>
              <a:ext uri="{FF2B5EF4-FFF2-40B4-BE49-F238E27FC236}">
                <a16:creationId xmlns:a16="http://schemas.microsoft.com/office/drawing/2014/main" id="{D5B1B734-179F-474E-9822-1A1FE1310633}"/>
              </a:ext>
            </a:extLst>
          </p:cNvPr>
          <p:cNvSpPr/>
          <p:nvPr/>
        </p:nvSpPr>
        <p:spPr>
          <a:xfrm>
            <a:off x="7491870" y="3591389"/>
            <a:ext cx="834428" cy="201794"/>
          </a:xfrm>
          <a:prstGeom prst="wedgeRoundRectCallout">
            <a:avLst>
              <a:gd name="adj1" fmla="val -77136"/>
              <a:gd name="adj2" fmla="val -242569"/>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0.3%</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0098040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表格 62">
            <a:extLst>
              <a:ext uri="{FF2B5EF4-FFF2-40B4-BE49-F238E27FC236}">
                <a16:creationId xmlns:a16="http://schemas.microsoft.com/office/drawing/2014/main" id="{486440C1-1989-44B5-A40C-61DAB7D3F81F}"/>
              </a:ext>
            </a:extLst>
          </p:cNvPr>
          <p:cNvGraphicFramePr>
            <a:graphicFrameLocks noGrp="1"/>
          </p:cNvGraphicFramePr>
          <p:nvPr/>
        </p:nvGraphicFramePr>
        <p:xfrm>
          <a:off x="318935" y="2515129"/>
          <a:ext cx="3825340" cy="2285228"/>
        </p:xfrm>
        <a:graphic>
          <a:graphicData uri="http://schemas.openxmlformats.org/drawingml/2006/table">
            <a:tbl>
              <a:tblPr/>
              <a:tblGrid>
                <a:gridCol w="2228447">
                  <a:extLst>
                    <a:ext uri="{9D8B030D-6E8A-4147-A177-3AD203B41FA5}">
                      <a16:colId xmlns:a16="http://schemas.microsoft.com/office/drawing/2014/main" val="78631992"/>
                    </a:ext>
                  </a:extLst>
                </a:gridCol>
                <a:gridCol w="1596893">
                  <a:extLst>
                    <a:ext uri="{9D8B030D-6E8A-4147-A177-3AD203B41FA5}">
                      <a16:colId xmlns:a16="http://schemas.microsoft.com/office/drawing/2014/main" val="1556576077"/>
                    </a:ext>
                  </a:extLst>
                </a:gridCol>
              </a:tblGrid>
              <a:tr h="207748">
                <a:tc>
                  <a:txBody>
                    <a:bodyPr/>
                    <a:lstStyle/>
                    <a:p>
                      <a:pPr algn="ctr" fontAlgn="b"/>
                      <a:r>
                        <a:rPr lang="zh-CN" altLang="en-US" sz="1000" b="0" i="0" u="none" strike="noStrike" dirty="0">
                          <a:solidFill>
                            <a:schemeClr val="bg1"/>
                          </a:solidFill>
                          <a:effectLst/>
                          <a:latin typeface="方正大黑简体" panose="03000509000000000000" pitchFamily="65" charset="-122"/>
                          <a:ea typeface="方正大黑简体" panose="03000509000000000000" pitchFamily="65" charset="-122"/>
                        </a:rPr>
                        <a:t>方案名称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000" b="0" i="0" u="none" strike="noStrike" dirty="0">
                          <a:solidFill>
                            <a:schemeClr val="bg1"/>
                          </a:solidFill>
                          <a:effectLst/>
                          <a:latin typeface="方正大黑简体" panose="03000509000000000000" pitchFamily="65" charset="-122"/>
                          <a:ea typeface="方正大黑简体" panose="03000509000000000000" pitchFamily="65" charset="-122"/>
                        </a:rPr>
                        <a:t>注入速度</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350327587"/>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方正大黑简体" panose="03000509000000000000" pitchFamily="65" charset="-122"/>
                          <a:ea typeface="方正大黑简体" panose="03000509000000000000" pitchFamily="65" charset="-122"/>
                        </a:rPr>
                        <a:t>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614596"/>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方正大黑简体" panose="03000509000000000000" pitchFamily="65" charset="-122"/>
                          <a:ea typeface="方正大黑简体" panose="03000509000000000000" pitchFamily="65" charset="-122"/>
                        </a:rPr>
                        <a:t>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8228"/>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方正大黑简体" panose="03000509000000000000" pitchFamily="65" charset="-122"/>
                          <a:ea typeface="方正大黑简体" panose="03000509000000000000" pitchFamily="65" charset="-122"/>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645081"/>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a:solidFill>
                            <a:srgbClr val="000000"/>
                          </a:solidFill>
                          <a:effectLst/>
                          <a:latin typeface="方正大黑简体" panose="03000509000000000000" pitchFamily="65" charset="-122"/>
                          <a:ea typeface="方正大黑简体" panose="03000509000000000000" pitchFamily="65" charset="-122"/>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2107221"/>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689160"/>
                  </a:ext>
                </a:extLst>
              </a:tr>
              <a:tr h="207748">
                <a:tc>
                  <a:txBody>
                    <a:bodyPr/>
                    <a:lstStyle/>
                    <a:p>
                      <a:pPr algn="ctr" fontAlgn="b"/>
                      <a:r>
                        <a:rPr lang="en-US" sz="1000" b="0" i="0" u="none" strike="noStrike">
                          <a:solidFill>
                            <a:srgbClr val="000000"/>
                          </a:solidFill>
                          <a:effectLst/>
                          <a:latin typeface="方正大黑简体" panose="03000509000000000000" pitchFamily="65" charset="-122"/>
                          <a:ea typeface="方正大黑简体" panose="03000509000000000000" pitchFamily="65" charset="-122"/>
                        </a:rPr>
                        <a:t>G109-1-V6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4789509"/>
                  </a:ext>
                </a:extLst>
              </a:tr>
              <a:tr h="207748">
                <a:tc>
                  <a:txBody>
                    <a:bodyPr/>
                    <a:lstStyle/>
                    <a:p>
                      <a:pPr algn="ctr" fontAlgn="b"/>
                      <a:r>
                        <a:rPr lang="en-US" sz="1000" b="0" i="0" u="none" strike="noStrike">
                          <a:solidFill>
                            <a:srgbClr val="000000"/>
                          </a:solidFill>
                          <a:effectLst/>
                          <a:latin typeface="方正大黑简体" panose="03000509000000000000" pitchFamily="65" charset="-122"/>
                          <a:ea typeface="方正大黑简体" panose="03000509000000000000" pitchFamily="65" charset="-122"/>
                        </a:rPr>
                        <a:t>G109-1-V7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784523"/>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2481114"/>
                  </a:ext>
                </a:extLst>
              </a:tr>
              <a:tr h="207748">
                <a:tc>
                  <a:txBody>
                    <a:bodyPr/>
                    <a:lstStyle/>
                    <a:p>
                      <a:pPr algn="ctr" fontAlgn="b"/>
                      <a:r>
                        <a:rPr lang="en-US" sz="1000" b="0" i="0" u="none" strike="noStrike" dirty="0">
                          <a:solidFill>
                            <a:srgbClr val="000000"/>
                          </a:solidFill>
                          <a:effectLst/>
                          <a:latin typeface="方正大黑简体" panose="03000509000000000000" pitchFamily="65" charset="-122"/>
                          <a:ea typeface="方正大黑简体" panose="03000509000000000000" pitchFamily="65" charset="-122"/>
                        </a:rPr>
                        <a:t>G109-1-V9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7952921"/>
                  </a:ext>
                </a:extLst>
              </a:tr>
              <a:tr h="207748">
                <a:tc>
                  <a:txBody>
                    <a:bodyPr/>
                    <a:lstStyle/>
                    <a:p>
                      <a:pPr algn="ctr" fontAlgn="b"/>
                      <a:r>
                        <a:rPr lang="en-US" sz="1000" b="0" i="0" u="none" strike="noStrike">
                          <a:solidFill>
                            <a:srgbClr val="000000"/>
                          </a:solidFill>
                          <a:effectLst/>
                          <a:latin typeface="方正大黑简体" panose="03000509000000000000" pitchFamily="65" charset="-122"/>
                          <a:ea typeface="方正大黑简体" panose="03000509000000000000" pitchFamily="65" charset="-122"/>
                        </a:rPr>
                        <a:t>G109-1-V10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00" b="0" i="0" u="none" strike="noStrike" dirty="0">
                          <a:solidFill>
                            <a:srgbClr val="000000"/>
                          </a:solidFill>
                          <a:effectLst/>
                          <a:latin typeface="方正大黑简体" panose="03000509000000000000" pitchFamily="65" charset="-122"/>
                          <a:ea typeface="方正大黑简体" panose="03000509000000000000" pitchFamily="65" charset="-122"/>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579664"/>
                  </a:ext>
                </a:extLst>
              </a:tr>
            </a:tbl>
          </a:graphicData>
        </a:graphic>
      </p:graphicFrame>
      <p:sp>
        <p:nvSpPr>
          <p:cNvPr id="4" name="矩形 3"/>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4</a:t>
            </a:r>
            <a:r>
              <a:rPr lang="zh-CN" altLang="en-US" dirty="0" smtClean="0">
                <a:solidFill>
                  <a:srgbClr val="FF0000"/>
                </a:solidFill>
                <a:latin typeface="方正大黑简体" pitchFamily="65" charset="-122"/>
                <a:ea typeface="方正大黑简体" pitchFamily="65" charset="-122"/>
              </a:rPr>
              <a:t>）注入</a:t>
            </a:r>
            <a:r>
              <a:rPr lang="zh-CN" altLang="en-US" dirty="0">
                <a:solidFill>
                  <a:srgbClr val="FF0000"/>
                </a:solidFill>
                <a:latin typeface="方正大黑简体" pitchFamily="65" charset="-122"/>
                <a:ea typeface="方正大黑简体" pitchFamily="65" charset="-122"/>
              </a:rPr>
              <a:t>速度</a:t>
            </a:r>
            <a:endParaRPr lang="zh-CN" altLang="zh-CN" dirty="0">
              <a:solidFill>
                <a:srgbClr val="FF0000"/>
              </a:solidFill>
              <a:latin typeface="方正大黑简体" pitchFamily="65" charset="-122"/>
              <a:ea typeface="方正大黑简体" pitchFamily="65" charset="-122"/>
            </a:endParaRPr>
          </a:p>
        </p:txBody>
      </p:sp>
      <p:sp>
        <p:nvSpPr>
          <p:cNvPr id="25" name="文本框 24">
            <a:extLst>
              <a:ext uri="{FF2B5EF4-FFF2-40B4-BE49-F238E27FC236}">
                <a16:creationId xmlns:a16="http://schemas.microsoft.com/office/drawing/2014/main" id="{6124E652-3D80-42FB-99F6-5FBF86F8367B}"/>
              </a:ext>
            </a:extLst>
          </p:cNvPr>
          <p:cNvSpPr txBox="1"/>
          <p:nvPr/>
        </p:nvSpPr>
        <p:spPr>
          <a:xfrm>
            <a:off x="318935" y="1266388"/>
            <a:ext cx="8489806"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注入速度由</a:t>
            </a:r>
            <a:r>
              <a:rPr lang="en-US" altLang="zh-CN" dirty="0">
                <a:latin typeface="方正大黑简体" panose="03000509000000000000" pitchFamily="65" charset="-122"/>
                <a:ea typeface="方正大黑简体" panose="03000509000000000000" pitchFamily="65" charset="-122"/>
              </a:rPr>
              <a:t>0.4-1.0PV</a:t>
            </a:r>
            <a:r>
              <a:rPr lang="zh-CN" altLang="en-US" dirty="0">
                <a:latin typeface="方正大黑简体" panose="03000509000000000000" pitchFamily="65" charset="-122"/>
                <a:ea typeface="方正大黑简体" panose="03000509000000000000" pitchFamily="65" charset="-122"/>
              </a:rPr>
              <a:t>总计</a:t>
            </a:r>
            <a:r>
              <a:rPr lang="en-US" altLang="zh-CN" dirty="0">
                <a:latin typeface="方正大黑简体" panose="03000509000000000000" pitchFamily="65" charset="-122"/>
                <a:ea typeface="方正大黑简体" panose="03000509000000000000" pitchFamily="65" charset="-122"/>
              </a:rPr>
              <a:t>10</a:t>
            </a:r>
            <a:r>
              <a:rPr lang="zh-CN" altLang="en-US" dirty="0">
                <a:latin typeface="方正大黑简体" panose="03000509000000000000" pitchFamily="65" charset="-122"/>
                <a:ea typeface="方正大黑简体" panose="03000509000000000000" pitchFamily="65" charset="-122"/>
              </a:rPr>
              <a:t>套数值模拟方案，注入速度在大于</a:t>
            </a:r>
            <a:r>
              <a:rPr lang="en-US" altLang="zh-CN" dirty="0">
                <a:solidFill>
                  <a:srgbClr val="C00000"/>
                </a:solidFill>
                <a:latin typeface="方正大黑简体" panose="03000509000000000000" pitchFamily="65" charset="-122"/>
                <a:ea typeface="方正大黑简体" panose="03000509000000000000" pitchFamily="65" charset="-122"/>
              </a:rPr>
              <a:t>0.10PV/a</a:t>
            </a:r>
            <a:r>
              <a:rPr lang="zh-CN" altLang="en-US" dirty="0">
                <a:solidFill>
                  <a:srgbClr val="C00000"/>
                </a:solidFill>
                <a:latin typeface="方正大黑简体" panose="03000509000000000000" pitchFamily="65" charset="-122"/>
                <a:ea typeface="方正大黑简体" panose="03000509000000000000" pitchFamily="65" charset="-122"/>
              </a:rPr>
              <a:t>左右</a:t>
            </a:r>
            <a:r>
              <a:rPr lang="zh-CN" altLang="en-US" dirty="0">
                <a:latin typeface="方正大黑简体" panose="03000509000000000000" pitchFamily="65" charset="-122"/>
                <a:ea typeface="方正大黑简体" panose="03000509000000000000" pitchFamily="65" charset="-122"/>
              </a:rPr>
              <a:t>时方案采收率增加幅度变缓，出现拐点。</a:t>
            </a:r>
            <a:endParaRPr lang="zh-CN" altLang="en-US" dirty="0">
              <a:solidFill>
                <a:srgbClr val="C00000"/>
              </a:solidFill>
              <a:latin typeface="方正大黑简体" panose="03000509000000000000" pitchFamily="65" charset="-122"/>
              <a:ea typeface="方正大黑简体" panose="03000509000000000000" pitchFamily="65" charset="-122"/>
            </a:endParaRPr>
          </a:p>
        </p:txBody>
      </p:sp>
      <p:graphicFrame>
        <p:nvGraphicFramePr>
          <p:cNvPr id="26" name="表格 25">
            <a:extLst>
              <a:ext uri="{FF2B5EF4-FFF2-40B4-BE49-F238E27FC236}">
                <a16:creationId xmlns:a16="http://schemas.microsoft.com/office/drawing/2014/main" id="{3A02CF8C-F393-4C6D-BA5A-2C1A90FEF59E}"/>
              </a:ext>
            </a:extLst>
          </p:cNvPr>
          <p:cNvGraphicFramePr>
            <a:graphicFrameLocks noGrp="1"/>
          </p:cNvGraphicFramePr>
          <p:nvPr/>
        </p:nvGraphicFramePr>
        <p:xfrm>
          <a:off x="4263322" y="2495186"/>
          <a:ext cx="4545419" cy="982190"/>
        </p:xfrm>
        <a:graphic>
          <a:graphicData uri="http://schemas.openxmlformats.org/drawingml/2006/table">
            <a:tbl>
              <a:tblPr/>
              <a:tblGrid>
                <a:gridCol w="1017027">
                  <a:extLst>
                    <a:ext uri="{9D8B030D-6E8A-4147-A177-3AD203B41FA5}">
                      <a16:colId xmlns:a16="http://schemas.microsoft.com/office/drawing/2014/main" val="3028458941"/>
                    </a:ext>
                  </a:extLst>
                </a:gridCol>
                <a:gridCol w="648072">
                  <a:extLst>
                    <a:ext uri="{9D8B030D-6E8A-4147-A177-3AD203B41FA5}">
                      <a16:colId xmlns:a16="http://schemas.microsoft.com/office/drawing/2014/main" val="3617783514"/>
                    </a:ext>
                  </a:extLst>
                </a:gridCol>
                <a:gridCol w="576064">
                  <a:extLst>
                    <a:ext uri="{9D8B030D-6E8A-4147-A177-3AD203B41FA5}">
                      <a16:colId xmlns:a16="http://schemas.microsoft.com/office/drawing/2014/main" val="3562000504"/>
                    </a:ext>
                  </a:extLst>
                </a:gridCol>
                <a:gridCol w="504056">
                  <a:extLst>
                    <a:ext uri="{9D8B030D-6E8A-4147-A177-3AD203B41FA5}">
                      <a16:colId xmlns:a16="http://schemas.microsoft.com/office/drawing/2014/main" val="3845178882"/>
                    </a:ext>
                  </a:extLst>
                </a:gridCol>
                <a:gridCol w="792088">
                  <a:extLst>
                    <a:ext uri="{9D8B030D-6E8A-4147-A177-3AD203B41FA5}">
                      <a16:colId xmlns:a16="http://schemas.microsoft.com/office/drawing/2014/main" val="2181783196"/>
                    </a:ext>
                  </a:extLst>
                </a:gridCol>
                <a:gridCol w="1008112">
                  <a:extLst>
                    <a:ext uri="{9D8B030D-6E8A-4147-A177-3AD203B41FA5}">
                      <a16:colId xmlns:a16="http://schemas.microsoft.com/office/drawing/2014/main" val="2175974349"/>
                    </a:ext>
                  </a:extLst>
                </a:gridCol>
              </a:tblGrid>
              <a:tr h="649300">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注入速度</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PV）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段塞尺寸</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PV）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方案</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个数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预测</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时间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聚合物浓度（</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mg/L</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表活剂浓度</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506912082"/>
                  </a:ext>
                </a:extLst>
              </a:tr>
              <a:tr h="332890">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0.06-0.15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15</a:t>
                      </a:r>
                      <a:r>
                        <a:rPr lang="zh-CN" altLang="en-US" sz="1000" b="1" i="0" u="none" strike="noStrike">
                          <a:solidFill>
                            <a:srgbClr val="000000"/>
                          </a:solidFill>
                          <a:effectLst/>
                          <a:latin typeface="方正大黑简体" panose="03000509000000000000" pitchFamily="65" charset="-122"/>
                          <a:ea typeface="方正大黑简体" panose="03000509000000000000" pitchFamily="65" charset="-122"/>
                        </a:rPr>
                        <a:t>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1500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693179"/>
                  </a:ext>
                </a:extLst>
              </a:tr>
            </a:tbl>
          </a:graphicData>
        </a:graphic>
      </p:graphicFrame>
      <p:sp>
        <p:nvSpPr>
          <p:cNvPr id="27" name="TextBox 4">
            <a:extLst>
              <a:ext uri="{FF2B5EF4-FFF2-40B4-BE49-F238E27FC236}">
                <a16:creationId xmlns:a16="http://schemas.microsoft.com/office/drawing/2014/main" id="{D1EE3132-E593-4AC6-9431-9355A1B1C92A}"/>
              </a:ext>
            </a:extLst>
          </p:cNvPr>
          <p:cNvSpPr txBox="1">
            <a:spLocks noChangeArrowheads="1"/>
          </p:cNvSpPr>
          <p:nvPr/>
        </p:nvSpPr>
        <p:spPr bwMode="auto">
          <a:xfrm>
            <a:off x="5187235" y="2238130"/>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注入速度筛选方案设计数据表</a:t>
            </a:r>
          </a:p>
        </p:txBody>
      </p:sp>
      <p:pic>
        <p:nvPicPr>
          <p:cNvPr id="60" name="图片 59">
            <a:extLst>
              <a:ext uri="{FF2B5EF4-FFF2-40B4-BE49-F238E27FC236}">
                <a16:creationId xmlns:a16="http://schemas.microsoft.com/office/drawing/2014/main" id="{0427761E-E733-4051-99C1-3635E1A6722C}"/>
              </a:ext>
            </a:extLst>
          </p:cNvPr>
          <p:cNvPicPr>
            <a:picLocks noChangeAspect="1"/>
          </p:cNvPicPr>
          <p:nvPr/>
        </p:nvPicPr>
        <p:blipFill>
          <a:blip r:embed="rId2"/>
          <a:stretch>
            <a:fillRect/>
          </a:stretch>
        </p:blipFill>
        <p:spPr>
          <a:xfrm>
            <a:off x="325555" y="5085184"/>
            <a:ext cx="3937767" cy="1656184"/>
          </a:xfrm>
          <a:prstGeom prst="rect">
            <a:avLst/>
          </a:prstGeom>
          <a:ln>
            <a:solidFill>
              <a:schemeClr val="tx1"/>
            </a:solidFill>
          </a:ln>
        </p:spPr>
      </p:pic>
      <p:sp>
        <p:nvSpPr>
          <p:cNvPr id="61" name="Text Box 33">
            <a:extLst>
              <a:ext uri="{FF2B5EF4-FFF2-40B4-BE49-F238E27FC236}">
                <a16:creationId xmlns:a16="http://schemas.microsoft.com/office/drawing/2014/main" id="{C2758521-3CCB-4758-999C-9C5A508A8BBC}"/>
              </a:ext>
            </a:extLst>
          </p:cNvPr>
          <p:cNvSpPr txBox="1">
            <a:spLocks noChangeArrowheads="1"/>
          </p:cNvSpPr>
          <p:nvPr/>
        </p:nvSpPr>
        <p:spPr bwMode="auto">
          <a:xfrm>
            <a:off x="1008601" y="4865164"/>
            <a:ext cx="3453090" cy="276999"/>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200" dirty="0">
                <a:latin typeface="黑体" panose="02010609060101010101" pitchFamily="49" charset="-122"/>
                <a:ea typeface="方正大黑简体" panose="03000509000000000000" pitchFamily="65" charset="-122"/>
              </a:rPr>
              <a:t>不同注入速度方案</a:t>
            </a:r>
            <a:r>
              <a:rPr lang="en-US" altLang="zh-CN" sz="1200" dirty="0">
                <a:latin typeface="黑体" panose="02010609060101010101" pitchFamily="49" charset="-122"/>
                <a:ea typeface="方正大黑简体" panose="03000509000000000000" pitchFamily="65" charset="-122"/>
              </a:rPr>
              <a:t>15</a:t>
            </a:r>
            <a:r>
              <a:rPr lang="zh-CN" altLang="en-US" sz="1200" dirty="0">
                <a:latin typeface="黑体" panose="02010609060101010101" pitchFamily="49" charset="-122"/>
                <a:ea typeface="方正大黑简体" panose="03000509000000000000" pitchFamily="65" charset="-122"/>
              </a:rPr>
              <a:t>年累计产油对比</a:t>
            </a:r>
          </a:p>
        </p:txBody>
      </p:sp>
      <p:sp>
        <p:nvSpPr>
          <p:cNvPr id="65" name="TextBox 4">
            <a:extLst>
              <a:ext uri="{FF2B5EF4-FFF2-40B4-BE49-F238E27FC236}">
                <a16:creationId xmlns:a16="http://schemas.microsoft.com/office/drawing/2014/main" id="{CCA256FB-F6A1-4197-A297-5D3B4A94C610}"/>
              </a:ext>
            </a:extLst>
          </p:cNvPr>
          <p:cNvSpPr txBox="1">
            <a:spLocks noChangeArrowheads="1"/>
          </p:cNvSpPr>
          <p:nvPr/>
        </p:nvSpPr>
        <p:spPr bwMode="auto">
          <a:xfrm>
            <a:off x="1057447" y="2251386"/>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注入速度筛选方案设计数据表</a:t>
            </a:r>
          </a:p>
        </p:txBody>
      </p:sp>
      <p:sp>
        <p:nvSpPr>
          <p:cNvPr id="66" name="TextBox 4">
            <a:extLst>
              <a:ext uri="{FF2B5EF4-FFF2-40B4-BE49-F238E27FC236}">
                <a16:creationId xmlns:a16="http://schemas.microsoft.com/office/drawing/2014/main" id="{89414487-4D82-4CF9-8249-4105159C5E53}"/>
              </a:ext>
            </a:extLst>
          </p:cNvPr>
          <p:cNvSpPr txBox="1">
            <a:spLocks noChangeArrowheads="1"/>
          </p:cNvSpPr>
          <p:nvPr/>
        </p:nvSpPr>
        <p:spPr bwMode="auto">
          <a:xfrm>
            <a:off x="5076056" y="3721983"/>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数值模拟</a:t>
            </a:r>
            <a:r>
              <a:rPr lang="zh-CN" altLang="en-US" sz="1200" dirty="0">
                <a:latin typeface="方正大黑简体" panose="03000509000000000000" pitchFamily="65" charset="-122"/>
                <a:ea typeface="方正大黑简体" panose="03000509000000000000" pitchFamily="65" charset="-122"/>
              </a:rPr>
              <a:t>不同注入速度方案采收率对比</a:t>
            </a:r>
          </a:p>
        </p:txBody>
      </p:sp>
      <p:graphicFrame>
        <p:nvGraphicFramePr>
          <p:cNvPr id="68" name="图表 67">
            <a:extLst>
              <a:ext uri="{FF2B5EF4-FFF2-40B4-BE49-F238E27FC236}">
                <a16:creationId xmlns:a16="http://schemas.microsoft.com/office/drawing/2014/main" id="{A8ECE34D-E770-4E41-9F32-F0CC05ACC2CC}"/>
              </a:ext>
            </a:extLst>
          </p:cNvPr>
          <p:cNvGraphicFramePr>
            <a:graphicFrameLocks/>
          </p:cNvGraphicFramePr>
          <p:nvPr/>
        </p:nvGraphicFramePr>
        <p:xfrm>
          <a:off x="4417040" y="3925250"/>
          <a:ext cx="4452994" cy="2622167"/>
        </p:xfrm>
        <a:graphic>
          <a:graphicData uri="http://schemas.openxmlformats.org/drawingml/2006/chart">
            <c:chart xmlns:c="http://schemas.openxmlformats.org/drawingml/2006/chart" xmlns:r="http://schemas.openxmlformats.org/officeDocument/2006/relationships" r:id="rId3"/>
          </a:graphicData>
        </a:graphic>
      </p:graphicFrame>
      <p:cxnSp>
        <p:nvCxnSpPr>
          <p:cNvPr id="69" name="直接连接符 68">
            <a:extLst>
              <a:ext uri="{FF2B5EF4-FFF2-40B4-BE49-F238E27FC236}">
                <a16:creationId xmlns:a16="http://schemas.microsoft.com/office/drawing/2014/main" id="{A4D0EE62-0FC1-4CD0-9464-AE1484ECB602}"/>
              </a:ext>
            </a:extLst>
          </p:cNvPr>
          <p:cNvCxnSpPr>
            <a:cxnSpLocks/>
          </p:cNvCxnSpPr>
          <p:nvPr/>
        </p:nvCxnSpPr>
        <p:spPr>
          <a:xfrm flipV="1">
            <a:off x="5187235" y="4308357"/>
            <a:ext cx="1872208" cy="139061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C203588-8351-42C7-8464-15673219D48E}"/>
              </a:ext>
            </a:extLst>
          </p:cNvPr>
          <p:cNvCxnSpPr>
            <a:cxnSpLocks/>
          </p:cNvCxnSpPr>
          <p:nvPr/>
        </p:nvCxnSpPr>
        <p:spPr>
          <a:xfrm flipV="1">
            <a:off x="5436096" y="4202250"/>
            <a:ext cx="3168352" cy="66291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41B8E8DE-0D46-4BDC-BC08-3E8EDE91B826}"/>
              </a:ext>
            </a:extLst>
          </p:cNvPr>
          <p:cNvCxnSpPr/>
          <p:nvPr/>
        </p:nvCxnSpPr>
        <p:spPr>
          <a:xfrm>
            <a:off x="6691745" y="4621876"/>
            <a:ext cx="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26E936D-3A8F-45A0-A872-F7C24F71E5AB}"/>
              </a:ext>
            </a:extLst>
          </p:cNvPr>
          <p:cNvSpPr/>
          <p:nvPr/>
        </p:nvSpPr>
        <p:spPr>
          <a:xfrm>
            <a:off x="6643878" y="5236333"/>
            <a:ext cx="1172116" cy="369332"/>
          </a:xfrm>
          <a:prstGeom prst="rect">
            <a:avLst/>
          </a:prstGeom>
        </p:spPr>
        <p:txBody>
          <a:bodyPr wrap="none">
            <a:spAutoFit/>
          </a:bodyPr>
          <a:lstStyle/>
          <a:p>
            <a:r>
              <a:rPr lang="en-US" altLang="zh-CN" dirty="0">
                <a:solidFill>
                  <a:srgbClr val="C00000"/>
                </a:solidFill>
                <a:latin typeface="方正大黑简体" panose="03000509000000000000" pitchFamily="65" charset="-122"/>
                <a:ea typeface="方正大黑简体" panose="03000509000000000000" pitchFamily="65" charset="-122"/>
              </a:rPr>
              <a:t>0.10PV/a</a:t>
            </a:r>
            <a:endParaRPr lang="zh-CN" altLang="en-US" dirty="0"/>
          </a:p>
        </p:txBody>
      </p:sp>
    </p:spTree>
    <p:extLst>
      <p:ext uri="{BB962C8B-B14F-4D97-AF65-F5344CB8AC3E}">
        <p14:creationId xmlns:p14="http://schemas.microsoft.com/office/powerpoint/2010/main" val="27436853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a:extLst>
              <a:ext uri="{FF2B5EF4-FFF2-40B4-BE49-F238E27FC236}">
                <a16:creationId xmlns:a16="http://schemas.microsoft.com/office/drawing/2014/main" id="{648CB542-DB23-47B9-8877-839C87595334}"/>
              </a:ext>
            </a:extLst>
          </p:cNvPr>
          <p:cNvGraphicFramePr>
            <a:graphicFrameLocks/>
          </p:cNvGraphicFramePr>
          <p:nvPr/>
        </p:nvGraphicFramePr>
        <p:xfrm>
          <a:off x="5076056" y="4634284"/>
          <a:ext cx="3672408" cy="1803648"/>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5</a:t>
            </a:r>
            <a:r>
              <a:rPr lang="zh-CN" altLang="en-US" dirty="0" smtClean="0">
                <a:solidFill>
                  <a:srgbClr val="FF0000"/>
                </a:solidFill>
                <a:latin typeface="方正大黑简体" pitchFamily="65" charset="-122"/>
                <a:ea typeface="方正大黑简体" pitchFamily="65" charset="-122"/>
              </a:rPr>
              <a:t>）段</a:t>
            </a:r>
            <a:r>
              <a:rPr lang="zh-CN" altLang="en-US" dirty="0">
                <a:solidFill>
                  <a:srgbClr val="FF0000"/>
                </a:solidFill>
                <a:latin typeface="方正大黑简体" pitchFamily="65" charset="-122"/>
                <a:ea typeface="方正大黑简体" pitchFamily="65" charset="-122"/>
              </a:rPr>
              <a:t>塞尺寸</a:t>
            </a:r>
            <a:endParaRPr lang="zh-CN" altLang="zh-CN" dirty="0">
              <a:solidFill>
                <a:srgbClr val="FF0000"/>
              </a:solidFill>
              <a:latin typeface="方正大黑简体" pitchFamily="65" charset="-122"/>
              <a:ea typeface="方正大黑简体" pitchFamily="65" charset="-122"/>
            </a:endParaRPr>
          </a:p>
        </p:txBody>
      </p:sp>
      <p:sp>
        <p:nvSpPr>
          <p:cNvPr id="25" name="文本框 24">
            <a:extLst>
              <a:ext uri="{FF2B5EF4-FFF2-40B4-BE49-F238E27FC236}">
                <a16:creationId xmlns:a16="http://schemas.microsoft.com/office/drawing/2014/main" id="{6124E652-3D80-42FB-99F6-5FBF86F8367B}"/>
              </a:ext>
            </a:extLst>
          </p:cNvPr>
          <p:cNvSpPr txBox="1"/>
          <p:nvPr/>
        </p:nvSpPr>
        <p:spPr>
          <a:xfrm>
            <a:off x="318935" y="1266388"/>
            <a:ext cx="8285513"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段塞尺寸由</a:t>
            </a:r>
            <a:r>
              <a:rPr lang="en-US" altLang="zh-CN" dirty="0">
                <a:latin typeface="方正大黑简体" panose="03000509000000000000" pitchFamily="65" charset="-122"/>
                <a:ea typeface="方正大黑简体" panose="03000509000000000000" pitchFamily="65" charset="-122"/>
              </a:rPr>
              <a:t>0.4-1.0PV</a:t>
            </a:r>
            <a:r>
              <a:rPr lang="zh-CN" altLang="en-US" dirty="0">
                <a:latin typeface="方正大黑简体" panose="03000509000000000000" pitchFamily="65" charset="-122"/>
                <a:ea typeface="方正大黑简体" panose="03000509000000000000" pitchFamily="65" charset="-122"/>
              </a:rPr>
              <a:t>总计</a:t>
            </a:r>
            <a:r>
              <a:rPr lang="en-US" altLang="zh-CN" dirty="0">
                <a:latin typeface="方正大黑简体" panose="03000509000000000000" pitchFamily="65" charset="-122"/>
                <a:ea typeface="方正大黑简体" panose="03000509000000000000" pitchFamily="65" charset="-122"/>
              </a:rPr>
              <a:t>7</a:t>
            </a:r>
            <a:r>
              <a:rPr lang="zh-CN" altLang="en-US" dirty="0">
                <a:latin typeface="方正大黑简体" panose="03000509000000000000" pitchFamily="65" charset="-122"/>
                <a:ea typeface="方正大黑简体" panose="03000509000000000000" pitchFamily="65" charset="-122"/>
              </a:rPr>
              <a:t>套数值模拟方案，与室内物模研究结果对比表明，段塞尺寸在大于</a:t>
            </a:r>
            <a:r>
              <a:rPr lang="en-US" altLang="zh-CN" dirty="0">
                <a:solidFill>
                  <a:srgbClr val="C00000"/>
                </a:solidFill>
                <a:latin typeface="方正大黑简体" panose="03000509000000000000" pitchFamily="65" charset="-122"/>
                <a:ea typeface="方正大黑简体" panose="03000509000000000000" pitchFamily="65" charset="-122"/>
              </a:rPr>
              <a:t>0.6-0.7PV</a:t>
            </a:r>
            <a:r>
              <a:rPr lang="zh-CN" altLang="en-US" dirty="0">
                <a:latin typeface="方正大黑简体" panose="03000509000000000000" pitchFamily="65" charset="-122"/>
                <a:ea typeface="方正大黑简体" panose="03000509000000000000" pitchFamily="65" charset="-122"/>
              </a:rPr>
              <a:t>时方案采收率增加幅度变缓，出现拐点。</a:t>
            </a:r>
            <a:endParaRPr lang="zh-CN" altLang="en-US" dirty="0">
              <a:solidFill>
                <a:srgbClr val="C00000"/>
              </a:solidFill>
              <a:latin typeface="方正大黑简体" panose="03000509000000000000" pitchFamily="65" charset="-122"/>
              <a:ea typeface="方正大黑简体" panose="03000509000000000000" pitchFamily="65" charset="-122"/>
            </a:endParaRPr>
          </a:p>
        </p:txBody>
      </p:sp>
      <p:graphicFrame>
        <p:nvGraphicFramePr>
          <p:cNvPr id="3" name="表格 2">
            <a:extLst>
              <a:ext uri="{FF2B5EF4-FFF2-40B4-BE49-F238E27FC236}">
                <a16:creationId xmlns:a16="http://schemas.microsoft.com/office/drawing/2014/main" id="{17FC8350-CDDE-4FA3-A22C-F502F772D968}"/>
              </a:ext>
            </a:extLst>
          </p:cNvPr>
          <p:cNvGraphicFramePr>
            <a:graphicFrameLocks noGrp="1"/>
          </p:cNvGraphicFramePr>
          <p:nvPr/>
        </p:nvGraphicFramePr>
        <p:xfrm>
          <a:off x="314612" y="3068960"/>
          <a:ext cx="4545420" cy="1447800"/>
        </p:xfrm>
        <a:graphic>
          <a:graphicData uri="http://schemas.openxmlformats.org/drawingml/2006/table">
            <a:tbl>
              <a:tblPr/>
              <a:tblGrid>
                <a:gridCol w="2861495">
                  <a:extLst>
                    <a:ext uri="{9D8B030D-6E8A-4147-A177-3AD203B41FA5}">
                      <a16:colId xmlns:a16="http://schemas.microsoft.com/office/drawing/2014/main" val="621609381"/>
                    </a:ext>
                  </a:extLst>
                </a:gridCol>
                <a:gridCol w="1683925">
                  <a:extLst>
                    <a:ext uri="{9D8B030D-6E8A-4147-A177-3AD203B41FA5}">
                      <a16:colId xmlns:a16="http://schemas.microsoft.com/office/drawing/2014/main" val="4062383820"/>
                    </a:ext>
                  </a:extLst>
                </a:gridCol>
              </a:tblGrid>
              <a:tr h="180975">
                <a:tc>
                  <a:txBody>
                    <a:bodyPr/>
                    <a:lstStyle/>
                    <a:p>
                      <a:pPr algn="ctr" fontAlgn="b"/>
                      <a:r>
                        <a:rPr lang="zh-CN" altLang="en-US" sz="1050" b="0" i="0" u="none" strike="noStrike" dirty="0">
                          <a:solidFill>
                            <a:schemeClr val="bg1"/>
                          </a:solidFill>
                          <a:effectLst/>
                          <a:latin typeface="方正大黑简体" panose="03000509000000000000" pitchFamily="65" charset="-122"/>
                          <a:ea typeface="方正大黑简体" panose="03000509000000000000" pitchFamily="65" charset="-122"/>
                        </a:rPr>
                        <a:t>方案名称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050" b="0" i="0" u="none" strike="noStrike" dirty="0">
                          <a:solidFill>
                            <a:schemeClr val="bg1"/>
                          </a:solidFill>
                          <a:effectLst/>
                          <a:latin typeface="方正大黑简体" panose="03000509000000000000" pitchFamily="65" charset="-122"/>
                          <a:ea typeface="方正大黑简体" panose="03000509000000000000" pitchFamily="65" charset="-122"/>
                        </a:rPr>
                        <a:t>段塞尺寸</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934958689"/>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171038"/>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239058"/>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294172"/>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261685"/>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0307319"/>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214766"/>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554839"/>
                  </a:ext>
                </a:extLst>
              </a:tr>
            </a:tbl>
          </a:graphicData>
        </a:graphic>
      </p:graphicFrame>
      <p:graphicFrame>
        <p:nvGraphicFramePr>
          <p:cNvPr id="26" name="表格 25">
            <a:extLst>
              <a:ext uri="{FF2B5EF4-FFF2-40B4-BE49-F238E27FC236}">
                <a16:creationId xmlns:a16="http://schemas.microsoft.com/office/drawing/2014/main" id="{3A02CF8C-F393-4C6D-BA5A-2C1A90FEF59E}"/>
              </a:ext>
            </a:extLst>
          </p:cNvPr>
          <p:cNvGraphicFramePr>
            <a:graphicFrameLocks noGrp="1"/>
          </p:cNvGraphicFramePr>
          <p:nvPr/>
        </p:nvGraphicFramePr>
        <p:xfrm>
          <a:off x="314613" y="2473150"/>
          <a:ext cx="4545419" cy="576064"/>
        </p:xfrm>
        <a:graphic>
          <a:graphicData uri="http://schemas.openxmlformats.org/drawingml/2006/table">
            <a:tbl>
              <a:tblPr/>
              <a:tblGrid>
                <a:gridCol w="1017027">
                  <a:extLst>
                    <a:ext uri="{9D8B030D-6E8A-4147-A177-3AD203B41FA5}">
                      <a16:colId xmlns:a16="http://schemas.microsoft.com/office/drawing/2014/main" val="3028458941"/>
                    </a:ext>
                  </a:extLst>
                </a:gridCol>
                <a:gridCol w="648072">
                  <a:extLst>
                    <a:ext uri="{9D8B030D-6E8A-4147-A177-3AD203B41FA5}">
                      <a16:colId xmlns:a16="http://schemas.microsoft.com/office/drawing/2014/main" val="3617783514"/>
                    </a:ext>
                  </a:extLst>
                </a:gridCol>
                <a:gridCol w="576064">
                  <a:extLst>
                    <a:ext uri="{9D8B030D-6E8A-4147-A177-3AD203B41FA5}">
                      <a16:colId xmlns:a16="http://schemas.microsoft.com/office/drawing/2014/main" val="3562000504"/>
                    </a:ext>
                  </a:extLst>
                </a:gridCol>
                <a:gridCol w="504056">
                  <a:extLst>
                    <a:ext uri="{9D8B030D-6E8A-4147-A177-3AD203B41FA5}">
                      <a16:colId xmlns:a16="http://schemas.microsoft.com/office/drawing/2014/main" val="3845178882"/>
                    </a:ext>
                  </a:extLst>
                </a:gridCol>
                <a:gridCol w="792088">
                  <a:extLst>
                    <a:ext uri="{9D8B030D-6E8A-4147-A177-3AD203B41FA5}">
                      <a16:colId xmlns:a16="http://schemas.microsoft.com/office/drawing/2014/main" val="2181783196"/>
                    </a:ext>
                  </a:extLst>
                </a:gridCol>
                <a:gridCol w="1008112">
                  <a:extLst>
                    <a:ext uri="{9D8B030D-6E8A-4147-A177-3AD203B41FA5}">
                      <a16:colId xmlns:a16="http://schemas.microsoft.com/office/drawing/2014/main" val="2175974349"/>
                    </a:ext>
                  </a:extLst>
                </a:gridCol>
              </a:tblGrid>
              <a:tr h="380821">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段塞尺寸</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PV）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注入</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速度</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方案</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个数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预测</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时间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聚合物浓度（</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mg/L</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表活剂浓度</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506912082"/>
                  </a:ext>
                </a:extLst>
              </a:tr>
              <a:tr h="195243">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0.1PV/a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15</a:t>
                      </a:r>
                      <a:r>
                        <a:rPr lang="zh-CN" altLang="en-US" sz="1000" b="1" i="0" u="none" strike="noStrike">
                          <a:solidFill>
                            <a:srgbClr val="000000"/>
                          </a:solidFill>
                          <a:effectLst/>
                          <a:latin typeface="方正大黑简体" panose="03000509000000000000" pitchFamily="65" charset="-122"/>
                          <a:ea typeface="方正大黑简体" panose="03000509000000000000" pitchFamily="65" charset="-122"/>
                        </a:rPr>
                        <a:t>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1500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693179"/>
                  </a:ext>
                </a:extLst>
              </a:tr>
            </a:tbl>
          </a:graphicData>
        </a:graphic>
      </p:graphicFrame>
      <p:sp>
        <p:nvSpPr>
          <p:cNvPr id="27" name="TextBox 4">
            <a:extLst>
              <a:ext uri="{FF2B5EF4-FFF2-40B4-BE49-F238E27FC236}">
                <a16:creationId xmlns:a16="http://schemas.microsoft.com/office/drawing/2014/main" id="{D1EE3132-E593-4AC6-9431-9355A1B1C92A}"/>
              </a:ext>
            </a:extLst>
          </p:cNvPr>
          <p:cNvSpPr txBox="1">
            <a:spLocks noChangeArrowheads="1"/>
          </p:cNvSpPr>
          <p:nvPr/>
        </p:nvSpPr>
        <p:spPr bwMode="auto">
          <a:xfrm>
            <a:off x="1115616" y="2191430"/>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段塞尺寸筛选方案设计数据表</a:t>
            </a:r>
          </a:p>
        </p:txBody>
      </p:sp>
      <p:sp>
        <p:nvSpPr>
          <p:cNvPr id="28" name="TextBox 4">
            <a:extLst>
              <a:ext uri="{FF2B5EF4-FFF2-40B4-BE49-F238E27FC236}">
                <a16:creationId xmlns:a16="http://schemas.microsoft.com/office/drawing/2014/main" id="{4ED84EFC-A6F5-42B3-9CCF-8D7A3D6FFE7F}"/>
              </a:ext>
            </a:extLst>
          </p:cNvPr>
          <p:cNvSpPr txBox="1">
            <a:spLocks noChangeArrowheads="1"/>
          </p:cNvSpPr>
          <p:nvPr/>
        </p:nvSpPr>
        <p:spPr bwMode="auto">
          <a:xfrm>
            <a:off x="5187660" y="2345993"/>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物理模拟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sp>
        <p:nvSpPr>
          <p:cNvPr id="29" name="TextBox 4">
            <a:extLst>
              <a:ext uri="{FF2B5EF4-FFF2-40B4-BE49-F238E27FC236}">
                <a16:creationId xmlns:a16="http://schemas.microsoft.com/office/drawing/2014/main" id="{EE8F2946-0431-4D6C-95AF-9E28BEC28757}"/>
              </a:ext>
            </a:extLst>
          </p:cNvPr>
          <p:cNvSpPr txBox="1">
            <a:spLocks noChangeArrowheads="1"/>
          </p:cNvSpPr>
          <p:nvPr/>
        </p:nvSpPr>
        <p:spPr bwMode="auto">
          <a:xfrm>
            <a:off x="5220078" y="4516760"/>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数值模拟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cxnSp>
        <p:nvCxnSpPr>
          <p:cNvPr id="31" name="直接连接符 30">
            <a:extLst>
              <a:ext uri="{FF2B5EF4-FFF2-40B4-BE49-F238E27FC236}">
                <a16:creationId xmlns:a16="http://schemas.microsoft.com/office/drawing/2014/main" id="{71B40DC8-7128-4167-BC98-628B93713666}"/>
              </a:ext>
            </a:extLst>
          </p:cNvPr>
          <p:cNvCxnSpPr>
            <a:cxnSpLocks/>
          </p:cNvCxnSpPr>
          <p:nvPr/>
        </p:nvCxnSpPr>
        <p:spPr>
          <a:xfrm>
            <a:off x="7066880" y="5376736"/>
            <a:ext cx="0" cy="6534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54448-4EC5-4497-8C71-6E5E84B1BA4A}"/>
              </a:ext>
            </a:extLst>
          </p:cNvPr>
          <p:cNvCxnSpPr>
            <a:cxnSpLocks/>
          </p:cNvCxnSpPr>
          <p:nvPr/>
        </p:nvCxnSpPr>
        <p:spPr>
          <a:xfrm flipV="1">
            <a:off x="6084168" y="5054716"/>
            <a:ext cx="2376264" cy="55698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59F4F2D-8417-4E73-9A55-937C322BABEC}"/>
              </a:ext>
            </a:extLst>
          </p:cNvPr>
          <p:cNvCxnSpPr>
            <a:cxnSpLocks/>
          </p:cNvCxnSpPr>
          <p:nvPr/>
        </p:nvCxnSpPr>
        <p:spPr>
          <a:xfrm flipV="1">
            <a:off x="5763758" y="5227318"/>
            <a:ext cx="1616554" cy="76876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8E85A94-BCF4-4706-9E80-89E5DF937D39}"/>
              </a:ext>
            </a:extLst>
          </p:cNvPr>
          <p:cNvPicPr>
            <a:picLocks noChangeAspect="1"/>
          </p:cNvPicPr>
          <p:nvPr/>
        </p:nvPicPr>
        <p:blipFill>
          <a:blip r:embed="rId4"/>
          <a:stretch>
            <a:fillRect/>
          </a:stretch>
        </p:blipFill>
        <p:spPr>
          <a:xfrm>
            <a:off x="314613" y="4713103"/>
            <a:ext cx="4545420" cy="1775385"/>
          </a:xfrm>
          <a:prstGeom prst="rect">
            <a:avLst/>
          </a:prstGeom>
          <a:ln>
            <a:solidFill>
              <a:schemeClr val="tx1"/>
            </a:solidFill>
          </a:ln>
        </p:spPr>
      </p:pic>
      <p:pic>
        <p:nvPicPr>
          <p:cNvPr id="37" name="图片 36">
            <a:extLst>
              <a:ext uri="{FF2B5EF4-FFF2-40B4-BE49-F238E27FC236}">
                <a16:creationId xmlns:a16="http://schemas.microsoft.com/office/drawing/2014/main" id="{4608472C-9572-44D4-AF50-44F5978463D3}"/>
              </a:ext>
            </a:extLst>
          </p:cNvPr>
          <p:cNvPicPr>
            <a:picLocks noChangeAspect="1"/>
          </p:cNvPicPr>
          <p:nvPr/>
        </p:nvPicPr>
        <p:blipFill rotWithShape="1">
          <a:blip r:embed="rId4"/>
          <a:srcRect l="71300" b="56691"/>
          <a:stretch/>
        </p:blipFill>
        <p:spPr>
          <a:xfrm>
            <a:off x="3007144" y="5502013"/>
            <a:ext cx="1676494" cy="988138"/>
          </a:xfrm>
          <a:prstGeom prst="rect">
            <a:avLst/>
          </a:prstGeom>
          <a:ln>
            <a:solidFill>
              <a:srgbClr val="C00000"/>
            </a:solidFill>
          </a:ln>
        </p:spPr>
      </p:pic>
      <p:sp>
        <p:nvSpPr>
          <p:cNvPr id="10" name="箭头: 右 9">
            <a:extLst>
              <a:ext uri="{FF2B5EF4-FFF2-40B4-BE49-F238E27FC236}">
                <a16:creationId xmlns:a16="http://schemas.microsoft.com/office/drawing/2014/main" id="{FD39A14B-50E0-4AEE-92F3-90D12F06003E}"/>
              </a:ext>
            </a:extLst>
          </p:cNvPr>
          <p:cNvSpPr/>
          <p:nvPr/>
        </p:nvSpPr>
        <p:spPr>
          <a:xfrm rot="2637054">
            <a:off x="3572236" y="5229200"/>
            <a:ext cx="279684" cy="25494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5">
            <a:extLst>
              <a:ext uri="{FF2B5EF4-FFF2-40B4-BE49-F238E27FC236}">
                <a16:creationId xmlns:a16="http://schemas.microsoft.com/office/drawing/2014/main" id="{73CD9D3B-749A-4F7B-A297-33AA4941953E}"/>
              </a:ext>
            </a:extLst>
          </p:cNvPr>
          <p:cNvGrpSpPr>
            <a:grpSpLocks/>
          </p:cNvGrpSpPr>
          <p:nvPr/>
        </p:nvGrpSpPr>
        <p:grpSpPr bwMode="auto">
          <a:xfrm>
            <a:off x="4860032" y="2672146"/>
            <a:ext cx="3888432" cy="1844614"/>
            <a:chOff x="5724525" y="2728913"/>
            <a:chExt cx="3270250" cy="2860675"/>
          </a:xfrm>
        </p:grpSpPr>
        <p:graphicFrame>
          <p:nvGraphicFramePr>
            <p:cNvPr id="46" name="Object 7">
              <a:extLst>
                <a:ext uri="{FF2B5EF4-FFF2-40B4-BE49-F238E27FC236}">
                  <a16:creationId xmlns:a16="http://schemas.microsoft.com/office/drawing/2014/main" id="{01DB85B5-44F7-4D52-A57A-4EB63DB144E8}"/>
                </a:ext>
              </a:extLst>
            </p:cNvPr>
            <p:cNvGraphicFramePr>
              <a:graphicFrameLocks noChangeAspect="1"/>
            </p:cNvGraphicFramePr>
            <p:nvPr/>
          </p:nvGraphicFramePr>
          <p:xfrm>
            <a:off x="5724525" y="2728913"/>
            <a:ext cx="3270250" cy="2860675"/>
          </p:xfrm>
          <a:graphic>
            <a:graphicData uri="http://schemas.openxmlformats.org/presentationml/2006/ole">
              <mc:AlternateContent xmlns:mc="http://schemas.openxmlformats.org/markup-compatibility/2006">
                <mc:Choice xmlns:v="urn:schemas-microsoft-com:vml" Requires="v">
                  <p:oleObj spid="_x0000_s119811" name="图表" r:id="rId5" imgW="3009868" imgH="2171802" progId="Excel.Sheet.8">
                    <p:embed/>
                  </p:oleObj>
                </mc:Choice>
                <mc:Fallback>
                  <p:oleObj name="图表" r:id="rId5" imgW="3009868" imgH="2171802" progId="Excel.Sheet.8">
                    <p:embed/>
                    <p:pic>
                      <p:nvPicPr>
                        <p:cNvPr id="46" name="Object 7">
                          <a:extLst>
                            <a:ext uri="{FF2B5EF4-FFF2-40B4-BE49-F238E27FC236}">
                              <a16:creationId xmlns:a16="http://schemas.microsoft.com/office/drawing/2014/main" id="{01DB85B5-44F7-4D52-A57A-4EB63DB144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2728913"/>
                          <a:ext cx="3270250"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708688">
                                    <a:alpha val="50000"/>
                                  </a:srgbClr>
                                </a:outerShdw>
                              </a:effectLst>
                            </a14:hiddenEffects>
                          </a:ext>
                        </a:extLst>
                      </p:spPr>
                    </p:pic>
                  </p:oleObj>
                </mc:Fallback>
              </mc:AlternateContent>
            </a:graphicData>
          </a:graphic>
        </p:graphicFrame>
        <p:cxnSp>
          <p:nvCxnSpPr>
            <p:cNvPr id="47" name="直接连接符 46">
              <a:extLst>
                <a:ext uri="{FF2B5EF4-FFF2-40B4-BE49-F238E27FC236}">
                  <a16:creationId xmlns:a16="http://schemas.microsoft.com/office/drawing/2014/main" id="{B08A3BF9-5E04-4441-B65A-451E07205747}"/>
                </a:ext>
              </a:extLst>
            </p:cNvPr>
            <p:cNvCxnSpPr/>
            <p:nvPr/>
          </p:nvCxnSpPr>
          <p:spPr bwMode="auto">
            <a:xfrm flipV="1">
              <a:off x="6732572" y="3357382"/>
              <a:ext cx="935956" cy="792913"/>
            </a:xfrm>
            <a:prstGeom prst="line">
              <a:avLst/>
            </a:prstGeom>
            <a:gradFill rotWithShape="1">
              <a:gsLst>
                <a:gs pos="0">
                  <a:schemeClr val="bg1"/>
                </a:gs>
                <a:gs pos="100000">
                  <a:srgbClr val="F6FB15"/>
                </a:gs>
              </a:gsLst>
              <a:lin ang="5400000" scaled="1"/>
            </a:gradFill>
            <a:ln w="12700" cap="flat" cmpd="sng" algn="ctr">
              <a:solidFill>
                <a:schemeClr val="tx1"/>
              </a:solidFill>
              <a:prstDash val="solid"/>
              <a:round/>
              <a:headEnd type="none" w="med" len="med"/>
              <a:tailEnd type="none" w="med" len="med"/>
            </a:ln>
            <a:effectLst>
              <a:prstShdw prst="shdw17" dist="17961" dir="2700000">
                <a:schemeClr val="bg1">
                  <a:gamma/>
                  <a:shade val="60000"/>
                  <a:invGamma/>
                  <a:alpha val="50000"/>
                </a:schemeClr>
              </a:prstShdw>
            </a:effectLst>
          </p:spPr>
        </p:cxnSp>
        <p:cxnSp>
          <p:nvCxnSpPr>
            <p:cNvPr id="48" name="直接连接符 47">
              <a:extLst>
                <a:ext uri="{FF2B5EF4-FFF2-40B4-BE49-F238E27FC236}">
                  <a16:creationId xmlns:a16="http://schemas.microsoft.com/office/drawing/2014/main" id="{70F2AF8E-DCFC-4589-AAB5-E6FA29C00AEA}"/>
                </a:ext>
              </a:extLst>
            </p:cNvPr>
            <p:cNvCxnSpPr/>
            <p:nvPr/>
          </p:nvCxnSpPr>
          <p:spPr bwMode="auto">
            <a:xfrm flipV="1">
              <a:off x="7530558" y="3337844"/>
              <a:ext cx="1144774" cy="146534"/>
            </a:xfrm>
            <a:prstGeom prst="line">
              <a:avLst/>
            </a:prstGeom>
            <a:gradFill rotWithShape="1">
              <a:gsLst>
                <a:gs pos="0">
                  <a:schemeClr val="bg1"/>
                </a:gs>
                <a:gs pos="100000">
                  <a:srgbClr val="F6FB15"/>
                </a:gs>
              </a:gsLst>
              <a:lin ang="5400000" scaled="1"/>
            </a:gradFill>
            <a:ln w="12700" cap="flat" cmpd="sng" algn="ctr">
              <a:solidFill>
                <a:schemeClr val="tx1"/>
              </a:solidFill>
              <a:prstDash val="solid"/>
              <a:round/>
              <a:headEnd type="none" w="med" len="med"/>
              <a:tailEnd type="none" w="med" len="med"/>
            </a:ln>
            <a:effectLst>
              <a:prstShdw prst="shdw17" dist="17961" dir="2700000">
                <a:schemeClr val="bg1">
                  <a:gamma/>
                  <a:shade val="60000"/>
                  <a:invGamma/>
                  <a:alpha val="50000"/>
                </a:schemeClr>
              </a:prstShdw>
            </a:effectLst>
          </p:spPr>
        </p:cxnSp>
        <p:cxnSp>
          <p:nvCxnSpPr>
            <p:cNvPr id="49" name="直接连接符 25">
              <a:extLst>
                <a:ext uri="{FF2B5EF4-FFF2-40B4-BE49-F238E27FC236}">
                  <a16:creationId xmlns:a16="http://schemas.microsoft.com/office/drawing/2014/main" id="{9368F46B-DAD5-47F0-9EFA-DB62185E06B9}"/>
                </a:ext>
              </a:extLst>
            </p:cNvPr>
            <p:cNvCxnSpPr>
              <a:cxnSpLocks noChangeShapeType="1"/>
            </p:cNvCxnSpPr>
            <p:nvPr/>
          </p:nvCxnSpPr>
          <p:spPr bwMode="auto">
            <a:xfrm rot="5400000">
              <a:off x="7006431" y="4148932"/>
              <a:ext cx="1150937" cy="0"/>
            </a:xfrm>
            <a:prstGeom prst="line">
              <a:avLst/>
            </a:prstGeom>
            <a:noFill/>
            <a:ln w="9525" algn="ctr">
              <a:solidFill>
                <a:srgbClr val="FF0000"/>
              </a:solidFill>
              <a:prstDash val="dash"/>
              <a:round/>
              <a:headEnd/>
              <a:tailEnd/>
            </a:ln>
            <a:effectLst>
              <a:prstShdw prst="shdw17" dist="17961" dir="2700000">
                <a:srgbClr val="999999">
                  <a:alpha val="50000"/>
                </a:srgbClr>
              </a:prstShdw>
            </a:effectLst>
            <a:extLst>
              <a:ext uri="{909E8E84-426E-40DD-AFC4-6F175D3DCCD1}">
                <a14:hiddenFill xmlns:a14="http://schemas.microsoft.com/office/drawing/2010/main">
                  <a:noFill/>
                </a14:hiddenFill>
              </a:ext>
            </a:extLst>
          </p:spPr>
        </p:cxnSp>
      </p:grpSp>
      <p:sp>
        <p:nvSpPr>
          <p:cNvPr id="50" name="矩形 49">
            <a:extLst>
              <a:ext uri="{FF2B5EF4-FFF2-40B4-BE49-F238E27FC236}">
                <a16:creationId xmlns:a16="http://schemas.microsoft.com/office/drawing/2014/main" id="{2501B071-CC8C-4F54-BB4A-F57AB4B396DA}"/>
              </a:ext>
            </a:extLst>
          </p:cNvPr>
          <p:cNvSpPr/>
          <p:nvPr/>
        </p:nvSpPr>
        <p:spPr>
          <a:xfrm>
            <a:off x="3361166" y="5626750"/>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0.4PV</a:t>
            </a:r>
          </a:p>
        </p:txBody>
      </p:sp>
      <p:sp>
        <p:nvSpPr>
          <p:cNvPr id="51" name="矩形 50">
            <a:extLst>
              <a:ext uri="{FF2B5EF4-FFF2-40B4-BE49-F238E27FC236}">
                <a16:creationId xmlns:a16="http://schemas.microsoft.com/office/drawing/2014/main" id="{F597282F-D148-4B10-8EE4-272EA1BD2927}"/>
              </a:ext>
            </a:extLst>
          </p:cNvPr>
          <p:cNvSpPr/>
          <p:nvPr/>
        </p:nvSpPr>
        <p:spPr>
          <a:xfrm>
            <a:off x="3505565" y="568574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0.5PV</a:t>
            </a:r>
          </a:p>
        </p:txBody>
      </p:sp>
      <p:sp>
        <p:nvSpPr>
          <p:cNvPr id="52" name="矩形 51">
            <a:extLst>
              <a:ext uri="{FF2B5EF4-FFF2-40B4-BE49-F238E27FC236}">
                <a16:creationId xmlns:a16="http://schemas.microsoft.com/office/drawing/2014/main" id="{927FEDF4-29B2-429A-8816-BDD4DAC66030}"/>
              </a:ext>
            </a:extLst>
          </p:cNvPr>
          <p:cNvSpPr/>
          <p:nvPr/>
        </p:nvSpPr>
        <p:spPr>
          <a:xfrm>
            <a:off x="3696753" y="572762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0.6PV</a:t>
            </a:r>
          </a:p>
        </p:txBody>
      </p:sp>
      <p:sp>
        <p:nvSpPr>
          <p:cNvPr id="53" name="矩形 52">
            <a:extLst>
              <a:ext uri="{FF2B5EF4-FFF2-40B4-BE49-F238E27FC236}">
                <a16:creationId xmlns:a16="http://schemas.microsoft.com/office/drawing/2014/main" id="{14ADF776-D6D8-4D05-9835-125193E1459C}"/>
              </a:ext>
            </a:extLst>
          </p:cNvPr>
          <p:cNvSpPr/>
          <p:nvPr/>
        </p:nvSpPr>
        <p:spPr>
          <a:xfrm>
            <a:off x="4216116" y="6057879"/>
            <a:ext cx="352981"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1PV</a:t>
            </a:r>
          </a:p>
        </p:txBody>
      </p:sp>
      <p:sp>
        <p:nvSpPr>
          <p:cNvPr id="54" name="矩形 53">
            <a:extLst>
              <a:ext uri="{FF2B5EF4-FFF2-40B4-BE49-F238E27FC236}">
                <a16:creationId xmlns:a16="http://schemas.microsoft.com/office/drawing/2014/main" id="{F13ED4D0-D646-407D-BDF6-D4D1B64D95B2}"/>
              </a:ext>
            </a:extLst>
          </p:cNvPr>
          <p:cNvSpPr/>
          <p:nvPr/>
        </p:nvSpPr>
        <p:spPr>
          <a:xfrm>
            <a:off x="3977738" y="592927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0.9PV</a:t>
            </a:r>
          </a:p>
        </p:txBody>
      </p:sp>
      <p:sp>
        <p:nvSpPr>
          <p:cNvPr id="55" name="矩形 54">
            <a:extLst>
              <a:ext uri="{FF2B5EF4-FFF2-40B4-BE49-F238E27FC236}">
                <a16:creationId xmlns:a16="http://schemas.microsoft.com/office/drawing/2014/main" id="{E67216E3-4C3B-46A9-A5BD-7DCFFE7946C8}"/>
              </a:ext>
            </a:extLst>
          </p:cNvPr>
          <p:cNvSpPr/>
          <p:nvPr/>
        </p:nvSpPr>
        <p:spPr>
          <a:xfrm>
            <a:off x="3681960" y="5835297"/>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0.8PV</a:t>
            </a:r>
          </a:p>
        </p:txBody>
      </p:sp>
      <p:sp>
        <p:nvSpPr>
          <p:cNvPr id="56" name="矩形 55">
            <a:extLst>
              <a:ext uri="{FF2B5EF4-FFF2-40B4-BE49-F238E27FC236}">
                <a16:creationId xmlns:a16="http://schemas.microsoft.com/office/drawing/2014/main" id="{458A561D-F61A-4F5A-B8C5-507DFB835FD0}"/>
              </a:ext>
            </a:extLst>
          </p:cNvPr>
          <p:cNvSpPr/>
          <p:nvPr/>
        </p:nvSpPr>
        <p:spPr>
          <a:xfrm>
            <a:off x="3929349" y="5761053"/>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0.7PV</a:t>
            </a:r>
          </a:p>
        </p:txBody>
      </p:sp>
      <p:sp>
        <p:nvSpPr>
          <p:cNvPr id="58" name="文本框 57">
            <a:extLst>
              <a:ext uri="{FF2B5EF4-FFF2-40B4-BE49-F238E27FC236}">
                <a16:creationId xmlns:a16="http://schemas.microsoft.com/office/drawing/2014/main" id="{66930AB6-00FA-4D71-BC0B-835A7D964476}"/>
              </a:ext>
            </a:extLst>
          </p:cNvPr>
          <p:cNvSpPr txBox="1"/>
          <p:nvPr/>
        </p:nvSpPr>
        <p:spPr>
          <a:xfrm rot="16200000">
            <a:off x="-281649" y="5460807"/>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累计产油（万吨）</a:t>
            </a:r>
          </a:p>
        </p:txBody>
      </p:sp>
      <p:sp>
        <p:nvSpPr>
          <p:cNvPr id="30" name="Text Box 33">
            <a:extLst>
              <a:ext uri="{FF2B5EF4-FFF2-40B4-BE49-F238E27FC236}">
                <a16:creationId xmlns:a16="http://schemas.microsoft.com/office/drawing/2014/main" id="{8DB18A08-D5C2-43AA-AC9F-803278CFC574}"/>
              </a:ext>
            </a:extLst>
          </p:cNvPr>
          <p:cNvSpPr txBox="1">
            <a:spLocks noChangeArrowheads="1"/>
          </p:cNvSpPr>
          <p:nvPr/>
        </p:nvSpPr>
        <p:spPr bwMode="auto">
          <a:xfrm>
            <a:off x="1190919" y="4493287"/>
            <a:ext cx="3453090" cy="276999"/>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200" dirty="0">
                <a:latin typeface="黑体" panose="02010609060101010101" pitchFamily="49" charset="-122"/>
                <a:ea typeface="方正大黑简体" panose="03000509000000000000" pitchFamily="65" charset="-122"/>
              </a:rPr>
              <a:t>不同段塞尺寸方案</a:t>
            </a:r>
            <a:r>
              <a:rPr lang="en-US" altLang="zh-CN" sz="1200" dirty="0">
                <a:latin typeface="黑体" panose="02010609060101010101" pitchFamily="49" charset="-122"/>
                <a:ea typeface="方正大黑简体" panose="03000509000000000000" pitchFamily="65" charset="-122"/>
              </a:rPr>
              <a:t>15</a:t>
            </a:r>
            <a:r>
              <a:rPr lang="zh-CN" altLang="en-US" sz="1200" dirty="0">
                <a:latin typeface="黑体" panose="02010609060101010101" pitchFamily="49" charset="-122"/>
                <a:ea typeface="方正大黑简体" panose="03000509000000000000" pitchFamily="65" charset="-122"/>
              </a:rPr>
              <a:t>年累计产油对比</a:t>
            </a:r>
          </a:p>
        </p:txBody>
      </p:sp>
    </p:spTree>
    <p:extLst>
      <p:ext uri="{BB962C8B-B14F-4D97-AF65-F5344CB8AC3E}">
        <p14:creationId xmlns:p14="http://schemas.microsoft.com/office/powerpoint/2010/main" val="42222785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图表 37">
            <a:extLst>
              <a:ext uri="{FF2B5EF4-FFF2-40B4-BE49-F238E27FC236}">
                <a16:creationId xmlns:a16="http://schemas.microsoft.com/office/drawing/2014/main" id="{648CB542-DB23-47B9-8877-839C87595334}"/>
              </a:ext>
            </a:extLst>
          </p:cNvPr>
          <p:cNvGraphicFramePr>
            <a:graphicFrameLocks/>
          </p:cNvGraphicFramePr>
          <p:nvPr/>
        </p:nvGraphicFramePr>
        <p:xfrm>
          <a:off x="5076056" y="4634284"/>
          <a:ext cx="3672408" cy="1803648"/>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6</a:t>
            </a:r>
            <a:r>
              <a:rPr lang="zh-CN" altLang="en-US" dirty="0" smtClean="0">
                <a:solidFill>
                  <a:srgbClr val="FF0000"/>
                </a:solidFill>
                <a:latin typeface="方正大黑简体" pitchFamily="65" charset="-122"/>
                <a:ea typeface="方正大黑简体" pitchFamily="65" charset="-122"/>
              </a:rPr>
              <a:t>）段塞</a:t>
            </a:r>
            <a:r>
              <a:rPr lang="zh-CN" altLang="en-US" dirty="0">
                <a:solidFill>
                  <a:srgbClr val="FF0000"/>
                </a:solidFill>
                <a:latin typeface="方正大黑简体" pitchFamily="65" charset="-122"/>
                <a:ea typeface="方正大黑简体" pitchFamily="65" charset="-122"/>
              </a:rPr>
              <a:t>结构</a:t>
            </a:r>
            <a:endParaRPr lang="zh-CN" altLang="zh-CN" dirty="0">
              <a:solidFill>
                <a:srgbClr val="FF0000"/>
              </a:solidFill>
              <a:latin typeface="方正大黑简体" pitchFamily="65" charset="-122"/>
              <a:ea typeface="方正大黑简体" pitchFamily="65" charset="-122"/>
            </a:endParaRPr>
          </a:p>
        </p:txBody>
      </p:sp>
      <p:sp>
        <p:nvSpPr>
          <p:cNvPr id="25" name="文本框 24">
            <a:extLst>
              <a:ext uri="{FF2B5EF4-FFF2-40B4-BE49-F238E27FC236}">
                <a16:creationId xmlns:a16="http://schemas.microsoft.com/office/drawing/2014/main" id="{6124E652-3D80-42FB-99F6-5FBF86F8367B}"/>
              </a:ext>
            </a:extLst>
          </p:cNvPr>
          <p:cNvSpPr txBox="1"/>
          <p:nvPr/>
        </p:nvSpPr>
        <p:spPr>
          <a:xfrm>
            <a:off x="318935" y="1266388"/>
            <a:ext cx="8285513" cy="878510"/>
          </a:xfrm>
          <a:prstGeom prst="rect">
            <a:avLst/>
          </a:prstGeom>
          <a:solidFill>
            <a:schemeClr val="bg1"/>
          </a:solidFill>
          <a:ln>
            <a:solidFill>
              <a:schemeClr val="tx1"/>
            </a:solidFill>
            <a:prstDash val="dash"/>
          </a:ln>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dirty="0">
                <a:latin typeface="方正大黑简体" panose="03000509000000000000" pitchFamily="65" charset="-122"/>
                <a:ea typeface="方正大黑简体" panose="03000509000000000000" pitchFamily="65" charset="-122"/>
              </a:rPr>
              <a:t>        </a:t>
            </a:r>
            <a:r>
              <a:rPr lang="zh-CN" altLang="en-US" dirty="0">
                <a:latin typeface="方正大黑简体" panose="03000509000000000000" pitchFamily="65" charset="-122"/>
                <a:ea typeface="方正大黑简体" panose="03000509000000000000" pitchFamily="65" charset="-122"/>
              </a:rPr>
              <a:t>段塞尺寸由</a:t>
            </a:r>
            <a:r>
              <a:rPr lang="en-US" altLang="zh-CN" dirty="0">
                <a:latin typeface="方正大黑简体" panose="03000509000000000000" pitchFamily="65" charset="-122"/>
                <a:ea typeface="方正大黑简体" panose="03000509000000000000" pitchFamily="65" charset="-122"/>
              </a:rPr>
              <a:t>0.4-1.0PV</a:t>
            </a:r>
            <a:r>
              <a:rPr lang="zh-CN" altLang="en-US" dirty="0">
                <a:latin typeface="方正大黑简体" panose="03000509000000000000" pitchFamily="65" charset="-122"/>
                <a:ea typeface="方正大黑简体" panose="03000509000000000000" pitchFamily="65" charset="-122"/>
              </a:rPr>
              <a:t>总计</a:t>
            </a:r>
            <a:r>
              <a:rPr lang="en-US" altLang="zh-CN" dirty="0">
                <a:latin typeface="方正大黑简体" panose="03000509000000000000" pitchFamily="65" charset="-122"/>
                <a:ea typeface="方正大黑简体" panose="03000509000000000000" pitchFamily="65" charset="-122"/>
              </a:rPr>
              <a:t>7</a:t>
            </a:r>
            <a:r>
              <a:rPr lang="zh-CN" altLang="en-US" dirty="0">
                <a:latin typeface="方正大黑简体" panose="03000509000000000000" pitchFamily="65" charset="-122"/>
                <a:ea typeface="方正大黑简体" panose="03000509000000000000" pitchFamily="65" charset="-122"/>
              </a:rPr>
              <a:t>套数值模拟方案，与室内物模研究结果对比表明，段塞尺寸在大于</a:t>
            </a:r>
            <a:r>
              <a:rPr lang="en-US" altLang="zh-CN" dirty="0">
                <a:solidFill>
                  <a:srgbClr val="C00000"/>
                </a:solidFill>
                <a:latin typeface="方正大黑简体" panose="03000509000000000000" pitchFamily="65" charset="-122"/>
                <a:ea typeface="方正大黑简体" panose="03000509000000000000" pitchFamily="65" charset="-122"/>
              </a:rPr>
              <a:t>0.6-0.7PV</a:t>
            </a:r>
            <a:r>
              <a:rPr lang="zh-CN" altLang="en-US" dirty="0">
                <a:latin typeface="方正大黑简体" panose="03000509000000000000" pitchFamily="65" charset="-122"/>
                <a:ea typeface="方正大黑简体" panose="03000509000000000000" pitchFamily="65" charset="-122"/>
              </a:rPr>
              <a:t>时方案采收率增加幅度变缓，出现拐点。</a:t>
            </a:r>
            <a:endParaRPr lang="zh-CN" altLang="en-US" dirty="0">
              <a:solidFill>
                <a:srgbClr val="C00000"/>
              </a:solidFill>
              <a:latin typeface="方正大黑简体" panose="03000509000000000000" pitchFamily="65" charset="-122"/>
              <a:ea typeface="方正大黑简体" panose="03000509000000000000" pitchFamily="65" charset="-122"/>
            </a:endParaRPr>
          </a:p>
        </p:txBody>
      </p:sp>
      <p:graphicFrame>
        <p:nvGraphicFramePr>
          <p:cNvPr id="3" name="表格 2">
            <a:extLst>
              <a:ext uri="{FF2B5EF4-FFF2-40B4-BE49-F238E27FC236}">
                <a16:creationId xmlns:a16="http://schemas.microsoft.com/office/drawing/2014/main" id="{17FC8350-CDDE-4FA3-A22C-F502F772D968}"/>
              </a:ext>
            </a:extLst>
          </p:cNvPr>
          <p:cNvGraphicFramePr>
            <a:graphicFrameLocks noGrp="1"/>
          </p:cNvGraphicFramePr>
          <p:nvPr/>
        </p:nvGraphicFramePr>
        <p:xfrm>
          <a:off x="314612" y="3068960"/>
          <a:ext cx="4545420" cy="1447800"/>
        </p:xfrm>
        <a:graphic>
          <a:graphicData uri="http://schemas.openxmlformats.org/drawingml/2006/table">
            <a:tbl>
              <a:tblPr/>
              <a:tblGrid>
                <a:gridCol w="2861495">
                  <a:extLst>
                    <a:ext uri="{9D8B030D-6E8A-4147-A177-3AD203B41FA5}">
                      <a16:colId xmlns:a16="http://schemas.microsoft.com/office/drawing/2014/main" val="621609381"/>
                    </a:ext>
                  </a:extLst>
                </a:gridCol>
                <a:gridCol w="1683925">
                  <a:extLst>
                    <a:ext uri="{9D8B030D-6E8A-4147-A177-3AD203B41FA5}">
                      <a16:colId xmlns:a16="http://schemas.microsoft.com/office/drawing/2014/main" val="4062383820"/>
                    </a:ext>
                  </a:extLst>
                </a:gridCol>
              </a:tblGrid>
              <a:tr h="180975">
                <a:tc>
                  <a:txBody>
                    <a:bodyPr/>
                    <a:lstStyle/>
                    <a:p>
                      <a:pPr algn="ctr" fontAlgn="b"/>
                      <a:r>
                        <a:rPr lang="zh-CN" altLang="en-US" sz="1050" b="0" i="0" u="none" strike="noStrike" dirty="0">
                          <a:solidFill>
                            <a:schemeClr val="bg1"/>
                          </a:solidFill>
                          <a:effectLst/>
                          <a:latin typeface="方正大黑简体" panose="03000509000000000000" pitchFamily="65" charset="-122"/>
                          <a:ea typeface="方正大黑简体" panose="03000509000000000000" pitchFamily="65" charset="-122"/>
                        </a:rPr>
                        <a:t>方案名称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zh-CN" altLang="en-US" sz="1050" b="0" i="0" u="none" strike="noStrike" dirty="0">
                          <a:solidFill>
                            <a:schemeClr val="bg1"/>
                          </a:solidFill>
                          <a:effectLst/>
                          <a:latin typeface="方正大黑简体" panose="03000509000000000000" pitchFamily="65" charset="-122"/>
                          <a:ea typeface="方正大黑简体" panose="03000509000000000000" pitchFamily="65" charset="-122"/>
                        </a:rPr>
                        <a:t>段塞尺寸</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934958689"/>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171038"/>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a:solidFill>
                            <a:srgbClr val="000000"/>
                          </a:solidFill>
                          <a:effectLst/>
                          <a:latin typeface="方正大黑简体" panose="03000509000000000000" pitchFamily="65" charset="-122"/>
                          <a:ea typeface="方正大黑简体" panose="03000509000000000000" pitchFamily="65" charset="-122"/>
                        </a:rPr>
                        <a:t>0.50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239058"/>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8294172"/>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4261685"/>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0307319"/>
                  </a:ext>
                </a:extLst>
              </a:tr>
              <a:tr h="180975">
                <a:tc>
                  <a:txBody>
                    <a:bodyPr/>
                    <a:lstStyle/>
                    <a:p>
                      <a:pPr algn="ctr" fontAlgn="b"/>
                      <a:r>
                        <a:rPr lang="en-US" sz="1050" b="0" i="0" u="none" strike="noStrike">
                          <a:solidFill>
                            <a:srgbClr val="000000"/>
                          </a:solidFill>
                          <a:effectLst/>
                          <a:latin typeface="方正大黑简体" panose="03000509000000000000" pitchFamily="65" charset="-122"/>
                          <a:ea typeface="方正大黑简体" panose="03000509000000000000" pitchFamily="65" charset="-122"/>
                        </a:rPr>
                        <a:t>G109-1-D6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0.90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214766"/>
                  </a:ext>
                </a:extLst>
              </a:tr>
              <a:tr h="180975">
                <a:tc>
                  <a:txBody>
                    <a:bodyPr/>
                    <a:lstStyle/>
                    <a:p>
                      <a:pPr algn="ctr" fontAlgn="b"/>
                      <a:r>
                        <a:rPr lang="en-US" sz="1050" b="0" i="0" u="none" strike="noStrike" dirty="0">
                          <a:solidFill>
                            <a:srgbClr val="000000"/>
                          </a:solidFill>
                          <a:effectLst/>
                          <a:latin typeface="方正大黑简体" panose="03000509000000000000" pitchFamily="65" charset="-122"/>
                          <a:ea typeface="方正大黑简体" panose="03000509000000000000" pitchFamily="65" charset="-122"/>
                        </a:rPr>
                        <a:t>G109-1-D7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方正大黑简体" panose="03000509000000000000" pitchFamily="65" charset="-122"/>
                          <a:ea typeface="方正大黑简体" panose="03000509000000000000" pitchFamily="65" charset="-122"/>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554839"/>
                  </a:ext>
                </a:extLst>
              </a:tr>
            </a:tbl>
          </a:graphicData>
        </a:graphic>
      </p:graphicFrame>
      <p:graphicFrame>
        <p:nvGraphicFramePr>
          <p:cNvPr id="26" name="表格 25">
            <a:extLst>
              <a:ext uri="{FF2B5EF4-FFF2-40B4-BE49-F238E27FC236}">
                <a16:creationId xmlns:a16="http://schemas.microsoft.com/office/drawing/2014/main" id="{3A02CF8C-F393-4C6D-BA5A-2C1A90FEF59E}"/>
              </a:ext>
            </a:extLst>
          </p:cNvPr>
          <p:cNvGraphicFramePr>
            <a:graphicFrameLocks noGrp="1"/>
          </p:cNvGraphicFramePr>
          <p:nvPr/>
        </p:nvGraphicFramePr>
        <p:xfrm>
          <a:off x="314613" y="2473150"/>
          <a:ext cx="4545419" cy="576064"/>
        </p:xfrm>
        <a:graphic>
          <a:graphicData uri="http://schemas.openxmlformats.org/drawingml/2006/table">
            <a:tbl>
              <a:tblPr/>
              <a:tblGrid>
                <a:gridCol w="1017027">
                  <a:extLst>
                    <a:ext uri="{9D8B030D-6E8A-4147-A177-3AD203B41FA5}">
                      <a16:colId xmlns:a16="http://schemas.microsoft.com/office/drawing/2014/main" val="3028458941"/>
                    </a:ext>
                  </a:extLst>
                </a:gridCol>
                <a:gridCol w="648072">
                  <a:extLst>
                    <a:ext uri="{9D8B030D-6E8A-4147-A177-3AD203B41FA5}">
                      <a16:colId xmlns:a16="http://schemas.microsoft.com/office/drawing/2014/main" val="3617783514"/>
                    </a:ext>
                  </a:extLst>
                </a:gridCol>
                <a:gridCol w="576064">
                  <a:extLst>
                    <a:ext uri="{9D8B030D-6E8A-4147-A177-3AD203B41FA5}">
                      <a16:colId xmlns:a16="http://schemas.microsoft.com/office/drawing/2014/main" val="3562000504"/>
                    </a:ext>
                  </a:extLst>
                </a:gridCol>
                <a:gridCol w="504056">
                  <a:extLst>
                    <a:ext uri="{9D8B030D-6E8A-4147-A177-3AD203B41FA5}">
                      <a16:colId xmlns:a16="http://schemas.microsoft.com/office/drawing/2014/main" val="3845178882"/>
                    </a:ext>
                  </a:extLst>
                </a:gridCol>
                <a:gridCol w="792088">
                  <a:extLst>
                    <a:ext uri="{9D8B030D-6E8A-4147-A177-3AD203B41FA5}">
                      <a16:colId xmlns:a16="http://schemas.microsoft.com/office/drawing/2014/main" val="2181783196"/>
                    </a:ext>
                  </a:extLst>
                </a:gridCol>
                <a:gridCol w="1008112">
                  <a:extLst>
                    <a:ext uri="{9D8B030D-6E8A-4147-A177-3AD203B41FA5}">
                      <a16:colId xmlns:a16="http://schemas.microsoft.com/office/drawing/2014/main" val="2175974349"/>
                    </a:ext>
                  </a:extLst>
                </a:gridCol>
              </a:tblGrid>
              <a:tr h="380821">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段塞尺寸</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PV）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注入</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速度</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方案</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个数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预测</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时间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聚合物浓度（</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mg/L</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7"/>
                    </a:solidFill>
                  </a:tcPr>
                </a:tc>
                <a:tc>
                  <a:txBody>
                    <a:bodyPr/>
                    <a:lstStyle/>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表活剂浓度</a:t>
                      </a:r>
                      <a:endPar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endParaRPr>
                    </a:p>
                    <a:p>
                      <a:pPr algn="ctr" rtl="0" fontAlgn="b"/>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a:t>
                      </a:r>
                      <a:r>
                        <a:rPr lang="zh-CN" altLang="en-US" sz="1000" b="1" i="0" u="none" strike="noStrike" dirty="0">
                          <a:solidFill>
                            <a:srgbClr val="000000"/>
                          </a:solidFill>
                          <a:effectLst/>
                          <a:latin typeface="方正大黑简体" panose="03000509000000000000" pitchFamily="65" charset="-122"/>
                          <a:ea typeface="方正大黑简体" panose="03000509000000000000" pitchFamily="65" charset="-122"/>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95B3D7"/>
                    </a:solidFill>
                  </a:tcPr>
                </a:tc>
                <a:extLst>
                  <a:ext uri="{0D108BD9-81ED-4DB2-BD59-A6C34878D82A}">
                    <a16:rowId xmlns:a16="http://schemas.microsoft.com/office/drawing/2014/main" val="1506912082"/>
                  </a:ext>
                </a:extLst>
              </a:tr>
              <a:tr h="195243">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5"/>
                    </a:solidFill>
                  </a:tcPr>
                </a:tc>
                <a:tc>
                  <a:txBody>
                    <a:bodyPr/>
                    <a:lstStyle/>
                    <a:p>
                      <a:pPr algn="ctr" rtl="0" fontAlgn="b"/>
                      <a:r>
                        <a:rPr lang="en-US" sz="1000" b="1" i="0" u="none" strike="noStrike" dirty="0">
                          <a:solidFill>
                            <a:srgbClr val="000000"/>
                          </a:solidFill>
                          <a:effectLst/>
                          <a:latin typeface="方正大黑简体" panose="03000509000000000000" pitchFamily="65" charset="-122"/>
                          <a:ea typeface="方正大黑简体" panose="03000509000000000000" pitchFamily="65" charset="-122"/>
                        </a:rPr>
                        <a:t>0.1PV/a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a:solidFill>
                            <a:srgbClr val="000000"/>
                          </a:solidFill>
                          <a:effectLst/>
                          <a:latin typeface="方正大黑简体" panose="03000509000000000000" pitchFamily="65" charset="-122"/>
                          <a:ea typeface="方正大黑简体" panose="03000509000000000000" pitchFamily="65" charset="-122"/>
                        </a:rPr>
                        <a:t>15</a:t>
                      </a:r>
                      <a:r>
                        <a:rPr lang="zh-CN" altLang="en-US" sz="1000" b="1" i="0" u="none" strike="noStrike">
                          <a:solidFill>
                            <a:srgbClr val="000000"/>
                          </a:solidFill>
                          <a:effectLst/>
                          <a:latin typeface="方正大黑简体" panose="03000509000000000000" pitchFamily="65" charset="-122"/>
                          <a:ea typeface="方正大黑简体" panose="03000509000000000000" pitchFamily="65" charset="-122"/>
                        </a:rPr>
                        <a:t>年</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1500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altLang="zh-CN" sz="1000" b="1" i="0" u="none" strike="noStrike" dirty="0">
                          <a:solidFill>
                            <a:srgbClr val="000000"/>
                          </a:solidFill>
                          <a:effectLst/>
                          <a:latin typeface="方正大黑简体" panose="03000509000000000000" pitchFamily="65" charset="-122"/>
                          <a:ea typeface="方正大黑简体" panose="03000509000000000000" pitchFamily="65" charset="-122"/>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693179"/>
                  </a:ext>
                </a:extLst>
              </a:tr>
            </a:tbl>
          </a:graphicData>
        </a:graphic>
      </p:graphicFrame>
      <p:sp>
        <p:nvSpPr>
          <p:cNvPr id="27" name="TextBox 4">
            <a:extLst>
              <a:ext uri="{FF2B5EF4-FFF2-40B4-BE49-F238E27FC236}">
                <a16:creationId xmlns:a16="http://schemas.microsoft.com/office/drawing/2014/main" id="{D1EE3132-E593-4AC6-9431-9355A1B1C92A}"/>
              </a:ext>
            </a:extLst>
          </p:cNvPr>
          <p:cNvSpPr txBox="1">
            <a:spLocks noChangeArrowheads="1"/>
          </p:cNvSpPr>
          <p:nvPr/>
        </p:nvSpPr>
        <p:spPr bwMode="auto">
          <a:xfrm>
            <a:off x="1115616" y="2191430"/>
            <a:ext cx="2882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latin typeface="方正大黑简体" panose="03000509000000000000" pitchFamily="65" charset="-122"/>
                <a:ea typeface="方正大黑简体" panose="03000509000000000000" pitchFamily="65" charset="-122"/>
              </a:rPr>
              <a:t>段塞尺寸筛选方案设计数据表</a:t>
            </a:r>
          </a:p>
        </p:txBody>
      </p:sp>
      <p:sp>
        <p:nvSpPr>
          <p:cNvPr id="28" name="TextBox 4">
            <a:extLst>
              <a:ext uri="{FF2B5EF4-FFF2-40B4-BE49-F238E27FC236}">
                <a16:creationId xmlns:a16="http://schemas.microsoft.com/office/drawing/2014/main" id="{4ED84EFC-A6F5-42B3-9CCF-8D7A3D6FFE7F}"/>
              </a:ext>
            </a:extLst>
          </p:cNvPr>
          <p:cNvSpPr txBox="1">
            <a:spLocks noChangeArrowheads="1"/>
          </p:cNvSpPr>
          <p:nvPr/>
        </p:nvSpPr>
        <p:spPr bwMode="auto">
          <a:xfrm>
            <a:off x="5187660" y="2345993"/>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物理模拟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sp>
        <p:nvSpPr>
          <p:cNvPr id="29" name="TextBox 4">
            <a:extLst>
              <a:ext uri="{FF2B5EF4-FFF2-40B4-BE49-F238E27FC236}">
                <a16:creationId xmlns:a16="http://schemas.microsoft.com/office/drawing/2014/main" id="{EE8F2946-0431-4D6C-95AF-9E28BEC28757}"/>
              </a:ext>
            </a:extLst>
          </p:cNvPr>
          <p:cNvSpPr txBox="1">
            <a:spLocks noChangeArrowheads="1"/>
          </p:cNvSpPr>
          <p:nvPr/>
        </p:nvSpPr>
        <p:spPr bwMode="auto">
          <a:xfrm>
            <a:off x="5220078" y="4516760"/>
            <a:ext cx="3350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ea typeface="宋体" pitchFamily="2" charset="-122"/>
              </a:defRPr>
            </a:lvl1pPr>
            <a:lvl2pPr marL="742950" indent="-285750" eaLnBrk="0" hangingPunct="0">
              <a:defRPr sz="1400">
                <a:solidFill>
                  <a:schemeClr val="tx1"/>
                </a:solidFill>
                <a:latin typeface="Arial" pitchFamily="34" charset="0"/>
                <a:ea typeface="宋体" pitchFamily="2" charset="-122"/>
              </a:defRPr>
            </a:lvl2pPr>
            <a:lvl3pPr marL="1143000" indent="-228600" eaLnBrk="0" hangingPunct="0">
              <a:defRPr sz="1400">
                <a:solidFill>
                  <a:schemeClr val="tx1"/>
                </a:solidFill>
                <a:latin typeface="Arial" pitchFamily="34" charset="0"/>
                <a:ea typeface="宋体" pitchFamily="2" charset="-122"/>
              </a:defRPr>
            </a:lvl3pPr>
            <a:lvl4pPr marL="1600200" indent="-228600" eaLnBrk="0" hangingPunct="0">
              <a:defRPr sz="1400">
                <a:solidFill>
                  <a:schemeClr val="tx1"/>
                </a:solidFill>
                <a:latin typeface="Arial" pitchFamily="34" charset="0"/>
                <a:ea typeface="宋体" pitchFamily="2" charset="-122"/>
              </a:defRPr>
            </a:lvl4pPr>
            <a:lvl5pPr marL="2057400" indent="-228600" eaLnBrk="0" hangingPunct="0">
              <a:defRPr sz="1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400">
                <a:solidFill>
                  <a:schemeClr val="tx1"/>
                </a:solidFill>
                <a:latin typeface="Arial" pitchFamily="34" charset="0"/>
                <a:ea typeface="宋体" pitchFamily="2" charset="-122"/>
              </a:defRPr>
            </a:lvl9pPr>
          </a:lstStyle>
          <a:p>
            <a:pPr eaLnBrk="1" hangingPunct="1"/>
            <a:r>
              <a:rPr lang="zh-CN" altLang="en-US" sz="1200" dirty="0">
                <a:solidFill>
                  <a:srgbClr val="C00000"/>
                </a:solidFill>
                <a:latin typeface="方正大黑简体" panose="03000509000000000000" pitchFamily="65" charset="-122"/>
                <a:ea typeface="方正大黑简体" panose="03000509000000000000" pitchFamily="65" charset="-122"/>
              </a:rPr>
              <a:t>数值模拟</a:t>
            </a:r>
            <a:r>
              <a:rPr lang="zh-CN" altLang="en-US" sz="1200" dirty="0">
                <a:latin typeface="方正大黑简体" panose="03000509000000000000" pitchFamily="65" charset="-122"/>
                <a:ea typeface="方正大黑简体" panose="03000509000000000000" pitchFamily="65" charset="-122"/>
              </a:rPr>
              <a:t>不同聚合物浓度方案提高采收率对比</a:t>
            </a:r>
          </a:p>
        </p:txBody>
      </p:sp>
      <p:cxnSp>
        <p:nvCxnSpPr>
          <p:cNvPr id="31" name="直接连接符 30">
            <a:extLst>
              <a:ext uri="{FF2B5EF4-FFF2-40B4-BE49-F238E27FC236}">
                <a16:creationId xmlns:a16="http://schemas.microsoft.com/office/drawing/2014/main" id="{71B40DC8-7128-4167-BC98-628B93713666}"/>
              </a:ext>
            </a:extLst>
          </p:cNvPr>
          <p:cNvCxnSpPr>
            <a:cxnSpLocks/>
          </p:cNvCxnSpPr>
          <p:nvPr/>
        </p:nvCxnSpPr>
        <p:spPr>
          <a:xfrm>
            <a:off x="7066880" y="5376736"/>
            <a:ext cx="0" cy="6534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54448-4EC5-4497-8C71-6E5E84B1BA4A}"/>
              </a:ext>
            </a:extLst>
          </p:cNvPr>
          <p:cNvCxnSpPr>
            <a:cxnSpLocks/>
          </p:cNvCxnSpPr>
          <p:nvPr/>
        </p:nvCxnSpPr>
        <p:spPr>
          <a:xfrm flipV="1">
            <a:off x="6084168" y="5054716"/>
            <a:ext cx="2376264" cy="55698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59F4F2D-8417-4E73-9A55-937C322BABEC}"/>
              </a:ext>
            </a:extLst>
          </p:cNvPr>
          <p:cNvCxnSpPr>
            <a:cxnSpLocks/>
          </p:cNvCxnSpPr>
          <p:nvPr/>
        </p:nvCxnSpPr>
        <p:spPr>
          <a:xfrm flipV="1">
            <a:off x="5763758" y="5227318"/>
            <a:ext cx="1616554" cy="768764"/>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8E85A94-BCF4-4706-9E80-89E5DF937D39}"/>
              </a:ext>
            </a:extLst>
          </p:cNvPr>
          <p:cNvPicPr>
            <a:picLocks noChangeAspect="1"/>
          </p:cNvPicPr>
          <p:nvPr/>
        </p:nvPicPr>
        <p:blipFill>
          <a:blip r:embed="rId4"/>
          <a:stretch>
            <a:fillRect/>
          </a:stretch>
        </p:blipFill>
        <p:spPr>
          <a:xfrm>
            <a:off x="314613" y="4713103"/>
            <a:ext cx="4545420" cy="1775385"/>
          </a:xfrm>
          <a:prstGeom prst="rect">
            <a:avLst/>
          </a:prstGeom>
          <a:ln>
            <a:solidFill>
              <a:schemeClr val="tx1"/>
            </a:solidFill>
          </a:ln>
        </p:spPr>
      </p:pic>
      <p:pic>
        <p:nvPicPr>
          <p:cNvPr id="37" name="图片 36">
            <a:extLst>
              <a:ext uri="{FF2B5EF4-FFF2-40B4-BE49-F238E27FC236}">
                <a16:creationId xmlns:a16="http://schemas.microsoft.com/office/drawing/2014/main" id="{4608472C-9572-44D4-AF50-44F5978463D3}"/>
              </a:ext>
            </a:extLst>
          </p:cNvPr>
          <p:cNvPicPr>
            <a:picLocks noChangeAspect="1"/>
          </p:cNvPicPr>
          <p:nvPr/>
        </p:nvPicPr>
        <p:blipFill rotWithShape="1">
          <a:blip r:embed="rId4"/>
          <a:srcRect l="71300" b="56691"/>
          <a:stretch/>
        </p:blipFill>
        <p:spPr>
          <a:xfrm>
            <a:off x="3007144" y="5502013"/>
            <a:ext cx="1676494" cy="988138"/>
          </a:xfrm>
          <a:prstGeom prst="rect">
            <a:avLst/>
          </a:prstGeom>
          <a:ln>
            <a:solidFill>
              <a:srgbClr val="C00000"/>
            </a:solidFill>
          </a:ln>
        </p:spPr>
      </p:pic>
      <p:sp>
        <p:nvSpPr>
          <p:cNvPr id="10" name="箭头: 右 9">
            <a:extLst>
              <a:ext uri="{FF2B5EF4-FFF2-40B4-BE49-F238E27FC236}">
                <a16:creationId xmlns:a16="http://schemas.microsoft.com/office/drawing/2014/main" id="{FD39A14B-50E0-4AEE-92F3-90D12F06003E}"/>
              </a:ext>
            </a:extLst>
          </p:cNvPr>
          <p:cNvSpPr/>
          <p:nvPr/>
        </p:nvSpPr>
        <p:spPr>
          <a:xfrm rot="2637054">
            <a:off x="3572236" y="5229200"/>
            <a:ext cx="279684" cy="254945"/>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5">
            <a:extLst>
              <a:ext uri="{FF2B5EF4-FFF2-40B4-BE49-F238E27FC236}">
                <a16:creationId xmlns:a16="http://schemas.microsoft.com/office/drawing/2014/main" id="{73CD9D3B-749A-4F7B-A297-33AA4941953E}"/>
              </a:ext>
            </a:extLst>
          </p:cNvPr>
          <p:cNvGrpSpPr>
            <a:grpSpLocks/>
          </p:cNvGrpSpPr>
          <p:nvPr/>
        </p:nvGrpSpPr>
        <p:grpSpPr bwMode="auto">
          <a:xfrm>
            <a:off x="4860032" y="2672146"/>
            <a:ext cx="3888432" cy="1844614"/>
            <a:chOff x="5724525" y="2728913"/>
            <a:chExt cx="3270250" cy="2860675"/>
          </a:xfrm>
        </p:grpSpPr>
        <p:graphicFrame>
          <p:nvGraphicFramePr>
            <p:cNvPr id="46" name="Object 7">
              <a:extLst>
                <a:ext uri="{FF2B5EF4-FFF2-40B4-BE49-F238E27FC236}">
                  <a16:creationId xmlns:a16="http://schemas.microsoft.com/office/drawing/2014/main" id="{01DB85B5-44F7-4D52-A57A-4EB63DB144E8}"/>
                </a:ext>
              </a:extLst>
            </p:cNvPr>
            <p:cNvGraphicFramePr>
              <a:graphicFrameLocks noChangeAspect="1"/>
            </p:cNvGraphicFramePr>
            <p:nvPr/>
          </p:nvGraphicFramePr>
          <p:xfrm>
            <a:off x="5724525" y="2728913"/>
            <a:ext cx="3270250" cy="2860675"/>
          </p:xfrm>
          <a:graphic>
            <a:graphicData uri="http://schemas.openxmlformats.org/presentationml/2006/ole">
              <mc:AlternateContent xmlns:mc="http://schemas.openxmlformats.org/markup-compatibility/2006">
                <mc:Choice xmlns:v="urn:schemas-microsoft-com:vml" Requires="v">
                  <p:oleObj spid="_x0000_s120835" name="图表" r:id="rId5" imgW="3009868" imgH="2171802" progId="Excel.Sheet.8">
                    <p:embed/>
                  </p:oleObj>
                </mc:Choice>
                <mc:Fallback>
                  <p:oleObj name="图表" r:id="rId5" imgW="3009868" imgH="2171802" progId="Excel.Sheet.8">
                    <p:embed/>
                    <p:pic>
                      <p:nvPicPr>
                        <p:cNvPr id="46" name="Object 7">
                          <a:extLst>
                            <a:ext uri="{FF2B5EF4-FFF2-40B4-BE49-F238E27FC236}">
                              <a16:creationId xmlns:a16="http://schemas.microsoft.com/office/drawing/2014/main" id="{01DB85B5-44F7-4D52-A57A-4EB63DB144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4525" y="2728913"/>
                          <a:ext cx="3270250"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13500000" algn="ctr" rotWithShape="0">
                                  <a:srgbClr val="708688">
                                    <a:alpha val="50000"/>
                                  </a:srgbClr>
                                </a:outerShdw>
                              </a:effectLst>
                            </a14:hiddenEffects>
                          </a:ext>
                        </a:extLst>
                      </p:spPr>
                    </p:pic>
                  </p:oleObj>
                </mc:Fallback>
              </mc:AlternateContent>
            </a:graphicData>
          </a:graphic>
        </p:graphicFrame>
        <p:cxnSp>
          <p:nvCxnSpPr>
            <p:cNvPr id="47" name="直接连接符 46">
              <a:extLst>
                <a:ext uri="{FF2B5EF4-FFF2-40B4-BE49-F238E27FC236}">
                  <a16:creationId xmlns:a16="http://schemas.microsoft.com/office/drawing/2014/main" id="{B08A3BF9-5E04-4441-B65A-451E07205747}"/>
                </a:ext>
              </a:extLst>
            </p:cNvPr>
            <p:cNvCxnSpPr/>
            <p:nvPr/>
          </p:nvCxnSpPr>
          <p:spPr bwMode="auto">
            <a:xfrm flipV="1">
              <a:off x="6732572" y="3357382"/>
              <a:ext cx="935956" cy="792913"/>
            </a:xfrm>
            <a:prstGeom prst="line">
              <a:avLst/>
            </a:prstGeom>
            <a:gradFill rotWithShape="1">
              <a:gsLst>
                <a:gs pos="0">
                  <a:schemeClr val="bg1"/>
                </a:gs>
                <a:gs pos="100000">
                  <a:srgbClr val="F6FB15"/>
                </a:gs>
              </a:gsLst>
              <a:lin ang="5400000" scaled="1"/>
            </a:gradFill>
            <a:ln w="12700" cap="flat" cmpd="sng" algn="ctr">
              <a:solidFill>
                <a:schemeClr val="tx1"/>
              </a:solidFill>
              <a:prstDash val="solid"/>
              <a:round/>
              <a:headEnd type="none" w="med" len="med"/>
              <a:tailEnd type="none" w="med" len="med"/>
            </a:ln>
            <a:effectLst>
              <a:prstShdw prst="shdw17" dist="17961" dir="2700000">
                <a:schemeClr val="bg1">
                  <a:gamma/>
                  <a:shade val="60000"/>
                  <a:invGamma/>
                  <a:alpha val="50000"/>
                </a:schemeClr>
              </a:prstShdw>
            </a:effectLst>
          </p:spPr>
        </p:cxnSp>
        <p:cxnSp>
          <p:nvCxnSpPr>
            <p:cNvPr id="48" name="直接连接符 47">
              <a:extLst>
                <a:ext uri="{FF2B5EF4-FFF2-40B4-BE49-F238E27FC236}">
                  <a16:creationId xmlns:a16="http://schemas.microsoft.com/office/drawing/2014/main" id="{70F2AF8E-DCFC-4589-AAB5-E6FA29C00AEA}"/>
                </a:ext>
              </a:extLst>
            </p:cNvPr>
            <p:cNvCxnSpPr/>
            <p:nvPr/>
          </p:nvCxnSpPr>
          <p:spPr bwMode="auto">
            <a:xfrm flipV="1">
              <a:off x="7530558" y="3337844"/>
              <a:ext cx="1144774" cy="146534"/>
            </a:xfrm>
            <a:prstGeom prst="line">
              <a:avLst/>
            </a:prstGeom>
            <a:gradFill rotWithShape="1">
              <a:gsLst>
                <a:gs pos="0">
                  <a:schemeClr val="bg1"/>
                </a:gs>
                <a:gs pos="100000">
                  <a:srgbClr val="F6FB15"/>
                </a:gs>
              </a:gsLst>
              <a:lin ang="5400000" scaled="1"/>
            </a:gradFill>
            <a:ln w="12700" cap="flat" cmpd="sng" algn="ctr">
              <a:solidFill>
                <a:schemeClr val="tx1"/>
              </a:solidFill>
              <a:prstDash val="solid"/>
              <a:round/>
              <a:headEnd type="none" w="med" len="med"/>
              <a:tailEnd type="none" w="med" len="med"/>
            </a:ln>
            <a:effectLst>
              <a:prstShdw prst="shdw17" dist="17961" dir="2700000">
                <a:schemeClr val="bg1">
                  <a:gamma/>
                  <a:shade val="60000"/>
                  <a:invGamma/>
                  <a:alpha val="50000"/>
                </a:schemeClr>
              </a:prstShdw>
            </a:effectLst>
          </p:spPr>
        </p:cxnSp>
        <p:cxnSp>
          <p:nvCxnSpPr>
            <p:cNvPr id="49" name="直接连接符 25">
              <a:extLst>
                <a:ext uri="{FF2B5EF4-FFF2-40B4-BE49-F238E27FC236}">
                  <a16:creationId xmlns:a16="http://schemas.microsoft.com/office/drawing/2014/main" id="{9368F46B-DAD5-47F0-9EFA-DB62185E06B9}"/>
                </a:ext>
              </a:extLst>
            </p:cNvPr>
            <p:cNvCxnSpPr>
              <a:cxnSpLocks noChangeShapeType="1"/>
            </p:cNvCxnSpPr>
            <p:nvPr/>
          </p:nvCxnSpPr>
          <p:spPr bwMode="auto">
            <a:xfrm rot="5400000">
              <a:off x="7006431" y="4148932"/>
              <a:ext cx="1150937" cy="0"/>
            </a:xfrm>
            <a:prstGeom prst="line">
              <a:avLst/>
            </a:prstGeom>
            <a:noFill/>
            <a:ln w="9525" algn="ctr">
              <a:solidFill>
                <a:srgbClr val="FF0000"/>
              </a:solidFill>
              <a:prstDash val="dash"/>
              <a:round/>
              <a:headEnd/>
              <a:tailEnd/>
            </a:ln>
            <a:effectLst>
              <a:prstShdw prst="shdw17" dist="17961" dir="2700000">
                <a:srgbClr val="999999">
                  <a:alpha val="50000"/>
                </a:srgbClr>
              </a:prstShdw>
            </a:effectLst>
            <a:extLst>
              <a:ext uri="{909E8E84-426E-40DD-AFC4-6F175D3DCCD1}">
                <a14:hiddenFill xmlns:a14="http://schemas.microsoft.com/office/drawing/2010/main">
                  <a:noFill/>
                </a14:hiddenFill>
              </a:ext>
            </a:extLst>
          </p:spPr>
        </p:cxnSp>
      </p:grpSp>
      <p:sp>
        <p:nvSpPr>
          <p:cNvPr id="50" name="矩形 49">
            <a:extLst>
              <a:ext uri="{FF2B5EF4-FFF2-40B4-BE49-F238E27FC236}">
                <a16:creationId xmlns:a16="http://schemas.microsoft.com/office/drawing/2014/main" id="{2501B071-CC8C-4F54-BB4A-F57AB4B396DA}"/>
              </a:ext>
            </a:extLst>
          </p:cNvPr>
          <p:cNvSpPr/>
          <p:nvPr/>
        </p:nvSpPr>
        <p:spPr>
          <a:xfrm>
            <a:off x="3361166" y="5626750"/>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0.4PV</a:t>
            </a:r>
          </a:p>
        </p:txBody>
      </p:sp>
      <p:sp>
        <p:nvSpPr>
          <p:cNvPr id="51" name="矩形 50">
            <a:extLst>
              <a:ext uri="{FF2B5EF4-FFF2-40B4-BE49-F238E27FC236}">
                <a16:creationId xmlns:a16="http://schemas.microsoft.com/office/drawing/2014/main" id="{F597282F-D148-4B10-8EE4-272EA1BD2927}"/>
              </a:ext>
            </a:extLst>
          </p:cNvPr>
          <p:cNvSpPr/>
          <p:nvPr/>
        </p:nvSpPr>
        <p:spPr>
          <a:xfrm>
            <a:off x="3505565" y="568574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0.5PV</a:t>
            </a:r>
          </a:p>
        </p:txBody>
      </p:sp>
      <p:sp>
        <p:nvSpPr>
          <p:cNvPr id="52" name="矩形 51">
            <a:extLst>
              <a:ext uri="{FF2B5EF4-FFF2-40B4-BE49-F238E27FC236}">
                <a16:creationId xmlns:a16="http://schemas.microsoft.com/office/drawing/2014/main" id="{927FEDF4-29B2-429A-8816-BDD4DAC66030}"/>
              </a:ext>
            </a:extLst>
          </p:cNvPr>
          <p:cNvSpPr/>
          <p:nvPr/>
        </p:nvSpPr>
        <p:spPr>
          <a:xfrm>
            <a:off x="3696753" y="572762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0.6PV</a:t>
            </a:r>
          </a:p>
        </p:txBody>
      </p:sp>
      <p:sp>
        <p:nvSpPr>
          <p:cNvPr id="53" name="矩形 52">
            <a:extLst>
              <a:ext uri="{FF2B5EF4-FFF2-40B4-BE49-F238E27FC236}">
                <a16:creationId xmlns:a16="http://schemas.microsoft.com/office/drawing/2014/main" id="{14ADF776-D6D8-4D05-9835-125193E1459C}"/>
              </a:ext>
            </a:extLst>
          </p:cNvPr>
          <p:cNvSpPr/>
          <p:nvPr/>
        </p:nvSpPr>
        <p:spPr>
          <a:xfrm>
            <a:off x="4216116" y="6057879"/>
            <a:ext cx="352981"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1PV</a:t>
            </a:r>
          </a:p>
        </p:txBody>
      </p:sp>
      <p:sp>
        <p:nvSpPr>
          <p:cNvPr id="54" name="矩形 53">
            <a:extLst>
              <a:ext uri="{FF2B5EF4-FFF2-40B4-BE49-F238E27FC236}">
                <a16:creationId xmlns:a16="http://schemas.microsoft.com/office/drawing/2014/main" id="{F13ED4D0-D646-407D-BDF6-D4D1B64D95B2}"/>
              </a:ext>
            </a:extLst>
          </p:cNvPr>
          <p:cNvSpPr/>
          <p:nvPr/>
        </p:nvSpPr>
        <p:spPr>
          <a:xfrm>
            <a:off x="3977738" y="5929272"/>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0.9PV</a:t>
            </a:r>
          </a:p>
        </p:txBody>
      </p:sp>
      <p:sp>
        <p:nvSpPr>
          <p:cNvPr id="55" name="矩形 54">
            <a:extLst>
              <a:ext uri="{FF2B5EF4-FFF2-40B4-BE49-F238E27FC236}">
                <a16:creationId xmlns:a16="http://schemas.microsoft.com/office/drawing/2014/main" id="{E67216E3-4C3B-46A9-A5BD-7DCFFE7946C8}"/>
              </a:ext>
            </a:extLst>
          </p:cNvPr>
          <p:cNvSpPr/>
          <p:nvPr/>
        </p:nvSpPr>
        <p:spPr>
          <a:xfrm>
            <a:off x="3681960" y="5835297"/>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0.8PV</a:t>
            </a:r>
          </a:p>
        </p:txBody>
      </p:sp>
      <p:sp>
        <p:nvSpPr>
          <p:cNvPr id="56" name="矩形 55">
            <a:extLst>
              <a:ext uri="{FF2B5EF4-FFF2-40B4-BE49-F238E27FC236}">
                <a16:creationId xmlns:a16="http://schemas.microsoft.com/office/drawing/2014/main" id="{458A561D-F61A-4F5A-B8C5-507DFB835FD0}"/>
              </a:ext>
            </a:extLst>
          </p:cNvPr>
          <p:cNvSpPr/>
          <p:nvPr/>
        </p:nvSpPr>
        <p:spPr>
          <a:xfrm>
            <a:off x="3929349" y="5761053"/>
            <a:ext cx="428322" cy="200055"/>
          </a:xfrm>
          <a:prstGeom prst="rect">
            <a:avLst/>
          </a:prstGeom>
        </p:spPr>
        <p:txBody>
          <a:bodyPr wrap="none">
            <a:spAutoFit/>
          </a:bodyPr>
          <a:lstStyle/>
          <a:p>
            <a:pPr algn="ctr" fontAlgn="b"/>
            <a:r>
              <a:rPr lang="en-US" altLang="zh-CN" sz="700" dirty="0">
                <a:solidFill>
                  <a:srgbClr val="000000"/>
                </a:solidFill>
                <a:latin typeface="方正大黑简体" panose="03000509000000000000" pitchFamily="65" charset="-122"/>
                <a:ea typeface="方正大黑简体" panose="03000509000000000000" pitchFamily="65" charset="-122"/>
              </a:rPr>
              <a:t>0.7PV</a:t>
            </a:r>
          </a:p>
        </p:txBody>
      </p:sp>
      <p:sp>
        <p:nvSpPr>
          <p:cNvPr id="58" name="文本框 57">
            <a:extLst>
              <a:ext uri="{FF2B5EF4-FFF2-40B4-BE49-F238E27FC236}">
                <a16:creationId xmlns:a16="http://schemas.microsoft.com/office/drawing/2014/main" id="{66930AB6-00FA-4D71-BC0B-835A7D964476}"/>
              </a:ext>
            </a:extLst>
          </p:cNvPr>
          <p:cNvSpPr txBox="1"/>
          <p:nvPr/>
        </p:nvSpPr>
        <p:spPr>
          <a:xfrm rot="16200000">
            <a:off x="-281649" y="5460807"/>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累计产油（万吨）</a:t>
            </a:r>
          </a:p>
        </p:txBody>
      </p:sp>
      <p:sp>
        <p:nvSpPr>
          <p:cNvPr id="30" name="Text Box 33">
            <a:extLst>
              <a:ext uri="{FF2B5EF4-FFF2-40B4-BE49-F238E27FC236}">
                <a16:creationId xmlns:a16="http://schemas.microsoft.com/office/drawing/2014/main" id="{8DB18A08-D5C2-43AA-AC9F-803278CFC574}"/>
              </a:ext>
            </a:extLst>
          </p:cNvPr>
          <p:cNvSpPr txBox="1">
            <a:spLocks noChangeArrowheads="1"/>
          </p:cNvSpPr>
          <p:nvPr/>
        </p:nvSpPr>
        <p:spPr bwMode="auto">
          <a:xfrm>
            <a:off x="1190919" y="4493287"/>
            <a:ext cx="3453090" cy="276999"/>
          </a:xfrm>
          <a:prstGeom prst="rect">
            <a:avLst/>
          </a:prstGeom>
          <a:noFill/>
          <a:ln>
            <a:noFill/>
          </a:ln>
          <a:effectLst>
            <a:prstShdw prst="shdw13" dist="53882" dir="13500000">
              <a:srgbClr val="2F4D71">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200" dirty="0">
                <a:latin typeface="黑体" panose="02010609060101010101" pitchFamily="49" charset="-122"/>
                <a:ea typeface="方正大黑简体" panose="03000509000000000000" pitchFamily="65" charset="-122"/>
              </a:rPr>
              <a:t>不同段塞尺寸方案</a:t>
            </a:r>
            <a:r>
              <a:rPr lang="en-US" altLang="zh-CN" sz="1200" dirty="0">
                <a:latin typeface="黑体" panose="02010609060101010101" pitchFamily="49" charset="-122"/>
                <a:ea typeface="方正大黑简体" panose="03000509000000000000" pitchFamily="65" charset="-122"/>
              </a:rPr>
              <a:t>15</a:t>
            </a:r>
            <a:r>
              <a:rPr lang="zh-CN" altLang="en-US" sz="1200" dirty="0">
                <a:latin typeface="黑体" panose="02010609060101010101" pitchFamily="49" charset="-122"/>
                <a:ea typeface="方正大黑简体" panose="03000509000000000000" pitchFamily="65" charset="-122"/>
              </a:rPr>
              <a:t>年累计产油对比</a:t>
            </a:r>
          </a:p>
        </p:txBody>
      </p:sp>
      <p:sp>
        <p:nvSpPr>
          <p:cNvPr id="34" name="对话气泡: 圆角矩形 33">
            <a:extLst>
              <a:ext uri="{FF2B5EF4-FFF2-40B4-BE49-F238E27FC236}">
                <a16:creationId xmlns:a16="http://schemas.microsoft.com/office/drawing/2014/main" id="{173B9BF3-1042-4C26-9424-C144A8FD02D1}"/>
              </a:ext>
            </a:extLst>
          </p:cNvPr>
          <p:cNvSpPr/>
          <p:nvPr/>
        </p:nvSpPr>
        <p:spPr>
          <a:xfrm>
            <a:off x="7395145" y="5742591"/>
            <a:ext cx="834428" cy="201794"/>
          </a:xfrm>
          <a:prstGeom prst="wedgeRoundRectCallout">
            <a:avLst>
              <a:gd name="adj1" fmla="val -87915"/>
              <a:gd name="adj2" fmla="val -71715"/>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0.7PV</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
        <p:nvSpPr>
          <p:cNvPr id="35" name="对话气泡: 圆角矩形 34">
            <a:extLst>
              <a:ext uri="{FF2B5EF4-FFF2-40B4-BE49-F238E27FC236}">
                <a16:creationId xmlns:a16="http://schemas.microsoft.com/office/drawing/2014/main" id="{D72B285A-21B8-42AB-8469-6946A4F780A1}"/>
              </a:ext>
            </a:extLst>
          </p:cNvPr>
          <p:cNvSpPr/>
          <p:nvPr/>
        </p:nvSpPr>
        <p:spPr>
          <a:xfrm>
            <a:off x="7395145" y="3636228"/>
            <a:ext cx="834428" cy="201794"/>
          </a:xfrm>
          <a:prstGeom prst="wedgeRoundRectCallout">
            <a:avLst>
              <a:gd name="adj1" fmla="val -87915"/>
              <a:gd name="adj2" fmla="val -71715"/>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rgbClr val="C00000"/>
                </a:solidFill>
                <a:latin typeface="方正大黑简体" panose="03000509000000000000" pitchFamily="65" charset="-122"/>
                <a:ea typeface="方正大黑简体" panose="03000509000000000000" pitchFamily="65" charset="-122"/>
              </a:rPr>
              <a:t>0.6PV</a:t>
            </a:r>
            <a:endParaRPr lang="zh-CN" altLang="en-US" sz="1000" dirty="0">
              <a:solidFill>
                <a:srgbClr val="C00000"/>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42882670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C75384-1631-48A8-BE02-A4642CC26136}"/>
              </a:ext>
            </a:extLst>
          </p:cNvPr>
          <p:cNvSpPr txBox="1"/>
          <p:nvPr/>
        </p:nvSpPr>
        <p:spPr>
          <a:xfrm>
            <a:off x="395536" y="1266474"/>
            <a:ext cx="2016224"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u"/>
            </a:pPr>
            <a:r>
              <a:rPr lang="zh-CN" altLang="en-US" dirty="0">
                <a:latin typeface="方正大黑简体" panose="03000509000000000000" pitchFamily="65" charset="-122"/>
                <a:ea typeface="方正大黑简体" panose="03000509000000000000" pitchFamily="65" charset="-122"/>
              </a:rPr>
              <a:t>实验结果对比</a:t>
            </a:r>
          </a:p>
        </p:txBody>
      </p:sp>
      <p:sp>
        <p:nvSpPr>
          <p:cNvPr id="4" name="矩形 3">
            <a:extLst>
              <a:ext uri="{FF2B5EF4-FFF2-40B4-BE49-F238E27FC236}">
                <a16:creationId xmlns:a16="http://schemas.microsoft.com/office/drawing/2014/main" id="{7EB6810A-BB35-4705-B656-B4F5D49C5EB2}"/>
              </a:ext>
            </a:extLst>
          </p:cNvPr>
          <p:cNvSpPr/>
          <p:nvPr/>
        </p:nvSpPr>
        <p:spPr>
          <a:xfrm>
            <a:off x="133350" y="856836"/>
            <a:ext cx="2939194" cy="369332"/>
          </a:xfrm>
          <a:prstGeom prst="rect">
            <a:avLst/>
          </a:prstGeom>
        </p:spPr>
        <p:txBody>
          <a:bodyPr wrap="square">
            <a:spAutoFit/>
          </a:bodyPr>
          <a:lstStyle/>
          <a:p>
            <a:r>
              <a:rPr lang="zh-CN" altLang="en-US" dirty="0" smtClean="0">
                <a:solidFill>
                  <a:srgbClr val="FF0000"/>
                </a:solidFill>
                <a:latin typeface="方正大黑简体" pitchFamily="65" charset="-122"/>
                <a:ea typeface="方正大黑简体" pitchFamily="65" charset="-122"/>
              </a:rPr>
              <a:t>（</a:t>
            </a:r>
            <a:r>
              <a:rPr lang="en-US" altLang="zh-CN" dirty="0" smtClean="0">
                <a:solidFill>
                  <a:srgbClr val="FF0000"/>
                </a:solidFill>
                <a:latin typeface="方正大黑简体" pitchFamily="65" charset="-122"/>
                <a:ea typeface="方正大黑简体" pitchFamily="65" charset="-122"/>
              </a:rPr>
              <a:t>6</a:t>
            </a:r>
            <a:r>
              <a:rPr lang="zh-CN" altLang="en-US" dirty="0" smtClean="0">
                <a:solidFill>
                  <a:srgbClr val="FF0000"/>
                </a:solidFill>
                <a:latin typeface="方正大黑简体" pitchFamily="65" charset="-122"/>
                <a:ea typeface="方正大黑简体" pitchFamily="65" charset="-122"/>
              </a:rPr>
              <a:t>）段塞</a:t>
            </a:r>
            <a:r>
              <a:rPr lang="zh-CN" altLang="en-US" dirty="0">
                <a:solidFill>
                  <a:srgbClr val="FF0000"/>
                </a:solidFill>
                <a:latin typeface="方正大黑简体" pitchFamily="65" charset="-122"/>
                <a:ea typeface="方正大黑简体" pitchFamily="65" charset="-122"/>
              </a:rPr>
              <a:t>结构</a:t>
            </a:r>
            <a:endParaRPr lang="zh-CN" altLang="zh-CN" dirty="0">
              <a:solidFill>
                <a:srgbClr val="FF0000"/>
              </a:solidFill>
              <a:latin typeface="方正大黑简体" pitchFamily="65" charset="-122"/>
              <a:ea typeface="方正大黑简体" pitchFamily="65" charset="-122"/>
            </a:endParaRPr>
          </a:p>
        </p:txBody>
      </p:sp>
      <p:pic>
        <p:nvPicPr>
          <p:cNvPr id="5" name="图片 4">
            <a:extLst>
              <a:ext uri="{FF2B5EF4-FFF2-40B4-BE49-F238E27FC236}">
                <a16:creationId xmlns:a16="http://schemas.microsoft.com/office/drawing/2014/main" id="{690BC88B-D643-4FCE-AB02-650194094DAC}"/>
              </a:ext>
            </a:extLst>
          </p:cNvPr>
          <p:cNvPicPr>
            <a:picLocks noChangeAspect="1"/>
          </p:cNvPicPr>
          <p:nvPr/>
        </p:nvPicPr>
        <p:blipFill>
          <a:blip r:embed="rId3"/>
          <a:stretch>
            <a:fillRect/>
          </a:stretch>
        </p:blipFill>
        <p:spPr>
          <a:xfrm>
            <a:off x="395535" y="3998611"/>
            <a:ext cx="3290065" cy="2493810"/>
          </a:xfrm>
          <a:prstGeom prst="rect">
            <a:avLst/>
          </a:prstGeom>
          <a:ln>
            <a:solidFill>
              <a:srgbClr val="C00000"/>
            </a:solidFill>
          </a:ln>
        </p:spPr>
      </p:pic>
      <p:pic>
        <p:nvPicPr>
          <p:cNvPr id="7" name="图片 6">
            <a:extLst>
              <a:ext uri="{FF2B5EF4-FFF2-40B4-BE49-F238E27FC236}">
                <a16:creationId xmlns:a16="http://schemas.microsoft.com/office/drawing/2014/main" id="{366829E1-BFCC-4BDE-A83E-47D3540845F3}"/>
              </a:ext>
            </a:extLst>
          </p:cNvPr>
          <p:cNvPicPr>
            <a:picLocks noChangeAspect="1"/>
          </p:cNvPicPr>
          <p:nvPr/>
        </p:nvPicPr>
        <p:blipFill>
          <a:blip r:embed="rId4"/>
          <a:stretch>
            <a:fillRect/>
          </a:stretch>
        </p:blipFill>
        <p:spPr>
          <a:xfrm>
            <a:off x="3923928" y="1556792"/>
            <a:ext cx="4795775" cy="1725706"/>
          </a:xfrm>
          <a:prstGeom prst="rect">
            <a:avLst/>
          </a:prstGeom>
        </p:spPr>
      </p:pic>
      <p:pic>
        <p:nvPicPr>
          <p:cNvPr id="9" name="图片 8">
            <a:extLst>
              <a:ext uri="{FF2B5EF4-FFF2-40B4-BE49-F238E27FC236}">
                <a16:creationId xmlns:a16="http://schemas.microsoft.com/office/drawing/2014/main" id="{71A58574-3D42-456F-8B47-9909D072C110}"/>
              </a:ext>
            </a:extLst>
          </p:cNvPr>
          <p:cNvPicPr>
            <a:picLocks noChangeAspect="1"/>
          </p:cNvPicPr>
          <p:nvPr/>
        </p:nvPicPr>
        <p:blipFill>
          <a:blip r:embed="rId5"/>
          <a:stretch>
            <a:fillRect/>
          </a:stretch>
        </p:blipFill>
        <p:spPr>
          <a:xfrm>
            <a:off x="3923928" y="3430318"/>
            <a:ext cx="4795775" cy="1510850"/>
          </a:xfrm>
          <a:prstGeom prst="rect">
            <a:avLst/>
          </a:prstGeom>
        </p:spPr>
      </p:pic>
      <p:pic>
        <p:nvPicPr>
          <p:cNvPr id="11" name="图片 10">
            <a:extLst>
              <a:ext uri="{FF2B5EF4-FFF2-40B4-BE49-F238E27FC236}">
                <a16:creationId xmlns:a16="http://schemas.microsoft.com/office/drawing/2014/main" id="{9C239703-9DAA-417B-9F44-0EDFDBCEEB57}"/>
              </a:ext>
            </a:extLst>
          </p:cNvPr>
          <p:cNvPicPr>
            <a:picLocks noChangeAspect="1"/>
          </p:cNvPicPr>
          <p:nvPr/>
        </p:nvPicPr>
        <p:blipFill>
          <a:blip r:embed="rId6"/>
          <a:stretch>
            <a:fillRect/>
          </a:stretch>
        </p:blipFill>
        <p:spPr>
          <a:xfrm>
            <a:off x="3923928" y="4912078"/>
            <a:ext cx="4795775" cy="1685274"/>
          </a:xfrm>
          <a:prstGeom prst="rect">
            <a:avLst/>
          </a:prstGeom>
        </p:spPr>
      </p:pic>
      <p:sp>
        <p:nvSpPr>
          <p:cNvPr id="12" name="矩形: 圆角 11">
            <a:extLst>
              <a:ext uri="{FF2B5EF4-FFF2-40B4-BE49-F238E27FC236}">
                <a16:creationId xmlns:a16="http://schemas.microsoft.com/office/drawing/2014/main" id="{2C0145BB-F049-4BF2-BAFC-8FA26305A1D8}"/>
              </a:ext>
            </a:extLst>
          </p:cNvPr>
          <p:cNvSpPr/>
          <p:nvPr/>
        </p:nvSpPr>
        <p:spPr>
          <a:xfrm>
            <a:off x="4427984" y="1628800"/>
            <a:ext cx="648072" cy="165369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7BC8C95-7084-4838-8584-CD6CDC261555}"/>
              </a:ext>
            </a:extLst>
          </p:cNvPr>
          <p:cNvSpPr/>
          <p:nvPr/>
        </p:nvSpPr>
        <p:spPr>
          <a:xfrm>
            <a:off x="7956376" y="3527631"/>
            <a:ext cx="648072" cy="1413537"/>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A36A6D39-CD0E-4022-9526-DA6DC3E12665}"/>
              </a:ext>
            </a:extLst>
          </p:cNvPr>
          <p:cNvSpPr/>
          <p:nvPr/>
        </p:nvSpPr>
        <p:spPr>
          <a:xfrm>
            <a:off x="7978679" y="5048655"/>
            <a:ext cx="648072" cy="1550114"/>
          </a:xfrm>
          <a:prstGeom prst="round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F50E6F8-8F46-48B2-BC58-2C6AB9BB7429}"/>
              </a:ext>
            </a:extLst>
          </p:cNvPr>
          <p:cNvSpPr txBox="1"/>
          <p:nvPr/>
        </p:nvSpPr>
        <p:spPr>
          <a:xfrm>
            <a:off x="5313702" y="1359101"/>
            <a:ext cx="2016225"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不同段塞结构增油量对比</a:t>
            </a:r>
          </a:p>
        </p:txBody>
      </p:sp>
      <p:sp>
        <p:nvSpPr>
          <p:cNvPr id="16" name="文本框 15">
            <a:extLst>
              <a:ext uri="{FF2B5EF4-FFF2-40B4-BE49-F238E27FC236}">
                <a16:creationId xmlns:a16="http://schemas.microsoft.com/office/drawing/2014/main" id="{DB9AAFD7-7E90-41F4-B869-E1BC716BC0BF}"/>
              </a:ext>
            </a:extLst>
          </p:cNvPr>
          <p:cNvSpPr txBox="1"/>
          <p:nvPr/>
        </p:nvSpPr>
        <p:spPr>
          <a:xfrm>
            <a:off x="5353096" y="3258657"/>
            <a:ext cx="2171232"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不同段塞结构吨药剂增油对比</a:t>
            </a:r>
          </a:p>
        </p:txBody>
      </p:sp>
      <p:sp>
        <p:nvSpPr>
          <p:cNvPr id="17" name="文本框 16">
            <a:extLst>
              <a:ext uri="{FF2B5EF4-FFF2-40B4-BE49-F238E27FC236}">
                <a16:creationId xmlns:a16="http://schemas.microsoft.com/office/drawing/2014/main" id="{056CF1D6-1787-4E7A-9D75-5C5F7486B290}"/>
              </a:ext>
            </a:extLst>
          </p:cNvPr>
          <p:cNvSpPr txBox="1"/>
          <p:nvPr/>
        </p:nvSpPr>
        <p:spPr>
          <a:xfrm>
            <a:off x="5313702" y="4881214"/>
            <a:ext cx="2426650"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不同段塞结构吨药剂费增油对比</a:t>
            </a:r>
          </a:p>
        </p:txBody>
      </p:sp>
      <p:sp>
        <p:nvSpPr>
          <p:cNvPr id="19" name="文本框 18">
            <a:extLst>
              <a:ext uri="{FF2B5EF4-FFF2-40B4-BE49-F238E27FC236}">
                <a16:creationId xmlns:a16="http://schemas.microsoft.com/office/drawing/2014/main" id="{D3A4961C-4B1B-4C68-8B64-908B2A22D337}"/>
              </a:ext>
            </a:extLst>
          </p:cNvPr>
          <p:cNvSpPr txBox="1"/>
          <p:nvPr/>
        </p:nvSpPr>
        <p:spPr>
          <a:xfrm>
            <a:off x="899592" y="3635901"/>
            <a:ext cx="2619033" cy="276999"/>
          </a:xfrm>
          <a:prstGeom prst="rect">
            <a:avLst/>
          </a:prstGeom>
          <a:noFill/>
        </p:spPr>
        <p:txBody>
          <a:bodyPr wrap="square" rtlCol="0">
            <a:spAutoFit/>
          </a:bodyPr>
          <a:lstStyle/>
          <a:p>
            <a:r>
              <a:rPr lang="zh-CN" altLang="en-US" sz="1200" dirty="0">
                <a:latin typeface="方正大黑简体" panose="03000509000000000000" pitchFamily="65" charset="-122"/>
                <a:ea typeface="方正大黑简体" panose="03000509000000000000" pitchFamily="65" charset="-122"/>
              </a:rPr>
              <a:t>不同段塞结构累计产油量对比曲线</a:t>
            </a:r>
          </a:p>
        </p:txBody>
      </p:sp>
      <p:sp>
        <p:nvSpPr>
          <p:cNvPr id="20" name="文本框 19">
            <a:extLst>
              <a:ext uri="{FF2B5EF4-FFF2-40B4-BE49-F238E27FC236}">
                <a16:creationId xmlns:a16="http://schemas.microsoft.com/office/drawing/2014/main" id="{1B4D764E-E131-4164-890F-D89C75743BD6}"/>
              </a:ext>
            </a:extLst>
          </p:cNvPr>
          <p:cNvSpPr txBox="1"/>
          <p:nvPr/>
        </p:nvSpPr>
        <p:spPr>
          <a:xfrm>
            <a:off x="424297" y="1847500"/>
            <a:ext cx="3220514" cy="152977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1600" dirty="0">
                <a:latin typeface="方正大黑简体" panose="03000509000000000000" pitchFamily="65" charset="-122"/>
                <a:ea typeface="方正大黑简体" panose="03000509000000000000" pitchFamily="65" charset="-122"/>
              </a:rPr>
              <a:t>       方案一增油量最高，但方案七效益最好，从产量和效益两方面综合判断，优选</a:t>
            </a:r>
            <a:r>
              <a:rPr lang="zh-CN" altLang="en-US" sz="1600" dirty="0">
                <a:solidFill>
                  <a:srgbClr val="C00000"/>
                </a:solidFill>
                <a:latin typeface="方正大黑简体" panose="03000509000000000000" pitchFamily="65" charset="-122"/>
                <a:ea typeface="方正大黑简体" panose="03000509000000000000" pitchFamily="65" charset="-122"/>
              </a:rPr>
              <a:t>方案七</a:t>
            </a:r>
            <a:r>
              <a:rPr lang="zh-CN" altLang="en-US" sz="1600" dirty="0">
                <a:latin typeface="方正大黑简体" panose="03000509000000000000" pitchFamily="65" charset="-122"/>
                <a:ea typeface="方正大黑简体" panose="03000509000000000000" pitchFamily="65" charset="-122"/>
              </a:rPr>
              <a:t>为最优段塞组合方案。</a:t>
            </a:r>
          </a:p>
        </p:txBody>
      </p:sp>
      <p:sp>
        <p:nvSpPr>
          <p:cNvPr id="21" name="文本框 20">
            <a:extLst>
              <a:ext uri="{FF2B5EF4-FFF2-40B4-BE49-F238E27FC236}">
                <a16:creationId xmlns:a16="http://schemas.microsoft.com/office/drawing/2014/main" id="{8A715647-F466-45B6-83B6-78D3AA911371}"/>
              </a:ext>
            </a:extLst>
          </p:cNvPr>
          <p:cNvSpPr txBox="1"/>
          <p:nvPr/>
        </p:nvSpPr>
        <p:spPr>
          <a:xfrm>
            <a:off x="2843808" y="5733357"/>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基础方案</a:t>
            </a:r>
          </a:p>
        </p:txBody>
      </p:sp>
      <p:sp>
        <p:nvSpPr>
          <p:cNvPr id="22" name="文本框 21">
            <a:extLst>
              <a:ext uri="{FF2B5EF4-FFF2-40B4-BE49-F238E27FC236}">
                <a16:creationId xmlns:a16="http://schemas.microsoft.com/office/drawing/2014/main" id="{9FC5F0BD-616B-4FAC-A899-F260FED32AF1}"/>
              </a:ext>
            </a:extLst>
          </p:cNvPr>
          <p:cNvSpPr txBox="1"/>
          <p:nvPr/>
        </p:nvSpPr>
        <p:spPr>
          <a:xfrm>
            <a:off x="2884597" y="4110585"/>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方案一</a:t>
            </a:r>
          </a:p>
        </p:txBody>
      </p:sp>
      <p:sp>
        <p:nvSpPr>
          <p:cNvPr id="23" name="文本框 22">
            <a:extLst>
              <a:ext uri="{FF2B5EF4-FFF2-40B4-BE49-F238E27FC236}">
                <a16:creationId xmlns:a16="http://schemas.microsoft.com/office/drawing/2014/main" id="{955C2DFA-A9EF-4542-B991-2DBA8AF033B9}"/>
              </a:ext>
            </a:extLst>
          </p:cNvPr>
          <p:cNvSpPr txBox="1"/>
          <p:nvPr/>
        </p:nvSpPr>
        <p:spPr>
          <a:xfrm>
            <a:off x="2969755" y="4369479"/>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方案三</a:t>
            </a:r>
          </a:p>
        </p:txBody>
      </p:sp>
      <p:sp>
        <p:nvSpPr>
          <p:cNvPr id="24" name="文本框 23">
            <a:extLst>
              <a:ext uri="{FF2B5EF4-FFF2-40B4-BE49-F238E27FC236}">
                <a16:creationId xmlns:a16="http://schemas.microsoft.com/office/drawing/2014/main" id="{FA4C40B2-3372-47AD-8DD2-87F289211005}"/>
              </a:ext>
            </a:extLst>
          </p:cNvPr>
          <p:cNvSpPr txBox="1"/>
          <p:nvPr/>
        </p:nvSpPr>
        <p:spPr>
          <a:xfrm>
            <a:off x="2944577" y="5033343"/>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方案六</a:t>
            </a:r>
          </a:p>
        </p:txBody>
      </p:sp>
      <p:sp>
        <p:nvSpPr>
          <p:cNvPr id="25" name="文本框 24">
            <a:extLst>
              <a:ext uri="{FF2B5EF4-FFF2-40B4-BE49-F238E27FC236}">
                <a16:creationId xmlns:a16="http://schemas.microsoft.com/office/drawing/2014/main" id="{F631B8BB-37B6-4BC0-A0DB-25399C109C90}"/>
              </a:ext>
            </a:extLst>
          </p:cNvPr>
          <p:cNvSpPr txBox="1"/>
          <p:nvPr/>
        </p:nvSpPr>
        <p:spPr>
          <a:xfrm>
            <a:off x="2944577" y="4701411"/>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方案五</a:t>
            </a:r>
          </a:p>
        </p:txBody>
      </p:sp>
      <p:sp>
        <p:nvSpPr>
          <p:cNvPr id="26" name="文本框 25">
            <a:extLst>
              <a:ext uri="{FF2B5EF4-FFF2-40B4-BE49-F238E27FC236}">
                <a16:creationId xmlns:a16="http://schemas.microsoft.com/office/drawing/2014/main" id="{CF7BE752-1884-4D9D-9109-8D4AF3887C99}"/>
              </a:ext>
            </a:extLst>
          </p:cNvPr>
          <p:cNvSpPr txBox="1"/>
          <p:nvPr/>
        </p:nvSpPr>
        <p:spPr>
          <a:xfrm>
            <a:off x="3066377" y="4534233"/>
            <a:ext cx="801003" cy="246221"/>
          </a:xfrm>
          <a:prstGeom prst="rect">
            <a:avLst/>
          </a:prstGeom>
          <a:noFill/>
        </p:spPr>
        <p:txBody>
          <a:bodyPr wrap="square" rtlCol="0">
            <a:spAutoFit/>
          </a:bodyPr>
          <a:lstStyle/>
          <a:p>
            <a:r>
              <a:rPr lang="zh-CN" altLang="en-US" sz="1000" dirty="0">
                <a:solidFill>
                  <a:schemeClr val="dk1"/>
                </a:solidFill>
                <a:latin typeface="方正大黑简体" panose="03000509000000000000" pitchFamily="65" charset="-122"/>
                <a:ea typeface="方正大黑简体" panose="03000509000000000000" pitchFamily="65" charset="-122"/>
              </a:rPr>
              <a:t>方案七</a:t>
            </a:r>
          </a:p>
        </p:txBody>
      </p:sp>
      <p:sp>
        <p:nvSpPr>
          <p:cNvPr id="27" name="文本框 26">
            <a:extLst>
              <a:ext uri="{FF2B5EF4-FFF2-40B4-BE49-F238E27FC236}">
                <a16:creationId xmlns:a16="http://schemas.microsoft.com/office/drawing/2014/main" id="{CB939554-8868-4C2C-9E87-9D5EDAA031FE}"/>
              </a:ext>
            </a:extLst>
          </p:cNvPr>
          <p:cNvSpPr txBox="1"/>
          <p:nvPr/>
        </p:nvSpPr>
        <p:spPr>
          <a:xfrm rot="16200000">
            <a:off x="-296978" y="5223410"/>
            <a:ext cx="1192523" cy="261610"/>
          </a:xfrm>
          <a:prstGeom prst="rect">
            <a:avLst/>
          </a:prstGeom>
          <a:solidFill>
            <a:schemeClr val="bg1"/>
          </a:solidFill>
        </p:spPr>
        <p:txBody>
          <a:bodyPr wrap="square" rtlCol="0">
            <a:spAutoFit/>
          </a:bodyPr>
          <a:lstStyle/>
          <a:p>
            <a:r>
              <a:rPr lang="zh-CN" altLang="en-US" sz="1050" dirty="0">
                <a:latin typeface="方正大黑简体" panose="03000509000000000000" pitchFamily="65" charset="-122"/>
                <a:ea typeface="方正大黑简体" panose="03000509000000000000" pitchFamily="65" charset="-122"/>
              </a:rPr>
              <a:t>累计产油（万吨）</a:t>
            </a:r>
          </a:p>
        </p:txBody>
      </p:sp>
    </p:spTree>
    <p:extLst>
      <p:ext uri="{BB962C8B-B14F-4D97-AF65-F5344CB8AC3E}">
        <p14:creationId xmlns:p14="http://schemas.microsoft.com/office/powerpoint/2010/main" val="708517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Arial"/>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lIns="0" tIns="0" rIns="0" bIns="36000" anchor="ctr" anchorCtr="1">
        <a:spAutoFit/>
      </a:bodyPr>
      <a:lstStyle>
        <a:defPPr indent="266700">
          <a:lnSpc>
            <a:spcPct val="150000"/>
          </a:lnSpc>
          <a:defRPr sz="2000" dirty="0">
            <a:solidFill>
              <a:srgbClr val="000066"/>
            </a:solidFill>
            <a:latin typeface="方正大黑简体" pitchFamily="65" charset="-122"/>
            <a:ea typeface="方正大黑简体" pitchFamily="65"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14227</TotalTime>
  <Words>8647</Words>
  <Application>Microsoft Office PowerPoint</Application>
  <PresentationFormat>全屏显示(4:3)</PresentationFormat>
  <Paragraphs>1709</Paragraphs>
  <Slides>102</Slides>
  <Notes>38</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102</vt:i4>
      </vt:variant>
    </vt:vector>
  </HeadingPairs>
  <TitlesOfParts>
    <vt:vector size="124" baseType="lpstr">
      <vt:lpstr>Gulim</vt:lpstr>
      <vt:lpstr>Monotype Sorts</vt:lpstr>
      <vt:lpstr>ＭＳ Ｐゴシック</vt:lpstr>
      <vt:lpstr>方正大黑简体</vt:lpstr>
      <vt:lpstr>黑体</vt:lpstr>
      <vt:lpstr>华文新魏</vt:lpstr>
      <vt:lpstr>楷体_GB2312</vt:lpstr>
      <vt:lpstr>隶书</vt:lpstr>
      <vt:lpstr>宋体</vt:lpstr>
      <vt:lpstr>微软雅黑</vt:lpstr>
      <vt:lpstr>Arial</vt:lpstr>
      <vt:lpstr>Arial Black</vt:lpstr>
      <vt:lpstr>Calibri</vt:lpstr>
      <vt:lpstr>Impact</vt:lpstr>
      <vt:lpstr>Times New Roman</vt:lpstr>
      <vt:lpstr>Wingdings</vt:lpstr>
      <vt:lpstr>Office 主题</vt:lpstr>
      <vt:lpstr>Microsoft Excel 97-2003 工作表</vt:lpstr>
      <vt:lpstr>图表</vt:lpstr>
      <vt:lpstr>Photo Editor Photo</vt:lpstr>
      <vt:lpstr>Worksheet</vt:lpstr>
      <vt:lpstr>Microsoft 公式 3.0</vt:lpstr>
      <vt:lpstr>PowerPoint 演示文稿</vt:lpstr>
      <vt:lpstr>PowerPoint 演示文稿</vt:lpstr>
      <vt:lpstr>（一）什么是油藏数值模拟</vt:lpstr>
      <vt:lpstr>（一）什么是油藏数值模拟</vt:lpstr>
      <vt:lpstr>（二）油藏数值模拟的用途</vt:lpstr>
      <vt:lpstr>（二）油藏数值模拟的用途</vt:lpstr>
      <vt:lpstr>（二）油藏数值模拟的用途</vt:lpstr>
      <vt:lpstr>（二）油藏数值模拟的用途</vt:lpstr>
      <vt:lpstr>（三）数值模拟的数据要求</vt:lpstr>
      <vt:lpstr>（三）数值模拟的数据要求</vt:lpstr>
      <vt:lpstr>PowerPoint 演示文稿</vt:lpstr>
      <vt:lpstr>（一）依托软件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基本输入文件(需要2个文件）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lijian</cp:lastModifiedBy>
  <cp:revision>643</cp:revision>
  <cp:lastPrinted>2018-11-06T09:59:10Z</cp:lastPrinted>
  <dcterms:created xsi:type="dcterms:W3CDTF">2016-11-16T07:31:31Z</dcterms:created>
  <dcterms:modified xsi:type="dcterms:W3CDTF">2023-10-17T06:29:52Z</dcterms:modified>
</cp:coreProperties>
</file>